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78" r:id="rId3"/>
    <p:sldId id="268" r:id="rId4"/>
    <p:sldId id="286" r:id="rId5"/>
    <p:sldId id="261" r:id="rId6"/>
    <p:sldId id="279" r:id="rId7"/>
    <p:sldId id="275" r:id="rId8"/>
    <p:sldId id="280" r:id="rId9"/>
    <p:sldId id="273" r:id="rId10"/>
    <p:sldId id="281" r:id="rId11"/>
    <p:sldId id="269" r:id="rId12"/>
    <p:sldId id="262" r:id="rId13"/>
    <p:sldId id="263" r:id="rId14"/>
    <p:sldId id="270" r:id="rId15"/>
    <p:sldId id="257" r:id="rId16"/>
    <p:sldId id="258" r:id="rId17"/>
    <p:sldId id="259" r:id="rId18"/>
    <p:sldId id="271" r:id="rId19"/>
    <p:sldId id="282" r:id="rId20"/>
    <p:sldId id="266" r:id="rId21"/>
    <p:sldId id="260" r:id="rId22"/>
    <p:sldId id="265" r:id="rId23"/>
    <p:sldId id="283" r:id="rId24"/>
    <p:sldId id="264" r:id="rId25"/>
    <p:sldId id="267" r:id="rId26"/>
    <p:sldId id="287" r:id="rId27"/>
    <p:sldId id="272" r:id="rId28"/>
    <p:sldId id="276" r:id="rId29"/>
  </p:sldIdLst>
  <p:sldSz cx="9144000" cy="6858000" type="screen4x3"/>
  <p:notesSz cx="6797675" cy="99282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F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647" autoAdjust="0"/>
  </p:normalViewPr>
  <p:slideViewPr>
    <p:cSldViewPr>
      <p:cViewPr>
        <p:scale>
          <a:sx n="50" d="100"/>
          <a:sy n="50" d="100"/>
        </p:scale>
        <p:origin x="-1872" y="-54"/>
      </p:cViewPr>
      <p:guideLst>
        <p:guide orient="horz" pos="2160"/>
        <p:guide pos="2880"/>
      </p:guideLst>
    </p:cSldViewPr>
  </p:slideViewPr>
  <p:outlineViewPr>
    <p:cViewPr>
      <p:scale>
        <a:sx n="33" d="100"/>
        <a:sy n="33" d="100"/>
      </p:scale>
      <p:origin x="0" y="113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5FEAA-0B6E-4618-BCE0-707B3EFC7471}" type="doc">
      <dgm:prSet loTypeId="urn:microsoft.com/office/officeart/2005/8/layout/hChevron3" loCatId="process" qsTypeId="urn:microsoft.com/office/officeart/2005/8/quickstyle/simple3" qsCatId="simple" csTypeId="urn:microsoft.com/office/officeart/2005/8/colors/colorful1" csCatId="colorful" phldr="1"/>
      <dgm:spPr/>
    </dgm:pt>
    <dgm:pt modelId="{9D5ED1AA-5D0B-4892-B9D9-87782E8703B5}">
      <dgm:prSet phldrT="[Text]" custT="1"/>
      <dgm:spPr/>
      <dgm:t>
        <a:bodyPr/>
        <a:lstStyle/>
        <a:p>
          <a:r>
            <a:rPr lang="et-EE" sz="2800" dirty="0" smtClean="0"/>
            <a:t>Planning</a:t>
          </a:r>
          <a:endParaRPr lang="et-EE" sz="2800" dirty="0"/>
        </a:p>
      </dgm:t>
    </dgm:pt>
    <dgm:pt modelId="{B86E400C-37AB-41E6-B825-B7F538CE42C0}" type="parTrans" cxnId="{C4F30F2B-24B6-4166-B6E8-49800387B5E0}">
      <dgm:prSet/>
      <dgm:spPr/>
      <dgm:t>
        <a:bodyPr/>
        <a:lstStyle/>
        <a:p>
          <a:endParaRPr lang="et-EE" sz="2800"/>
        </a:p>
      </dgm:t>
    </dgm:pt>
    <dgm:pt modelId="{83C5A653-32B8-4978-BF51-4FC7E615B4F0}" type="sibTrans" cxnId="{C4F30F2B-24B6-4166-B6E8-49800387B5E0}">
      <dgm:prSet/>
      <dgm:spPr/>
      <dgm:t>
        <a:bodyPr/>
        <a:lstStyle/>
        <a:p>
          <a:endParaRPr lang="et-EE" sz="2800"/>
        </a:p>
      </dgm:t>
    </dgm:pt>
    <dgm:pt modelId="{3B4C7F7A-0707-4790-9D8F-AC95381EE19D}">
      <dgm:prSet phldrT="[Text]" custT="1"/>
      <dgm:spPr/>
      <dgm:t>
        <a:bodyPr/>
        <a:lstStyle/>
        <a:p>
          <a:r>
            <a:rPr lang="et-EE" sz="2400" dirty="0" smtClean="0"/>
            <a:t>Experimenting</a:t>
          </a:r>
          <a:endParaRPr lang="et-EE" sz="2400" dirty="0"/>
        </a:p>
      </dgm:t>
    </dgm:pt>
    <dgm:pt modelId="{F49B84CF-0860-490B-B02D-DD5A5D1ED45F}" type="parTrans" cxnId="{00A23F01-EF52-4401-ACE7-135648578B8A}">
      <dgm:prSet/>
      <dgm:spPr/>
      <dgm:t>
        <a:bodyPr/>
        <a:lstStyle/>
        <a:p>
          <a:endParaRPr lang="et-EE" sz="2800"/>
        </a:p>
      </dgm:t>
    </dgm:pt>
    <dgm:pt modelId="{2DB582C7-6694-44DC-9D5B-2309795D85C8}" type="sibTrans" cxnId="{00A23F01-EF52-4401-ACE7-135648578B8A}">
      <dgm:prSet/>
      <dgm:spPr/>
      <dgm:t>
        <a:bodyPr/>
        <a:lstStyle/>
        <a:p>
          <a:endParaRPr lang="et-EE" sz="2800"/>
        </a:p>
      </dgm:t>
    </dgm:pt>
    <dgm:pt modelId="{FDAC2D8F-C5A1-49DD-A595-D3B3BB816E76}">
      <dgm:prSet phldrT="[Text]" custT="1"/>
      <dgm:spPr/>
      <dgm:t>
        <a:bodyPr/>
        <a:lstStyle/>
        <a:p>
          <a:r>
            <a:rPr lang="et-EE" sz="2400" dirty="0" smtClean="0"/>
            <a:t>Cleaning</a:t>
          </a:r>
          <a:endParaRPr lang="et-EE" sz="2400" dirty="0"/>
        </a:p>
      </dgm:t>
    </dgm:pt>
    <dgm:pt modelId="{BBFA3FA4-192F-4EFB-AACB-0AFE0C3FC4A5}" type="parTrans" cxnId="{70D0348A-6403-45D1-8712-F8A2FFE59785}">
      <dgm:prSet/>
      <dgm:spPr/>
      <dgm:t>
        <a:bodyPr/>
        <a:lstStyle/>
        <a:p>
          <a:endParaRPr lang="et-EE" sz="2800"/>
        </a:p>
      </dgm:t>
    </dgm:pt>
    <dgm:pt modelId="{7A2AB141-416E-4E66-9AE9-EDC8FBC849E7}" type="sibTrans" cxnId="{70D0348A-6403-45D1-8712-F8A2FFE59785}">
      <dgm:prSet/>
      <dgm:spPr/>
      <dgm:t>
        <a:bodyPr/>
        <a:lstStyle/>
        <a:p>
          <a:endParaRPr lang="et-EE" sz="2800"/>
        </a:p>
      </dgm:t>
    </dgm:pt>
    <dgm:pt modelId="{B9944934-E3F9-4AC1-B794-000296B8159B}" type="pres">
      <dgm:prSet presAssocID="{8295FEAA-0B6E-4618-BCE0-707B3EFC7471}" presName="Name0" presStyleCnt="0">
        <dgm:presLayoutVars>
          <dgm:dir/>
          <dgm:resizeHandles val="exact"/>
        </dgm:presLayoutVars>
      </dgm:prSet>
      <dgm:spPr/>
    </dgm:pt>
    <dgm:pt modelId="{9B8B5B77-31E9-4C91-BA06-EF4C4DAD6EFB}" type="pres">
      <dgm:prSet presAssocID="{9D5ED1AA-5D0B-4892-B9D9-87782E8703B5}" presName="parTxOnly" presStyleLbl="node1" presStyleIdx="0" presStyleCnt="3">
        <dgm:presLayoutVars>
          <dgm:bulletEnabled val="1"/>
        </dgm:presLayoutVars>
      </dgm:prSet>
      <dgm:spPr/>
      <dgm:t>
        <a:bodyPr/>
        <a:lstStyle/>
        <a:p>
          <a:endParaRPr lang="et-EE"/>
        </a:p>
      </dgm:t>
    </dgm:pt>
    <dgm:pt modelId="{33E5458E-2C2B-49B7-9C9A-E98B6E56F7B4}" type="pres">
      <dgm:prSet presAssocID="{83C5A653-32B8-4978-BF51-4FC7E615B4F0}" presName="parSpace" presStyleCnt="0"/>
      <dgm:spPr/>
    </dgm:pt>
    <dgm:pt modelId="{6C30DD5E-CEA7-4634-9894-B4A215D36ADA}" type="pres">
      <dgm:prSet presAssocID="{3B4C7F7A-0707-4790-9D8F-AC95381EE19D}" presName="parTxOnly" presStyleLbl="node1" presStyleIdx="1" presStyleCnt="3">
        <dgm:presLayoutVars>
          <dgm:bulletEnabled val="1"/>
        </dgm:presLayoutVars>
      </dgm:prSet>
      <dgm:spPr/>
      <dgm:t>
        <a:bodyPr/>
        <a:lstStyle/>
        <a:p>
          <a:endParaRPr lang="et-EE"/>
        </a:p>
      </dgm:t>
    </dgm:pt>
    <dgm:pt modelId="{C45FC029-B6F6-49B6-A8B1-7FC9D0B40379}" type="pres">
      <dgm:prSet presAssocID="{2DB582C7-6694-44DC-9D5B-2309795D85C8}" presName="parSpace" presStyleCnt="0"/>
      <dgm:spPr/>
    </dgm:pt>
    <dgm:pt modelId="{3CF25BC2-1EB8-4AD3-9AA6-4781A0D76236}" type="pres">
      <dgm:prSet presAssocID="{FDAC2D8F-C5A1-49DD-A595-D3B3BB816E76}" presName="parTxOnly" presStyleLbl="node1" presStyleIdx="2" presStyleCnt="3">
        <dgm:presLayoutVars>
          <dgm:bulletEnabled val="1"/>
        </dgm:presLayoutVars>
      </dgm:prSet>
      <dgm:spPr/>
      <dgm:t>
        <a:bodyPr/>
        <a:lstStyle/>
        <a:p>
          <a:endParaRPr lang="et-EE"/>
        </a:p>
      </dgm:t>
    </dgm:pt>
  </dgm:ptLst>
  <dgm:cxnLst>
    <dgm:cxn modelId="{19723CE3-0A24-4AF3-800C-B61C53C71736}" type="presOf" srcId="{9D5ED1AA-5D0B-4892-B9D9-87782E8703B5}" destId="{9B8B5B77-31E9-4C91-BA06-EF4C4DAD6EFB}" srcOrd="0" destOrd="0" presId="urn:microsoft.com/office/officeart/2005/8/layout/hChevron3"/>
    <dgm:cxn modelId="{6DEDA266-C783-4DC1-9758-18E0D12F86EA}" type="presOf" srcId="{3B4C7F7A-0707-4790-9D8F-AC95381EE19D}" destId="{6C30DD5E-CEA7-4634-9894-B4A215D36ADA}" srcOrd="0" destOrd="0" presId="urn:microsoft.com/office/officeart/2005/8/layout/hChevron3"/>
    <dgm:cxn modelId="{70D0348A-6403-45D1-8712-F8A2FFE59785}" srcId="{8295FEAA-0B6E-4618-BCE0-707B3EFC7471}" destId="{FDAC2D8F-C5A1-49DD-A595-D3B3BB816E76}" srcOrd="2" destOrd="0" parTransId="{BBFA3FA4-192F-4EFB-AACB-0AFE0C3FC4A5}" sibTransId="{7A2AB141-416E-4E66-9AE9-EDC8FBC849E7}"/>
    <dgm:cxn modelId="{9A5F0184-D438-4C1C-AD16-9743EA8D3849}" type="presOf" srcId="{8295FEAA-0B6E-4618-BCE0-707B3EFC7471}" destId="{B9944934-E3F9-4AC1-B794-000296B8159B}" srcOrd="0" destOrd="0" presId="urn:microsoft.com/office/officeart/2005/8/layout/hChevron3"/>
    <dgm:cxn modelId="{C4F30F2B-24B6-4166-B6E8-49800387B5E0}" srcId="{8295FEAA-0B6E-4618-BCE0-707B3EFC7471}" destId="{9D5ED1AA-5D0B-4892-B9D9-87782E8703B5}" srcOrd="0" destOrd="0" parTransId="{B86E400C-37AB-41E6-B825-B7F538CE42C0}" sibTransId="{83C5A653-32B8-4978-BF51-4FC7E615B4F0}"/>
    <dgm:cxn modelId="{12A10DC6-38D5-4F5E-9BCF-B7816DC5EE1E}" type="presOf" srcId="{FDAC2D8F-C5A1-49DD-A595-D3B3BB816E76}" destId="{3CF25BC2-1EB8-4AD3-9AA6-4781A0D76236}" srcOrd="0" destOrd="0" presId="urn:microsoft.com/office/officeart/2005/8/layout/hChevron3"/>
    <dgm:cxn modelId="{00A23F01-EF52-4401-ACE7-135648578B8A}" srcId="{8295FEAA-0B6E-4618-BCE0-707B3EFC7471}" destId="{3B4C7F7A-0707-4790-9D8F-AC95381EE19D}" srcOrd="1" destOrd="0" parTransId="{F49B84CF-0860-490B-B02D-DD5A5D1ED45F}" sibTransId="{2DB582C7-6694-44DC-9D5B-2309795D85C8}"/>
    <dgm:cxn modelId="{C5F0B35A-4FBA-4966-A559-F8DD9326775D}" type="presParOf" srcId="{B9944934-E3F9-4AC1-B794-000296B8159B}" destId="{9B8B5B77-31E9-4C91-BA06-EF4C4DAD6EFB}" srcOrd="0" destOrd="0" presId="urn:microsoft.com/office/officeart/2005/8/layout/hChevron3"/>
    <dgm:cxn modelId="{CEBB1BDD-C5E0-4BBC-B0F6-B0B0C60AAF42}" type="presParOf" srcId="{B9944934-E3F9-4AC1-B794-000296B8159B}" destId="{33E5458E-2C2B-49B7-9C9A-E98B6E56F7B4}" srcOrd="1" destOrd="0" presId="urn:microsoft.com/office/officeart/2005/8/layout/hChevron3"/>
    <dgm:cxn modelId="{3D443F6C-E9B0-4F59-A5D6-48B1201CD7D1}" type="presParOf" srcId="{B9944934-E3F9-4AC1-B794-000296B8159B}" destId="{6C30DD5E-CEA7-4634-9894-B4A215D36ADA}" srcOrd="2" destOrd="0" presId="urn:microsoft.com/office/officeart/2005/8/layout/hChevron3"/>
    <dgm:cxn modelId="{95F396CE-4DDF-4F9B-BA37-C48B792C181B}" type="presParOf" srcId="{B9944934-E3F9-4AC1-B794-000296B8159B}" destId="{C45FC029-B6F6-49B6-A8B1-7FC9D0B40379}" srcOrd="3" destOrd="0" presId="urn:microsoft.com/office/officeart/2005/8/layout/hChevron3"/>
    <dgm:cxn modelId="{F215DBF6-7B82-476A-94C3-6E837DEBC8FC}" type="presParOf" srcId="{B9944934-E3F9-4AC1-B794-000296B8159B}" destId="{3CF25BC2-1EB8-4AD3-9AA6-4781A0D7623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5B77-31E9-4C91-BA06-EF4C4DAD6EFB}">
      <dsp:nvSpPr>
        <dsp:cNvPr id="0" name=""/>
        <dsp:cNvSpPr/>
      </dsp:nvSpPr>
      <dsp:spPr>
        <a:xfrm>
          <a:off x="3860" y="0"/>
          <a:ext cx="3375867" cy="1296144"/>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dsp:txBody>
      <dsp:txXfrm>
        <a:off x="3860" y="0"/>
        <a:ext cx="3051831" cy="1296144"/>
      </dsp:txXfrm>
    </dsp:sp>
    <dsp:sp modelId="{6C30DD5E-CEA7-4634-9894-B4A215D36ADA}">
      <dsp:nvSpPr>
        <dsp:cNvPr id="0" name=""/>
        <dsp:cNvSpPr/>
      </dsp:nvSpPr>
      <dsp:spPr>
        <a:xfrm>
          <a:off x="2704554" y="0"/>
          <a:ext cx="3375867" cy="1296144"/>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dsp:txBody>
      <dsp:txXfrm>
        <a:off x="3352626" y="0"/>
        <a:ext cx="2079723" cy="1296144"/>
      </dsp:txXfrm>
    </dsp:sp>
    <dsp:sp modelId="{3CF25BC2-1EB8-4AD3-9AA6-4781A0D76236}">
      <dsp:nvSpPr>
        <dsp:cNvPr id="0" name=""/>
        <dsp:cNvSpPr/>
      </dsp:nvSpPr>
      <dsp:spPr>
        <a:xfrm>
          <a:off x="5405248" y="0"/>
          <a:ext cx="3375867" cy="1296144"/>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Cleaning</a:t>
          </a:r>
          <a:endParaRPr lang="et-EE" sz="2400" kern="1200" dirty="0"/>
        </a:p>
      </dsp:txBody>
      <dsp:txXfrm>
        <a:off x="6053320" y="0"/>
        <a:ext cx="2079723" cy="129614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9A17E98-6A8D-42E2-B6E6-CD9FCA44AF64}" type="datetimeFigureOut">
              <a:rPr lang="et-EE" smtClean="0"/>
              <a:t>22.09.2014</a:t>
            </a:fld>
            <a:endParaRPr lang="et-E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276D1F1-7AF6-4687-B7B0-F44C4FE139D9}" type="slidenum">
              <a:rPr lang="et-EE" smtClean="0"/>
              <a:t>‹#›</a:t>
            </a:fld>
            <a:endParaRPr lang="et-EE"/>
          </a:p>
        </p:txBody>
      </p:sp>
    </p:spTree>
    <p:extLst>
      <p:ext uri="{BB962C8B-B14F-4D97-AF65-F5344CB8AC3E}">
        <p14:creationId xmlns:p14="http://schemas.microsoft.com/office/powerpoint/2010/main" val="126849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276D1F1-7AF6-4687-B7B0-F44C4FE139D9}" type="slidenum">
              <a:rPr lang="et-EE" smtClean="0"/>
              <a:t>1</a:t>
            </a:fld>
            <a:endParaRPr lang="et-EE"/>
          </a:p>
        </p:txBody>
      </p:sp>
    </p:spTree>
    <p:extLst>
      <p:ext uri="{BB962C8B-B14F-4D97-AF65-F5344CB8AC3E}">
        <p14:creationId xmlns:p14="http://schemas.microsoft.com/office/powerpoint/2010/main" val="75588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Know your instruments. IMS</a:t>
            </a:r>
            <a:r>
              <a:rPr lang="en-GB" baseline="0" noProof="0" dirty="0" smtClean="0"/>
              <a:t> Lab is equipped with complicated, sensitive and expensive instruments. Very often details matter- how you tighten the screws, which are the limitations of the instrument (like maximum voltage that can be applied, allowed temperature range, pressure), how to safely start and switch off the systems </a:t>
            </a:r>
            <a:r>
              <a:rPr lang="en-GB" i="1" baseline="0" noProof="0" dirty="0" smtClean="0"/>
              <a:t>etc</a:t>
            </a:r>
            <a:r>
              <a:rPr lang="en-GB" baseline="0" noProof="0" dirty="0" smtClean="0"/>
              <a:t>. to keep the instruments in good order. And here as well you should be aware of the risks and how to avoid them.</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10</a:t>
            </a:fld>
            <a:endParaRPr lang="et-EE"/>
          </a:p>
        </p:txBody>
      </p:sp>
    </p:spTree>
    <p:extLst>
      <p:ext uri="{BB962C8B-B14F-4D97-AF65-F5344CB8AC3E}">
        <p14:creationId xmlns:p14="http://schemas.microsoft.com/office/powerpoint/2010/main" val="395807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After careful planning it is time to start the experiments.</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11</a:t>
            </a:fld>
            <a:endParaRPr lang="et-EE"/>
          </a:p>
        </p:txBody>
      </p:sp>
    </p:spTree>
    <p:extLst>
      <p:ext uri="{BB962C8B-B14F-4D97-AF65-F5344CB8AC3E}">
        <p14:creationId xmlns:p14="http://schemas.microsoft.com/office/powerpoint/2010/main" val="195423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noProof="0" dirty="0" smtClean="0"/>
              <a:t>As a first thing, put on your personal protective equipment.</a:t>
            </a:r>
          </a:p>
          <a:p>
            <a:pPr marL="228600" indent="-228600">
              <a:buAutoNum type="arabicPeriod"/>
            </a:pPr>
            <a:r>
              <a:rPr lang="en-GB" baseline="0" noProof="0" dirty="0" smtClean="0"/>
              <a:t>W</a:t>
            </a:r>
            <a:r>
              <a:rPr lang="en-GB" noProof="0" dirty="0" smtClean="0"/>
              <a:t>ear a lab coat to protect clothes and skin from chemical splashes- buttoned and long sleeves</a:t>
            </a:r>
          </a:p>
          <a:p>
            <a:pPr marL="228600" indent="-228600">
              <a:buAutoNum type="arabicPeriod"/>
            </a:pPr>
            <a:r>
              <a:rPr lang="en-GB" noProof="0" dirty="0" smtClean="0"/>
              <a:t>You must wear eye protection when working with solvents/chemicals other than water. Even when you are not using the</a:t>
            </a:r>
            <a:r>
              <a:rPr lang="en-GB" baseline="0" noProof="0" dirty="0" smtClean="0"/>
              <a:t> chemicals yourself, by accident a splash by a colleague could end up in your eye.</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In case something ends in your eye, wash eyes with a lot of running water and go see the doctor</a:t>
            </a:r>
          </a:p>
          <a:p>
            <a:pPr marL="228600" indent="-228600">
              <a:buAutoNum type="arabicPeriod"/>
            </a:pPr>
            <a:endParaRPr lang="en-GB" baseline="0" noProof="0" dirty="0" smtClean="0"/>
          </a:p>
          <a:p>
            <a:pPr marL="228600" indent="-228600">
              <a:buFont typeface="+mj-lt"/>
              <a:buAutoNum type="arabicPeriod" startAt="3"/>
            </a:pPr>
            <a:r>
              <a:rPr lang="en-GB" noProof="0" dirty="0" smtClean="0"/>
              <a:t>You must wear </a:t>
            </a:r>
            <a:r>
              <a:rPr lang="en-GB" noProof="0" dirty="0" smtClean="0">
                <a:solidFill>
                  <a:srgbClr val="FF0000"/>
                </a:solidFill>
              </a:rPr>
              <a:t>appropriate</a:t>
            </a:r>
            <a:r>
              <a:rPr lang="en-GB" noProof="0" dirty="0" smtClean="0"/>
              <a:t> gloves when handling chemicals, gloves that will</a:t>
            </a:r>
            <a:r>
              <a:rPr lang="en-GB" baseline="0" noProof="0" dirty="0" smtClean="0"/>
              <a:t> not be decomposed</a:t>
            </a:r>
            <a:r>
              <a:rPr lang="en-GB" noProof="0" dirty="0" smtClean="0"/>
              <a:t> by a chemical</a:t>
            </a:r>
          </a:p>
          <a:p>
            <a:pPr marL="228600" indent="-228600">
              <a:buAutoNum type="arabicPeriod" startAt="3"/>
            </a:pPr>
            <a:r>
              <a:rPr lang="en-GB" noProof="0" dirty="0" err="1" smtClean="0"/>
              <a:t>Footware</a:t>
            </a:r>
            <a:r>
              <a:rPr lang="en-GB" noProof="0" dirty="0" smtClean="0"/>
              <a:t> with covered toes, so no flats and sandals in summer</a:t>
            </a:r>
          </a:p>
          <a:p>
            <a:pPr marL="228600" indent="-228600">
              <a:buAutoNum type="arabicPeriod" startAt="3"/>
            </a:pPr>
            <a:r>
              <a:rPr lang="en-GB" noProof="0" dirty="0" smtClean="0"/>
              <a:t>In some cases using</a:t>
            </a:r>
            <a:r>
              <a:rPr lang="en-GB" baseline="0" noProof="0" dirty="0" smtClean="0"/>
              <a:t> mask is mandatory. You will get this information from MSDS</a:t>
            </a:r>
          </a:p>
          <a:p>
            <a:pPr marL="228600" indent="-228600">
              <a:buAutoNum type="arabicPeriod" startAt="3"/>
            </a:pPr>
            <a:r>
              <a:rPr lang="en-GB" baseline="0" noProof="0" dirty="0" smtClean="0"/>
              <a:t>Long hair must be tied up so they won’t be in front of your face and in your experiment.</a:t>
            </a:r>
          </a:p>
          <a:p>
            <a:pPr marL="0" indent="0">
              <a:buNone/>
            </a:pPr>
            <a:r>
              <a:rPr lang="en-GB" baseline="0" noProof="0" dirty="0" smtClean="0"/>
              <a:t>When considering whether to use glasses or contact lenses in the lab, glasses are recommended. Vapours of chemicals ruin the contact lenses rather </a:t>
            </a:r>
            <a:r>
              <a:rPr lang="en-GB" baseline="0" noProof="0" dirty="0" err="1" smtClean="0"/>
              <a:t>quicly</a:t>
            </a:r>
            <a:r>
              <a:rPr lang="en-GB" baseline="0" noProof="0" dirty="0" smtClean="0"/>
              <a:t> and it could be unsafe for your eyes.</a:t>
            </a:r>
          </a:p>
          <a:p>
            <a:pPr marL="0" indent="0">
              <a:buNone/>
            </a:pPr>
            <a:r>
              <a:rPr lang="en-GB" baseline="0" noProof="0" dirty="0" smtClean="0"/>
              <a:t>Personal protective equipment that is meant to protect you in the lab must be used in the lab. When you exit the lab, make sure to leave your personal protective equipment in the lab. </a:t>
            </a:r>
          </a:p>
          <a:p>
            <a:pPr marL="228600" indent="-228600">
              <a:buAutoNum type="arabicPeriod" startAt="3"/>
            </a:pP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12</a:t>
            </a:fld>
            <a:endParaRPr lang="et-EE"/>
          </a:p>
        </p:txBody>
      </p:sp>
    </p:spTree>
    <p:extLst>
      <p:ext uri="{BB962C8B-B14F-4D97-AF65-F5344CB8AC3E}">
        <p14:creationId xmlns:p14="http://schemas.microsoft.com/office/powerpoint/2010/main" val="47340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On this slide are brought the</a:t>
            </a:r>
            <a:r>
              <a:rPr lang="en-GB" baseline="0" noProof="0" dirty="0" smtClean="0"/>
              <a:t> general rules that must be obeyed:</a:t>
            </a:r>
          </a:p>
          <a:p>
            <a:pPr marL="171450" indent="-171450">
              <a:buFont typeface="Arial" panose="020B0604020202020204" pitchFamily="34" charset="0"/>
              <a:buChar char="•"/>
            </a:pPr>
            <a:r>
              <a:rPr lang="en-GB" baseline="0" noProof="0" dirty="0" smtClean="0"/>
              <a:t>Move carefully to avoid running anything over, stumbling, spilling chemicals </a:t>
            </a:r>
            <a:r>
              <a:rPr lang="en-GB" i="1" baseline="0" noProof="0" dirty="0" smtClean="0"/>
              <a:t>etc</a:t>
            </a:r>
            <a:r>
              <a:rPr lang="en-GB" i="0" baseline="0" noProof="0" dirty="0" smtClean="0"/>
              <a:t>.;</a:t>
            </a:r>
          </a:p>
          <a:p>
            <a:pPr marL="171450" indent="-171450">
              <a:buFont typeface="Arial" panose="020B0604020202020204" pitchFamily="34" charset="0"/>
              <a:buChar char="•"/>
            </a:pPr>
            <a:r>
              <a:rPr lang="en-GB" i="0" baseline="0" noProof="0" dirty="0" smtClean="0"/>
              <a:t>Bringing food and drinks in the lab is not allowed;</a:t>
            </a:r>
          </a:p>
          <a:p>
            <a:pPr marL="171450" indent="-171450">
              <a:buFont typeface="Arial" panose="020B0604020202020204" pitchFamily="34" charset="0"/>
              <a:buChar char="•"/>
            </a:pPr>
            <a:r>
              <a:rPr lang="en-GB" i="0" baseline="0" noProof="0" dirty="0" smtClean="0"/>
              <a:t>Do not put anything in your mouth- including the tip of your pen when thinking;</a:t>
            </a:r>
          </a:p>
          <a:p>
            <a:pPr marL="171450" indent="-171450">
              <a:buFont typeface="Arial" panose="020B0604020202020204" pitchFamily="34" charset="0"/>
              <a:buChar char="•"/>
            </a:pPr>
            <a:r>
              <a:rPr lang="en-GB" i="0" baseline="0" noProof="0" dirty="0" smtClean="0"/>
              <a:t>Do not touch your face or hair with contaminated hands and gloves. This includes touching of smartphones;</a:t>
            </a:r>
          </a:p>
          <a:p>
            <a:pPr marL="171450" indent="-171450">
              <a:buFont typeface="Arial" panose="020B0604020202020204" pitchFamily="34" charset="0"/>
              <a:buChar char="•"/>
            </a:pPr>
            <a:r>
              <a:rPr lang="en-GB" i="0" baseline="0" noProof="0" dirty="0" smtClean="0"/>
              <a:t>When experimenting in the lab, keep your personal things in the office;</a:t>
            </a:r>
          </a:p>
          <a:p>
            <a:pPr marL="171450" indent="-171450">
              <a:buFont typeface="Arial" panose="020B0604020202020204" pitchFamily="34" charset="0"/>
              <a:buChar char="•"/>
            </a:pPr>
            <a:r>
              <a:rPr lang="en-GB" i="0" baseline="0" noProof="0" dirty="0" smtClean="0"/>
              <a:t>Don’t be alone in the lab when making risky and dangerous experiments- in case something happens, there will be someone to help you;</a:t>
            </a:r>
          </a:p>
          <a:p>
            <a:pPr marL="171450" indent="-171450">
              <a:buFont typeface="Arial" panose="020B0604020202020204" pitchFamily="34" charset="0"/>
              <a:buChar char="•"/>
            </a:pPr>
            <a:r>
              <a:rPr lang="en-GB" i="0" baseline="0" noProof="0" dirty="0" smtClean="0"/>
              <a:t>Headphones are prohibited in the lab. You should be extra alert to sounds which could inform you about hazards (sizzling, whistling, someone calling help, fire alarm </a:t>
            </a:r>
            <a:r>
              <a:rPr lang="en-GB" i="1" baseline="0" noProof="0" dirty="0" smtClean="0"/>
              <a:t>etc.</a:t>
            </a:r>
            <a:r>
              <a:rPr lang="en-GB" i="0" baseline="0" noProof="0" dirty="0" smtClean="0"/>
              <a:t>)</a:t>
            </a:r>
          </a:p>
        </p:txBody>
      </p:sp>
      <p:sp>
        <p:nvSpPr>
          <p:cNvPr id="4" name="Slide Number Placeholder 3"/>
          <p:cNvSpPr>
            <a:spLocks noGrp="1"/>
          </p:cNvSpPr>
          <p:nvPr>
            <p:ph type="sldNum" sz="quarter" idx="10"/>
          </p:nvPr>
        </p:nvSpPr>
        <p:spPr/>
        <p:txBody>
          <a:bodyPr/>
          <a:lstStyle/>
          <a:p>
            <a:fld id="{2276D1F1-7AF6-4687-B7B0-F44C4FE139D9}" type="slidenum">
              <a:rPr lang="et-EE" smtClean="0"/>
              <a:t>13</a:t>
            </a:fld>
            <a:endParaRPr lang="et-EE"/>
          </a:p>
        </p:txBody>
      </p:sp>
    </p:spTree>
    <p:extLst>
      <p:ext uri="{BB962C8B-B14F-4D97-AF65-F5344CB8AC3E}">
        <p14:creationId xmlns:p14="http://schemas.microsoft.com/office/powerpoint/2010/main" val="300901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noProof="0" dirty="0" smtClean="0"/>
              <a:t>Let’s move on to</a:t>
            </a:r>
            <a:r>
              <a:rPr lang="en-GB" sz="2400" baseline="0" noProof="0" dirty="0" smtClean="0"/>
              <a:t> handling glassware.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noProof="0" dirty="0" smtClean="0"/>
              <a:t>We know that glass is a fragile material, therefore it must be handled with care. This also means that you need to think through your experiment in a way that you do not need to carry glassware around the lab more than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noProof="0" dirty="0" smtClean="0"/>
              <a:t>For experiments choose glassware appropriate for the task: flasks with suitable volume and shape. Do not use glassware with special purpose for other purposes- for example round bottom flasks (meant for carrying out chemical reactions) for storage.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noProof="0" dirty="0" smtClean="0"/>
              <a:t>Despite being careful, sometimes glassware may get broken. Sweep the area and remove small pieces of broken glass with damp paper. Make sure not to injure yourself. Tell the person who provides the lab with necessary items about the accident, so that the replacement can be ordered if necessary.</a:t>
            </a:r>
          </a:p>
        </p:txBody>
      </p:sp>
      <p:sp>
        <p:nvSpPr>
          <p:cNvPr id="4" name="Slide Number Placeholder 3"/>
          <p:cNvSpPr>
            <a:spLocks noGrp="1"/>
          </p:cNvSpPr>
          <p:nvPr>
            <p:ph type="sldNum" sz="quarter" idx="10"/>
          </p:nvPr>
        </p:nvSpPr>
        <p:spPr/>
        <p:txBody>
          <a:bodyPr/>
          <a:lstStyle/>
          <a:p>
            <a:fld id="{2276D1F1-7AF6-4687-B7B0-F44C4FE139D9}" type="slidenum">
              <a:rPr lang="et-EE" smtClean="0"/>
              <a:t>14</a:t>
            </a:fld>
            <a:endParaRPr lang="et-EE"/>
          </a:p>
        </p:txBody>
      </p:sp>
    </p:spTree>
    <p:extLst>
      <p:ext uri="{BB962C8B-B14F-4D97-AF65-F5344CB8AC3E}">
        <p14:creationId xmlns:p14="http://schemas.microsoft.com/office/powerpoint/2010/main" val="115568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Almost every chemistry experiment requires weighing</a:t>
            </a:r>
            <a:r>
              <a:rPr lang="en-GB" baseline="0" noProof="0" dirty="0" smtClean="0"/>
              <a:t> procedure. To be efficient, gather the items you need for weighing next to the balance: a weighing bottle, a weighing tray, or a weighing paper- never weigh your substance directly on the balance pan!; clean scoops/spatulas; chemicals. This prevents from running </a:t>
            </a:r>
            <a:r>
              <a:rPr lang="en-GB" noProof="0" dirty="0" smtClean="0"/>
              <a:t>back and forth in the lab during weighing.</a:t>
            </a:r>
          </a:p>
          <a:p>
            <a:r>
              <a:rPr lang="en-GB" noProof="0" dirty="0" smtClean="0"/>
              <a:t>Also, think whether you need to consider extra personal protective equipment like respirator or mask or weigh your chemicals altogether</a:t>
            </a:r>
            <a:r>
              <a:rPr lang="en-GB" baseline="0" noProof="0" dirty="0" smtClean="0"/>
              <a:t> under fume hood.</a:t>
            </a:r>
          </a:p>
          <a:p>
            <a:r>
              <a:rPr lang="en-GB" baseline="0" noProof="0" dirty="0" smtClean="0"/>
              <a:t>You should know the maximum weighing capacity of the balance, including tare. Be spearing with the chemicals. If it happens that you put too much chemical in your weighing bottle, do not put the excess back into the original container. This is one of the most important rules in chemistry lab. This is to avoid contamination of the original chemical. Use a separate flask for pouring the excess- you can use it the next time.</a:t>
            </a:r>
          </a:p>
          <a:p>
            <a:r>
              <a:rPr lang="en-GB" baseline="0" noProof="0" dirty="0" smtClean="0"/>
              <a:t>Write down all 4 decimal places when using an analytical balance and after weighing clean the table. Remember to label your flasks by marking down the content of the flask, name of the owner and the date. Unlabelled flasks could cause misunderstanding and unawareness of how to treat the flasks followed by accidents.</a:t>
            </a:r>
          </a:p>
          <a:p>
            <a:r>
              <a:rPr lang="en-GB" baseline="0" noProof="0" dirty="0" smtClean="0"/>
              <a:t>Watch a </a:t>
            </a:r>
            <a:r>
              <a:rPr lang="en-GB" baseline="0" noProof="0" dirty="0" err="1" smtClean="0"/>
              <a:t>Youtube</a:t>
            </a:r>
            <a:r>
              <a:rPr lang="en-GB" baseline="0" noProof="0" dirty="0" smtClean="0"/>
              <a:t> video about the mistakes that can be made on weighing by clicking the image.</a:t>
            </a:r>
            <a:endParaRPr lang="en-GB" baseline="0" noProof="0" dirty="0" smtClean="0"/>
          </a:p>
        </p:txBody>
      </p:sp>
      <p:sp>
        <p:nvSpPr>
          <p:cNvPr id="4" name="Slide Number Placeholder 3"/>
          <p:cNvSpPr>
            <a:spLocks noGrp="1"/>
          </p:cNvSpPr>
          <p:nvPr>
            <p:ph type="sldNum" sz="quarter" idx="10"/>
          </p:nvPr>
        </p:nvSpPr>
        <p:spPr/>
        <p:txBody>
          <a:bodyPr/>
          <a:lstStyle/>
          <a:p>
            <a:fld id="{2276D1F1-7AF6-4687-B7B0-F44C4FE139D9}" type="slidenum">
              <a:rPr lang="et-EE" smtClean="0"/>
              <a:t>15</a:t>
            </a:fld>
            <a:endParaRPr lang="et-EE"/>
          </a:p>
        </p:txBody>
      </p:sp>
    </p:spTree>
    <p:extLst>
      <p:ext uri="{BB962C8B-B14F-4D97-AF65-F5344CB8AC3E}">
        <p14:creationId xmlns:p14="http://schemas.microsoft.com/office/powerpoint/2010/main" val="280629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noProof="0" dirty="0" smtClean="0"/>
              <a:t>Besides weighing, the amount of chemicals may also be measured in volume</a:t>
            </a:r>
            <a:r>
              <a:rPr lang="en-GB" baseline="0" noProof="0" dirty="0" smtClean="0"/>
              <a:t> using a pipette. We have pipettes that require using a pipette bulbs, but also automatic ones. I shall not go into details how to use an automatic pipette or pipettes with pipette bulbs, but in case of automatic pipettes, please read the manual first to be sure to measure accurate volumes.</a:t>
            </a:r>
            <a:r>
              <a:rPr lang="en-GB" noProof="0" dirty="0" smtClean="0"/>
              <a:t> Short</a:t>
            </a:r>
            <a:r>
              <a:rPr lang="en-GB" baseline="0" noProof="0" dirty="0" smtClean="0"/>
              <a:t> </a:t>
            </a:r>
            <a:r>
              <a:rPr lang="en-GB" noProof="0" dirty="0" smtClean="0"/>
              <a:t>instructions in Estonian are also available </a:t>
            </a:r>
            <a:r>
              <a:rPr lang="en-GB" baseline="0" noProof="0" dirty="0" smtClean="0"/>
              <a:t>on IMS wiki site.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The manuals of the instruments in the lab can be found in the lab: Look for a drawer with marking „MANUAALID“.</a:t>
            </a:r>
            <a:endParaRPr lang="en-GB" noProof="0" dirty="0" smtClean="0"/>
          </a:p>
        </p:txBody>
      </p:sp>
      <p:sp>
        <p:nvSpPr>
          <p:cNvPr id="4" name="Slide Number Placeholder 3"/>
          <p:cNvSpPr>
            <a:spLocks noGrp="1"/>
          </p:cNvSpPr>
          <p:nvPr>
            <p:ph type="sldNum" sz="quarter" idx="10"/>
          </p:nvPr>
        </p:nvSpPr>
        <p:spPr/>
        <p:txBody>
          <a:bodyPr/>
          <a:lstStyle/>
          <a:p>
            <a:fld id="{2276D1F1-7AF6-4687-B7B0-F44C4FE139D9}" type="slidenum">
              <a:rPr lang="et-EE" smtClean="0"/>
              <a:t>16</a:t>
            </a:fld>
            <a:endParaRPr lang="et-EE"/>
          </a:p>
        </p:txBody>
      </p:sp>
    </p:spTree>
    <p:extLst>
      <p:ext uri="{BB962C8B-B14F-4D97-AF65-F5344CB8AC3E}">
        <p14:creationId xmlns:p14="http://schemas.microsoft.com/office/powerpoint/2010/main" val="18904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Experiments with corrosive,</a:t>
            </a:r>
            <a:r>
              <a:rPr lang="en-GB" baseline="0" noProof="0" dirty="0" smtClean="0"/>
              <a:t> poisonous, flammable or explosive chemicals require working under fume hood, also in case anything just smells intensively like acetic acid. On the slide is shown why it is important to lower the sash to operating position: otherwise vapours won’t be trapped within the hood. When starting working under fume hood, always check whether the hood is in the working mode. Despite being protected from the chemicals by a sash you still need personal protective equipment.</a:t>
            </a:r>
          </a:p>
          <a:p>
            <a:r>
              <a:rPr lang="en-GB" sz="1200" baseline="0" noProof="0" dirty="0" smtClean="0"/>
              <a:t>Do not store unnecessary items under fume hood not to occupy valuable working area.</a:t>
            </a:r>
            <a:endParaRPr lang="en-GB" sz="1200" noProof="0" dirty="0" smtClean="0"/>
          </a:p>
        </p:txBody>
      </p:sp>
      <p:sp>
        <p:nvSpPr>
          <p:cNvPr id="4" name="Slide Number Placeholder 3"/>
          <p:cNvSpPr>
            <a:spLocks noGrp="1"/>
          </p:cNvSpPr>
          <p:nvPr>
            <p:ph type="sldNum" sz="quarter" idx="10"/>
          </p:nvPr>
        </p:nvSpPr>
        <p:spPr/>
        <p:txBody>
          <a:bodyPr/>
          <a:lstStyle/>
          <a:p>
            <a:fld id="{2276D1F1-7AF6-4687-B7B0-F44C4FE139D9}" type="slidenum">
              <a:rPr lang="et-EE" smtClean="0"/>
              <a:t>17</a:t>
            </a:fld>
            <a:endParaRPr lang="et-EE"/>
          </a:p>
        </p:txBody>
      </p:sp>
    </p:spTree>
    <p:extLst>
      <p:ext uri="{BB962C8B-B14F-4D97-AF65-F5344CB8AC3E}">
        <p14:creationId xmlns:p14="http://schemas.microsoft.com/office/powerpoint/2010/main" val="229001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noProof="0" dirty="0" smtClean="0"/>
              <a:t>When you need to work with strong acids and bases, work under fume hood. When</a:t>
            </a:r>
            <a:r>
              <a:rPr lang="en-GB" baseline="0" noProof="0" dirty="0" smtClean="0"/>
              <a:t> diluting strong acids and bases add acid to water, not the other way around. For example, when add water to sulphuric acid, you will witness a highly exothermic hydration reaction of the acid.</a:t>
            </a:r>
            <a:r>
              <a:rPr lang="en-GB" noProof="0" dirty="0" smtClean="0"/>
              <a:t> Also,</a:t>
            </a:r>
            <a:r>
              <a:rPr lang="en-GB" baseline="0" noProof="0" dirty="0" smtClean="0"/>
              <a:t> ad</a:t>
            </a:r>
            <a:r>
              <a:rPr lang="en-GB" noProof="0" dirty="0" smtClean="0"/>
              <a:t>ding water rapidly to acid may result in splashing of the hot acidic solution </a:t>
            </a:r>
            <a:r>
              <a:rPr lang="en-GB" baseline="0" noProof="0" dirty="0" smtClean="0"/>
              <a:t>due to lower density of water. In case of spilling, neutralize and clean the surface.</a:t>
            </a:r>
            <a:endParaRPr lang="en-GB" noProof="0" dirty="0" smtClean="0"/>
          </a:p>
        </p:txBody>
      </p:sp>
      <p:sp>
        <p:nvSpPr>
          <p:cNvPr id="4" name="Slide Number Placeholder 3"/>
          <p:cNvSpPr>
            <a:spLocks noGrp="1"/>
          </p:cNvSpPr>
          <p:nvPr>
            <p:ph type="sldNum" sz="quarter" idx="10"/>
          </p:nvPr>
        </p:nvSpPr>
        <p:spPr/>
        <p:txBody>
          <a:bodyPr/>
          <a:lstStyle/>
          <a:p>
            <a:fld id="{2276D1F1-7AF6-4687-B7B0-F44C4FE139D9}" type="slidenum">
              <a:rPr lang="et-EE" smtClean="0"/>
              <a:t>18</a:t>
            </a:fld>
            <a:endParaRPr lang="et-EE"/>
          </a:p>
        </p:txBody>
      </p:sp>
    </p:spTree>
    <p:extLst>
      <p:ext uri="{BB962C8B-B14F-4D97-AF65-F5344CB8AC3E}">
        <p14:creationId xmlns:p14="http://schemas.microsoft.com/office/powerpoint/2010/main" val="189564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276D1F1-7AF6-4687-B7B0-F44C4FE139D9}" type="slidenum">
              <a:rPr lang="et-EE" smtClean="0"/>
              <a:t>19</a:t>
            </a:fld>
            <a:endParaRPr lang="et-EE"/>
          </a:p>
        </p:txBody>
      </p:sp>
    </p:spTree>
    <p:extLst>
      <p:ext uri="{BB962C8B-B14F-4D97-AF65-F5344CB8AC3E}">
        <p14:creationId xmlns:p14="http://schemas.microsoft.com/office/powerpoint/2010/main" val="24893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The tutorial covers</a:t>
            </a:r>
            <a:r>
              <a:rPr lang="en-GB" baseline="0" noProof="0" dirty="0" smtClean="0"/>
              <a:t> two important topics: first, the rules that must be followed in our chemistry labs and second, fire safety with instructions on how to act in the case of fire. The fire safety tutorial will continue on the 3rd floor, where we shall examine the evacuation plan, discuss the procedure of evacuation, find the locations of fire extinguishers and first aid kits. At the end of tutorial, please give a signature to confirm that you have been instructed. You can also find the safety information on IMS wiki site. The original documents are in Estonian.</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2</a:t>
            </a:fld>
            <a:endParaRPr lang="et-EE"/>
          </a:p>
        </p:txBody>
      </p:sp>
    </p:spTree>
    <p:extLst>
      <p:ext uri="{BB962C8B-B14F-4D97-AF65-F5344CB8AC3E}">
        <p14:creationId xmlns:p14="http://schemas.microsoft.com/office/powerpoint/2010/main" val="86251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Before cleaning we must me deal with the waste.</a:t>
            </a:r>
          </a:p>
          <a:p>
            <a:r>
              <a:rPr lang="en-GB" noProof="0" dirty="0" smtClean="0"/>
              <a:t>Dangerous chemicals must be collected into special waste disposal containers present in our chemistry lab. Do not mix different wastes to avoid unwanted and surprising dangerous reactions. Concentrated acids</a:t>
            </a:r>
            <a:r>
              <a:rPr lang="en-GB" baseline="0" noProof="0" dirty="0" smtClean="0"/>
              <a:t> and bases must not be poured down the drain. Small quantities can be diluted and neutralized: acids with weak bases and</a:t>
            </a:r>
            <a:r>
              <a:rPr lang="en-GB" noProof="0" dirty="0" smtClean="0"/>
              <a:t> bases with weak</a:t>
            </a:r>
            <a:r>
              <a:rPr lang="en-GB" baseline="0" noProof="0" dirty="0" smtClean="0"/>
              <a:t> acids.</a:t>
            </a:r>
          </a:p>
          <a:p>
            <a:r>
              <a:rPr lang="en-GB" baseline="0" noProof="0" dirty="0" smtClean="0"/>
              <a:t>There is also a special container for glass disposal in our lab.</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20</a:t>
            </a:fld>
            <a:endParaRPr lang="et-EE"/>
          </a:p>
        </p:txBody>
      </p:sp>
    </p:spTree>
    <p:extLst>
      <p:ext uri="{BB962C8B-B14F-4D97-AF65-F5344CB8AC3E}">
        <p14:creationId xmlns:p14="http://schemas.microsoft.com/office/powerpoint/2010/main" val="266190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After you have finished with your experiment, make sure to clean your work spot. Spills clean immediately. Clean properly the utensils and </a:t>
            </a:r>
            <a:r>
              <a:rPr lang="en-GB" noProof="0" dirty="0" err="1" smtClean="0"/>
              <a:t>labware</a:t>
            </a:r>
            <a:r>
              <a:rPr lang="en-GB" noProof="0" dirty="0" smtClean="0"/>
              <a:t> so that others can use them without the need to redo the</a:t>
            </a:r>
            <a:r>
              <a:rPr lang="en-GB" baseline="0" noProof="0" dirty="0" smtClean="0"/>
              <a:t> </a:t>
            </a:r>
            <a:r>
              <a:rPr lang="en-GB" noProof="0" dirty="0" smtClean="0"/>
              <a:t>cleaning before the use.</a:t>
            </a:r>
          </a:p>
          <a:p>
            <a:r>
              <a:rPr lang="en-GB" noProof="0" dirty="0" smtClean="0"/>
              <a:t>Washing </a:t>
            </a:r>
            <a:r>
              <a:rPr lang="en-GB" noProof="0" dirty="0" err="1" smtClean="0"/>
              <a:t>labware</a:t>
            </a:r>
            <a:r>
              <a:rPr lang="en-GB" noProof="0" dirty="0" smtClean="0"/>
              <a:t> differs from washing dishes at home.</a:t>
            </a:r>
            <a:r>
              <a:rPr lang="en-GB" baseline="0" noProof="0" dirty="0" smtClean="0"/>
              <a:t> Sometimes you need to use solvents other than water to remove chemicals from </a:t>
            </a:r>
            <a:r>
              <a:rPr lang="en-GB" baseline="0" noProof="0" dirty="0" err="1" smtClean="0"/>
              <a:t>labware</a:t>
            </a:r>
            <a:r>
              <a:rPr lang="en-GB" baseline="0" noProof="0" dirty="0" smtClean="0"/>
              <a:t>; maybe you need to use a special detergent (special detergent for washing </a:t>
            </a:r>
            <a:r>
              <a:rPr lang="en-GB" baseline="0" noProof="0" dirty="0" err="1" smtClean="0"/>
              <a:t>labware</a:t>
            </a:r>
            <a:r>
              <a:rPr lang="en-GB" baseline="0" noProof="0" dirty="0" smtClean="0"/>
              <a:t> is easily </a:t>
            </a:r>
            <a:r>
              <a:rPr lang="en-GB" baseline="0" noProof="0" dirty="0" err="1" smtClean="0"/>
              <a:t>rinsable</a:t>
            </a:r>
            <a:r>
              <a:rPr lang="en-GB" baseline="0" noProof="0" dirty="0" smtClean="0"/>
              <a:t> i.e. No traces of it will be left on the </a:t>
            </a:r>
            <a:r>
              <a:rPr lang="en-GB" baseline="0" noProof="0" dirty="0" err="1" smtClean="0"/>
              <a:t>labware</a:t>
            </a:r>
            <a:r>
              <a:rPr lang="en-GB" baseline="0" noProof="0" dirty="0" smtClean="0"/>
              <a:t> to affect your next experiments.</a:t>
            </a:r>
          </a:p>
          <a:p>
            <a:r>
              <a:rPr lang="en-GB" baseline="0" noProof="0" dirty="0" smtClean="0"/>
              <a:t>The last step after rinsing </a:t>
            </a:r>
            <a:r>
              <a:rPr lang="en-GB" baseline="0" noProof="0" dirty="0" err="1" smtClean="0"/>
              <a:t>labware</a:t>
            </a:r>
            <a:r>
              <a:rPr lang="en-GB" baseline="0" noProof="0" dirty="0" smtClean="0"/>
              <a:t> thoroughly with tap water is rinsing all surfaces with deionised water to wash off the all the ions present in tap water. Analytical purity will be achieved after rinsing 3 times.</a:t>
            </a:r>
          </a:p>
          <a:p>
            <a:r>
              <a:rPr lang="en-GB" baseline="0" noProof="0" dirty="0" smtClean="0"/>
              <a:t>The technique of rinsing and filling of the wash bottle will be shown in the lab.</a:t>
            </a:r>
          </a:p>
          <a:p>
            <a:r>
              <a:rPr lang="en-GB" noProof="0" dirty="0" smtClean="0"/>
              <a:t>If necessary, repeat cleaning. Do</a:t>
            </a:r>
            <a:r>
              <a:rPr lang="en-GB" baseline="0" noProof="0" dirty="0" smtClean="0"/>
              <a:t> not put unclean </a:t>
            </a:r>
            <a:r>
              <a:rPr lang="en-GB" baseline="0" noProof="0" dirty="0" err="1" smtClean="0"/>
              <a:t>labware</a:t>
            </a:r>
            <a:r>
              <a:rPr lang="en-GB" baseline="0" noProof="0" dirty="0" smtClean="0"/>
              <a:t> into the cupboard.</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21</a:t>
            </a:fld>
            <a:endParaRPr lang="et-EE"/>
          </a:p>
        </p:txBody>
      </p:sp>
    </p:spTree>
    <p:extLst>
      <p:ext uri="{BB962C8B-B14F-4D97-AF65-F5344CB8AC3E}">
        <p14:creationId xmlns:p14="http://schemas.microsoft.com/office/powerpoint/2010/main" val="133760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Now we’re moving on to </a:t>
            </a:r>
            <a:r>
              <a:rPr lang="en-GB" baseline="0" noProof="0" dirty="0" smtClean="0"/>
              <a:t>the </a:t>
            </a:r>
            <a:r>
              <a:rPr lang="en-GB" baseline="0" noProof="0" dirty="0" err="1" smtClean="0"/>
              <a:t>gray</a:t>
            </a:r>
            <a:r>
              <a:rPr lang="en-GB" baseline="0" noProof="0" dirty="0" smtClean="0"/>
              <a:t> room or clean lab with minimized dust level where in addition to general rules extra rules apply. This lab is equipped with instruments sensitive to dust, therefore it is not allowed to bring dusty or </a:t>
            </a:r>
            <a:r>
              <a:rPr lang="en-GB" baseline="0" noProof="0" dirty="0" err="1" smtClean="0"/>
              <a:t>linting</a:t>
            </a:r>
            <a:r>
              <a:rPr lang="en-GB" baseline="0" noProof="0" dirty="0" smtClean="0"/>
              <a:t> items to this lab. Before entering the clean area, you must put on special clean lab personal protective equipment: lab coat, cap, gloves and shoe covers. In case of bare legs also special pants must be put on.</a:t>
            </a:r>
          </a:p>
          <a:p>
            <a:r>
              <a:rPr lang="en-GB" baseline="0" noProof="0" dirty="0" smtClean="0"/>
              <a:t>The procedure of dressing and entering clean area will be instructed on the site.</a:t>
            </a:r>
            <a:endParaRPr lang="en-GB" noProof="0" dirty="0" smtClean="0"/>
          </a:p>
          <a:p>
            <a:r>
              <a:rPr lang="en-GB" noProof="0" dirty="0" smtClean="0"/>
              <a:t>To minimize</a:t>
            </a:r>
            <a:r>
              <a:rPr lang="en-GB" baseline="0" noProof="0" dirty="0" smtClean="0"/>
              <a:t> the level of dust, the</a:t>
            </a:r>
            <a:r>
              <a:rPr lang="en-GB" noProof="0" dirty="0" smtClean="0"/>
              <a:t> incoming air (automatic ventilation) is filtered</a:t>
            </a:r>
            <a:r>
              <a:rPr lang="en-GB" baseline="0" noProof="0" dirty="0" smtClean="0"/>
              <a:t> through HEPA filters. Opening windows is prohibited (except in the case of emergency).</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22</a:t>
            </a:fld>
            <a:endParaRPr lang="et-EE"/>
          </a:p>
        </p:txBody>
      </p:sp>
    </p:spTree>
    <p:extLst>
      <p:ext uri="{BB962C8B-B14F-4D97-AF65-F5344CB8AC3E}">
        <p14:creationId xmlns:p14="http://schemas.microsoft.com/office/powerpoint/2010/main" val="276479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Because of flammable and explosive chemicals in the lab, fire is a very dangerous thing. If we need to use open fire (gas</a:t>
            </a:r>
            <a:r>
              <a:rPr lang="en-GB" baseline="0" noProof="0" dirty="0" smtClean="0"/>
              <a:t> burner, spirit lamp) we must consider all the safety aspects. Keep the evacuation path clear of things.</a:t>
            </a:r>
          </a:p>
        </p:txBody>
      </p:sp>
      <p:sp>
        <p:nvSpPr>
          <p:cNvPr id="4" name="Slide Number Placeholder 3"/>
          <p:cNvSpPr>
            <a:spLocks noGrp="1"/>
          </p:cNvSpPr>
          <p:nvPr>
            <p:ph type="sldNum" sz="quarter" idx="10"/>
          </p:nvPr>
        </p:nvSpPr>
        <p:spPr/>
        <p:txBody>
          <a:bodyPr/>
          <a:lstStyle/>
          <a:p>
            <a:fld id="{2276D1F1-7AF6-4687-B7B0-F44C4FE139D9}" type="slidenum">
              <a:rPr lang="et-EE" smtClean="0"/>
              <a:t>23</a:t>
            </a:fld>
            <a:endParaRPr lang="et-EE"/>
          </a:p>
        </p:txBody>
      </p:sp>
    </p:spTree>
    <p:extLst>
      <p:ext uri="{BB962C8B-B14F-4D97-AF65-F5344CB8AC3E}">
        <p14:creationId xmlns:p14="http://schemas.microsoft.com/office/powerpoint/2010/main" val="2740745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Keep flammable chemicals away from fire, in case of explosive fumes-  at least 2 m from fire.</a:t>
            </a:r>
          </a:p>
          <a:p>
            <a:r>
              <a:rPr lang="en-GB" noProof="0" dirty="0" smtClean="0"/>
              <a:t>Fire has</a:t>
            </a:r>
            <a:r>
              <a:rPr lang="en-GB" baseline="0" noProof="0" dirty="0" smtClean="0"/>
              <a:t> three components: fuel, oxygen and heat. Combustion or spreading of fire can be prevented by eliminating one of the components. In the case of combustion of liquids eliminate oxygen. Distinguish open fire with fire blanket or CO</a:t>
            </a:r>
            <a:r>
              <a:rPr lang="en-GB" baseline="-25000" noProof="0" dirty="0" smtClean="0"/>
              <a:t>2 </a:t>
            </a:r>
            <a:r>
              <a:rPr lang="en-GB" baseline="0" noProof="0" dirty="0" smtClean="0"/>
              <a:t>extinguisher.</a:t>
            </a:r>
          </a:p>
          <a:p>
            <a:r>
              <a:rPr lang="en-GB" baseline="0" noProof="0" dirty="0" smtClean="0"/>
              <a:t>NB! Water may be used only in case of unlimited miscibility like ethanol.</a:t>
            </a: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Know where is the fire extinguisher, fire blanket and first aid kit in the lab. Examine the evacuation plan.</a:t>
            </a:r>
            <a:endParaRPr lang="en-GB" dirty="0" smtClean="0"/>
          </a:p>
        </p:txBody>
      </p:sp>
      <p:sp>
        <p:nvSpPr>
          <p:cNvPr id="4" name="Slide Number Placeholder 3"/>
          <p:cNvSpPr>
            <a:spLocks noGrp="1"/>
          </p:cNvSpPr>
          <p:nvPr>
            <p:ph type="sldNum" sz="quarter" idx="10"/>
          </p:nvPr>
        </p:nvSpPr>
        <p:spPr/>
        <p:txBody>
          <a:bodyPr/>
          <a:lstStyle/>
          <a:p>
            <a:fld id="{2276D1F1-7AF6-4687-B7B0-F44C4FE139D9}" type="slidenum">
              <a:rPr lang="et-EE" smtClean="0"/>
              <a:t>24</a:t>
            </a:fld>
            <a:endParaRPr lang="et-EE"/>
          </a:p>
        </p:txBody>
      </p:sp>
    </p:spTree>
    <p:extLst>
      <p:ext uri="{BB962C8B-B14F-4D97-AF65-F5344CB8AC3E}">
        <p14:creationId xmlns:p14="http://schemas.microsoft.com/office/powerpoint/2010/main" val="168676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Fire may start also from electrical appliances.</a:t>
            </a:r>
          </a:p>
          <a:p>
            <a:r>
              <a:rPr lang="en-GB" noProof="0" dirty="0" smtClean="0"/>
              <a:t>Before starting read</a:t>
            </a:r>
            <a:r>
              <a:rPr lang="en-GB" baseline="0" noProof="0" dirty="0" smtClean="0"/>
              <a:t> the manual and check that wire and plug are in order.</a:t>
            </a:r>
            <a:endParaRPr lang="en-GB" noProof="0" dirty="0" smtClean="0"/>
          </a:p>
          <a:p>
            <a:r>
              <a:rPr lang="en-GB" noProof="0" dirty="0" smtClean="0"/>
              <a:t>When working, pay attention. When noticing overheating, sparkles and/or smoke, stop working and unplug the appliance. When it ignites, unplug the appliance (better to use switchboard); distinguish fire using a blanket or CO</a:t>
            </a:r>
            <a:r>
              <a:rPr lang="en-GB" baseline="-25000" noProof="0" dirty="0" smtClean="0"/>
              <a:t>2</a:t>
            </a:r>
            <a:r>
              <a:rPr lang="en-GB" noProof="0" dirty="0" smtClean="0"/>
              <a:t>, not water.</a:t>
            </a:r>
          </a:p>
          <a:p>
            <a:r>
              <a:rPr lang="en-GB" noProof="0" dirty="0" smtClean="0"/>
              <a:t>Beware of hot instruments. Use special heat</a:t>
            </a:r>
            <a:r>
              <a:rPr lang="en-GB" baseline="0" noProof="0" dirty="0" smtClean="0"/>
              <a:t> resistant </a:t>
            </a:r>
            <a:r>
              <a:rPr lang="en-GB" noProof="0" dirty="0" smtClean="0"/>
              <a:t>gloves when</a:t>
            </a:r>
            <a:r>
              <a:rPr lang="en-GB" baseline="0" noProof="0" dirty="0" smtClean="0"/>
              <a:t> handling hot instruments.</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25</a:t>
            </a:fld>
            <a:endParaRPr lang="et-EE"/>
          </a:p>
        </p:txBody>
      </p:sp>
    </p:spTree>
    <p:extLst>
      <p:ext uri="{BB962C8B-B14F-4D97-AF65-F5344CB8AC3E}">
        <p14:creationId xmlns:p14="http://schemas.microsoft.com/office/powerpoint/2010/main" val="2757454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Every year there is a practice on how to act in the case of fire alarm at </a:t>
            </a:r>
            <a:r>
              <a:rPr lang="en-GB" noProof="0" dirty="0" err="1" smtClean="0"/>
              <a:t>Nooruse</a:t>
            </a:r>
            <a:r>
              <a:rPr lang="en-GB" noProof="0" dirty="0" smtClean="0"/>
              <a:t> 1.</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When</a:t>
            </a:r>
            <a:r>
              <a:rPr lang="en-GB" baseline="0" noProof="0" dirty="0" smtClean="0"/>
              <a:t> you hear the alarm, take action. Make sure people around you do the same.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Close the windows and shut the doors (do not lock the doors).</a:t>
            </a:r>
          </a:p>
        </p:txBody>
      </p:sp>
      <p:sp>
        <p:nvSpPr>
          <p:cNvPr id="4" name="Slide Number Placeholder 3"/>
          <p:cNvSpPr>
            <a:spLocks noGrp="1"/>
          </p:cNvSpPr>
          <p:nvPr>
            <p:ph type="sldNum" sz="quarter" idx="10"/>
          </p:nvPr>
        </p:nvSpPr>
        <p:spPr/>
        <p:txBody>
          <a:bodyPr/>
          <a:lstStyle/>
          <a:p>
            <a:fld id="{2276D1F1-7AF6-4687-B7B0-F44C4FE139D9}" type="slidenum">
              <a:rPr lang="et-EE" smtClean="0"/>
              <a:t>26</a:t>
            </a:fld>
            <a:endParaRPr lang="et-EE"/>
          </a:p>
        </p:txBody>
      </p:sp>
    </p:spTree>
    <p:extLst>
      <p:ext uri="{BB962C8B-B14F-4D97-AF65-F5344CB8AC3E}">
        <p14:creationId xmlns:p14="http://schemas.microsoft.com/office/powerpoint/2010/main" val="139924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What if you see smoke coming from behind the door? Touch the door</a:t>
            </a:r>
            <a:r>
              <a:rPr lang="et-EE" baseline="0" noProof="0" dirty="0" smtClean="0"/>
              <a:t> </a:t>
            </a:r>
            <a:r>
              <a:rPr lang="en-GB" baseline="0" noProof="0" dirty="0" smtClean="0"/>
              <a:t>handle with the back of your hand to check the temperature.</a:t>
            </a: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Students must inform their supervisor or other employee who must take actions as follows:</a:t>
            </a:r>
          </a:p>
          <a:p>
            <a:pPr marL="0" marR="0" indent="0" algn="l" defTabSz="914400" rtl="0" eaLnBrk="1" fontAlgn="auto" latinLnBrk="0" hangingPunct="1">
              <a:lnSpc>
                <a:spcPct val="100000"/>
              </a:lnSpc>
              <a:spcBef>
                <a:spcPts val="0"/>
              </a:spcBef>
              <a:spcAft>
                <a:spcPts val="0"/>
              </a:spcAft>
              <a:buClrTx/>
              <a:buSzTx/>
              <a:buFontTx/>
              <a:buNone/>
              <a:tabLst/>
              <a:defRPr/>
            </a:pPr>
            <a:r>
              <a:rPr lang="en-GB" b="0" noProof="0" dirty="0" smtClean="0"/>
              <a:t>Save</a:t>
            </a:r>
            <a:r>
              <a:rPr lang="en-GB" b="0" baseline="0" noProof="0" dirty="0" smtClean="0"/>
              <a:t> those who are in direct danger. If possible, delegate tasks.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baseline="0" noProof="0" dirty="0" smtClean="0"/>
              <a:t>Switch on fire alarm</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baseline="0" noProof="0" dirty="0" smtClean="0"/>
              <a:t>Call emergency</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baseline="0" noProof="0" dirty="0" smtClean="0"/>
              <a:t>Inform University emergency line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baseline="0" noProof="0" dirty="0" smtClean="0"/>
              <a:t>Let the colleagues know about danger and tell them to evacuate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0" baseline="0" noProof="0" dirty="0" smtClean="0"/>
              <a:t>Start extinguishing and prevent spreading of fire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noProof="0" dirty="0" smtClean="0"/>
              <a:t>Do not overestimate your abilities.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noProof="0" dirty="0" smtClean="0"/>
              <a:t>The electricity must be switched off in the accident area</a:t>
            </a:r>
          </a:p>
          <a:p>
            <a:pPr marL="0" indent="0">
              <a:buFont typeface="+mj-lt"/>
              <a:buNone/>
            </a:pPr>
            <a:r>
              <a:rPr lang="en-GB" b="0" noProof="0" dirty="0" smtClean="0"/>
              <a:t>On arrival of the rescue team show the location of fire and give as much information on extra risks as possible</a:t>
            </a:r>
          </a:p>
          <a:p>
            <a:pPr marL="0" indent="0">
              <a:buFont typeface="+mj-lt"/>
              <a:buNone/>
            </a:pPr>
            <a:r>
              <a:rPr lang="en-GB" b="0" noProof="0" dirty="0" smtClean="0"/>
              <a:t>Prevent persons from going to wards the site of fire by stopping the way with band</a:t>
            </a:r>
          </a:p>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t>And one more thing: </a:t>
            </a:r>
            <a:r>
              <a:rPr lang="en-GB" noProof="0" dirty="0" smtClean="0"/>
              <a:t>If you have an opportunity to attend First Aid training-</a:t>
            </a:r>
            <a:r>
              <a:rPr lang="en-GB" baseline="0" noProof="0" dirty="0" smtClean="0"/>
              <a:t> do attend. It does not hurt.</a:t>
            </a:r>
            <a:endParaRPr lang="en-GB" noProof="0" dirty="0" smtClean="0"/>
          </a:p>
          <a:p>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27</a:t>
            </a:fld>
            <a:endParaRPr lang="et-EE"/>
          </a:p>
        </p:txBody>
      </p:sp>
    </p:spTree>
    <p:extLst>
      <p:ext uri="{BB962C8B-B14F-4D97-AF65-F5344CB8AC3E}">
        <p14:creationId xmlns:p14="http://schemas.microsoft.com/office/powerpoint/2010/main" val="195507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Don’t let yourself be distracted while working, keep in mind what I just taught you, think, verify if you doubt or don’t know.</a:t>
            </a:r>
          </a:p>
          <a:p>
            <a:r>
              <a:rPr lang="en-GB" noProof="0" dirty="0" smtClean="0"/>
              <a:t>I</a:t>
            </a:r>
            <a:r>
              <a:rPr lang="en-GB" baseline="0" noProof="0" dirty="0" smtClean="0"/>
              <a:t> hope you will still enjoy working in the chemistry lab.</a:t>
            </a:r>
          </a:p>
        </p:txBody>
      </p:sp>
      <p:sp>
        <p:nvSpPr>
          <p:cNvPr id="4" name="Slide Number Placeholder 3"/>
          <p:cNvSpPr>
            <a:spLocks noGrp="1"/>
          </p:cNvSpPr>
          <p:nvPr>
            <p:ph type="sldNum" sz="quarter" idx="10"/>
          </p:nvPr>
        </p:nvSpPr>
        <p:spPr/>
        <p:txBody>
          <a:bodyPr/>
          <a:lstStyle/>
          <a:p>
            <a:fld id="{2276D1F1-7AF6-4687-B7B0-F44C4FE139D9}" type="slidenum">
              <a:rPr lang="et-EE" smtClean="0"/>
              <a:t>28</a:t>
            </a:fld>
            <a:endParaRPr lang="et-EE"/>
          </a:p>
        </p:txBody>
      </p:sp>
    </p:spTree>
    <p:extLst>
      <p:ext uri="{BB962C8B-B14F-4D97-AF65-F5344CB8AC3E}">
        <p14:creationId xmlns:p14="http://schemas.microsoft.com/office/powerpoint/2010/main" val="33673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Chemistry lab rules are</a:t>
            </a:r>
            <a:r>
              <a:rPr lang="en-GB" baseline="0" noProof="0" dirty="0" smtClean="0"/>
              <a:t> b</a:t>
            </a:r>
            <a:r>
              <a:rPr lang="en-GB" noProof="0" dirty="0" smtClean="0"/>
              <a:t>ased on chemistry lab safety instructions of institute of chemistry, UT</a:t>
            </a:r>
            <a:r>
              <a:rPr lang="en-GB" baseline="0" noProof="0" dirty="0" smtClean="0"/>
              <a:t> and here I </a:t>
            </a:r>
            <a:r>
              <a:rPr lang="en-GB" baseline="0" noProof="0" dirty="0" err="1" smtClean="0"/>
              <a:t>devided</a:t>
            </a:r>
            <a:r>
              <a:rPr lang="en-GB" baseline="0" noProof="0" dirty="0" smtClean="0"/>
              <a:t> them into three sections: planning, experimenting and cleaning. These three parts are equally important and must be carried out carefully to get trustworthy and valid results, avoid accidents and stay friends with colleagues.</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3</a:t>
            </a:fld>
            <a:endParaRPr lang="et-EE"/>
          </a:p>
        </p:txBody>
      </p:sp>
    </p:spTree>
    <p:extLst>
      <p:ext uri="{BB962C8B-B14F-4D97-AF65-F5344CB8AC3E}">
        <p14:creationId xmlns:p14="http://schemas.microsoft.com/office/powerpoint/2010/main" val="41685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2276D1F1-7AF6-4687-B7B0-F44C4FE139D9}" type="slidenum">
              <a:rPr lang="et-EE" smtClean="0"/>
              <a:t>4</a:t>
            </a:fld>
            <a:endParaRPr lang="et-EE"/>
          </a:p>
        </p:txBody>
      </p:sp>
    </p:spTree>
    <p:extLst>
      <p:ext uri="{BB962C8B-B14F-4D97-AF65-F5344CB8AC3E}">
        <p14:creationId xmlns:p14="http://schemas.microsoft.com/office/powerpoint/2010/main" val="117925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When planning your experiments, you need to know</a:t>
            </a:r>
            <a:r>
              <a:rPr lang="en-GB" baseline="0" noProof="0" dirty="0" smtClean="0"/>
              <a:t> your chemicals, the</a:t>
            </a:r>
            <a:r>
              <a:rPr lang="en-GB" noProof="0" dirty="0" smtClean="0"/>
              <a:t> reactions and instruments you are going to use. The first information on chemicals and hazardous reactions can be found on hazard pictograms on</a:t>
            </a:r>
            <a:r>
              <a:rPr lang="en-GB" baseline="0" noProof="0" dirty="0" smtClean="0"/>
              <a:t> the container labels of the chemicals and </a:t>
            </a:r>
            <a:r>
              <a:rPr lang="en-GB" noProof="0" dirty="0" smtClean="0"/>
              <a:t>material safety data sheets.</a:t>
            </a:r>
            <a:r>
              <a:rPr lang="en-GB" baseline="0" noProof="0" dirty="0" smtClean="0"/>
              <a:t> MSDS are available in the internet.</a:t>
            </a:r>
          </a:p>
          <a:p>
            <a:r>
              <a:rPr lang="en-GB" baseline="0" noProof="0" dirty="0" smtClean="0"/>
              <a:t>Hazard pictograms can look different depending on the system and time.</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5</a:t>
            </a:fld>
            <a:endParaRPr lang="et-EE"/>
          </a:p>
        </p:txBody>
      </p:sp>
    </p:spTree>
    <p:extLst>
      <p:ext uri="{BB962C8B-B14F-4D97-AF65-F5344CB8AC3E}">
        <p14:creationId xmlns:p14="http://schemas.microsoft.com/office/powerpoint/2010/main" val="264791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For example, National Fire Protection Association (NFPA) evaluates</a:t>
            </a:r>
            <a:r>
              <a:rPr lang="en-GB" baseline="0" noProof="0" dirty="0" smtClean="0"/>
              <a:t> chemicals by hazard level with corresponding numbers depicted on the pictogram. We saw a bottle of distilled water earlier.</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6</a:t>
            </a:fld>
            <a:endParaRPr lang="et-EE"/>
          </a:p>
        </p:txBody>
      </p:sp>
    </p:spTree>
    <p:extLst>
      <p:ext uri="{BB962C8B-B14F-4D97-AF65-F5344CB8AC3E}">
        <p14:creationId xmlns:p14="http://schemas.microsoft.com/office/powerpoint/2010/main" val="90374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noProof="0" dirty="0" smtClean="0"/>
              <a:t>Until 2010 the pictograms classified according to The Globally Harmonized System for Hazard Communication were as shown here. Then new nine</a:t>
            </a:r>
            <a:r>
              <a:rPr lang="en-GB" b="0" i="0" baseline="0" noProof="0" dirty="0" smtClean="0"/>
              <a:t> pictograms were implemented.</a:t>
            </a:r>
            <a:endParaRPr lang="en-GB" noProof="0" dirty="0" smtClean="0"/>
          </a:p>
        </p:txBody>
      </p:sp>
      <p:sp>
        <p:nvSpPr>
          <p:cNvPr id="4" name="Slide Number Placeholder 3"/>
          <p:cNvSpPr>
            <a:spLocks noGrp="1"/>
          </p:cNvSpPr>
          <p:nvPr>
            <p:ph type="sldNum" sz="quarter" idx="10"/>
          </p:nvPr>
        </p:nvSpPr>
        <p:spPr/>
        <p:txBody>
          <a:bodyPr/>
          <a:lstStyle/>
          <a:p>
            <a:fld id="{2276D1F1-7AF6-4687-B7B0-F44C4FE139D9}" type="slidenum">
              <a:rPr lang="et-EE" smtClean="0"/>
              <a:t>7</a:t>
            </a:fld>
            <a:endParaRPr lang="et-EE"/>
          </a:p>
        </p:txBody>
      </p:sp>
    </p:spTree>
    <p:extLst>
      <p:ext uri="{BB962C8B-B14F-4D97-AF65-F5344CB8AC3E}">
        <p14:creationId xmlns:p14="http://schemas.microsoft.com/office/powerpoint/2010/main" val="264791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Some symbols are similar, there are two new symbols in new</a:t>
            </a:r>
            <a:r>
              <a:rPr lang="en-GB" baseline="0" noProof="0" dirty="0" smtClean="0"/>
              <a:t> Classification and </a:t>
            </a:r>
            <a:r>
              <a:rPr lang="en-GB" baseline="0" noProof="0" dirty="0" err="1" smtClean="0"/>
              <a:t>Labeling</a:t>
            </a:r>
            <a:r>
              <a:rPr lang="en-GB" baseline="0" noProof="0" dirty="0" smtClean="0"/>
              <a:t> of Chemicals (CLP) </a:t>
            </a:r>
            <a:r>
              <a:rPr lang="en-GB" noProof="0" dirty="0" smtClean="0"/>
              <a:t>as well: gas under pressure and serious health hazard. </a:t>
            </a:r>
          </a:p>
          <a:p>
            <a:r>
              <a:rPr lang="en-GB" noProof="0" dirty="0" smtClean="0"/>
              <a:t>In</a:t>
            </a:r>
            <a:r>
              <a:rPr lang="en-GB" baseline="0" noProof="0" dirty="0" smtClean="0"/>
              <a:t> our chemistry lab there is a sticker on the oven door about w</a:t>
            </a:r>
            <a:r>
              <a:rPr lang="en-GB" noProof="0" dirty="0" smtClean="0"/>
              <a:t>hich pictograms were replaced and which are new, so it</a:t>
            </a:r>
            <a:r>
              <a:rPr lang="en-GB" baseline="0" noProof="0" dirty="0" smtClean="0"/>
              <a:t> is convenient to check. Such stickers by</a:t>
            </a:r>
            <a:r>
              <a:rPr lang="en-GB" noProof="0" dirty="0" smtClean="0"/>
              <a:t> Estonian Health Board </a:t>
            </a:r>
            <a:r>
              <a:rPr lang="en-GB" baseline="0" noProof="0" dirty="0" smtClean="0"/>
              <a:t>have been brought as an excellent example of informing  about new pictograms by European Chemicals Agency (ECHA).</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8</a:t>
            </a:fld>
            <a:endParaRPr lang="et-EE"/>
          </a:p>
        </p:txBody>
      </p:sp>
    </p:spTree>
    <p:extLst>
      <p:ext uri="{BB962C8B-B14F-4D97-AF65-F5344CB8AC3E}">
        <p14:creationId xmlns:p14="http://schemas.microsoft.com/office/powerpoint/2010/main" val="75460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In addition to knowing your chemicals, you must also</a:t>
            </a:r>
            <a:r>
              <a:rPr lang="en-GB" baseline="0" noProof="0" dirty="0" smtClean="0"/>
              <a:t> know the reactions and be aware about possible risks. If there are exothermic reactions or dangerous gases evolving during the experiment, you must be prepared so you can take precautions.</a:t>
            </a:r>
            <a:endParaRPr lang="en-GB" noProof="0" dirty="0"/>
          </a:p>
        </p:txBody>
      </p:sp>
      <p:sp>
        <p:nvSpPr>
          <p:cNvPr id="4" name="Slide Number Placeholder 3"/>
          <p:cNvSpPr>
            <a:spLocks noGrp="1"/>
          </p:cNvSpPr>
          <p:nvPr>
            <p:ph type="sldNum" sz="quarter" idx="10"/>
          </p:nvPr>
        </p:nvSpPr>
        <p:spPr/>
        <p:txBody>
          <a:bodyPr/>
          <a:lstStyle/>
          <a:p>
            <a:fld id="{2276D1F1-7AF6-4687-B7B0-F44C4FE139D9}" type="slidenum">
              <a:rPr lang="et-EE" smtClean="0"/>
              <a:t>9</a:t>
            </a:fld>
            <a:endParaRPr lang="et-EE"/>
          </a:p>
        </p:txBody>
      </p:sp>
    </p:spTree>
    <p:extLst>
      <p:ext uri="{BB962C8B-B14F-4D97-AF65-F5344CB8AC3E}">
        <p14:creationId xmlns:p14="http://schemas.microsoft.com/office/powerpoint/2010/main" val="146010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r>
              <a:rPr lang="et-EE" smtClean="0"/>
              <a:t>22.09.2014</a:t>
            </a:r>
            <a:endParaRPr lang="et-EE"/>
          </a:p>
        </p:txBody>
      </p:sp>
      <p:sp>
        <p:nvSpPr>
          <p:cNvPr id="5" name="Footer Placeholder 4"/>
          <p:cNvSpPr>
            <a:spLocks noGrp="1"/>
          </p:cNvSpPr>
          <p:nvPr>
            <p:ph type="ftr" sz="quarter" idx="11"/>
          </p:nvPr>
        </p:nvSpPr>
        <p:spPr/>
        <p:txBody>
          <a:bodyPr/>
          <a:lstStyle/>
          <a:p>
            <a:r>
              <a:rPr lang="et-EE" smtClean="0"/>
              <a:t>Lab tutorial</a:t>
            </a:r>
            <a:endParaRPr lang="et-EE"/>
          </a:p>
        </p:txBody>
      </p:sp>
      <p:sp>
        <p:nvSpPr>
          <p:cNvPr id="6" name="Slide Number Placeholder 5"/>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210540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r>
              <a:rPr lang="et-EE" smtClean="0"/>
              <a:t>22.09.2014</a:t>
            </a:r>
            <a:endParaRPr lang="et-EE"/>
          </a:p>
        </p:txBody>
      </p:sp>
      <p:sp>
        <p:nvSpPr>
          <p:cNvPr id="5" name="Footer Placeholder 4"/>
          <p:cNvSpPr>
            <a:spLocks noGrp="1"/>
          </p:cNvSpPr>
          <p:nvPr>
            <p:ph type="ftr" sz="quarter" idx="11"/>
          </p:nvPr>
        </p:nvSpPr>
        <p:spPr/>
        <p:txBody>
          <a:bodyPr/>
          <a:lstStyle/>
          <a:p>
            <a:r>
              <a:rPr lang="et-EE" smtClean="0"/>
              <a:t>Lab tutorial</a:t>
            </a:r>
            <a:endParaRPr lang="et-EE"/>
          </a:p>
        </p:txBody>
      </p:sp>
      <p:sp>
        <p:nvSpPr>
          <p:cNvPr id="6" name="Slide Number Placeholder 5"/>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318613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r>
              <a:rPr lang="et-EE" smtClean="0"/>
              <a:t>22.09.2014</a:t>
            </a:r>
            <a:endParaRPr lang="et-EE"/>
          </a:p>
        </p:txBody>
      </p:sp>
      <p:sp>
        <p:nvSpPr>
          <p:cNvPr id="5" name="Footer Placeholder 4"/>
          <p:cNvSpPr>
            <a:spLocks noGrp="1"/>
          </p:cNvSpPr>
          <p:nvPr>
            <p:ph type="ftr" sz="quarter" idx="11"/>
          </p:nvPr>
        </p:nvSpPr>
        <p:spPr/>
        <p:txBody>
          <a:bodyPr/>
          <a:lstStyle/>
          <a:p>
            <a:r>
              <a:rPr lang="et-EE" smtClean="0"/>
              <a:t>Lab tutorial</a:t>
            </a:r>
            <a:endParaRPr lang="et-EE"/>
          </a:p>
        </p:txBody>
      </p:sp>
      <p:sp>
        <p:nvSpPr>
          <p:cNvPr id="6" name="Slide Number Placeholder 5"/>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181519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r>
              <a:rPr lang="et-EE" smtClean="0"/>
              <a:t>22.09.2014</a:t>
            </a:r>
            <a:endParaRPr lang="et-EE"/>
          </a:p>
        </p:txBody>
      </p:sp>
      <p:sp>
        <p:nvSpPr>
          <p:cNvPr id="5" name="Footer Placeholder 4"/>
          <p:cNvSpPr>
            <a:spLocks noGrp="1"/>
          </p:cNvSpPr>
          <p:nvPr>
            <p:ph type="ftr" sz="quarter" idx="11"/>
          </p:nvPr>
        </p:nvSpPr>
        <p:spPr/>
        <p:txBody>
          <a:bodyPr/>
          <a:lstStyle/>
          <a:p>
            <a:r>
              <a:rPr lang="et-EE" smtClean="0"/>
              <a:t>Lab tutorial</a:t>
            </a:r>
            <a:endParaRPr lang="et-EE"/>
          </a:p>
        </p:txBody>
      </p:sp>
      <p:sp>
        <p:nvSpPr>
          <p:cNvPr id="6" name="Slide Number Placeholder 5"/>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29635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t-EE" smtClean="0"/>
              <a:t>22.09.2014</a:t>
            </a:r>
            <a:endParaRPr lang="et-EE"/>
          </a:p>
        </p:txBody>
      </p:sp>
      <p:sp>
        <p:nvSpPr>
          <p:cNvPr id="5" name="Footer Placeholder 4"/>
          <p:cNvSpPr>
            <a:spLocks noGrp="1"/>
          </p:cNvSpPr>
          <p:nvPr>
            <p:ph type="ftr" sz="quarter" idx="11"/>
          </p:nvPr>
        </p:nvSpPr>
        <p:spPr/>
        <p:txBody>
          <a:bodyPr/>
          <a:lstStyle/>
          <a:p>
            <a:r>
              <a:rPr lang="et-EE" smtClean="0"/>
              <a:t>Lab tutorial</a:t>
            </a:r>
            <a:endParaRPr lang="et-EE"/>
          </a:p>
        </p:txBody>
      </p:sp>
      <p:sp>
        <p:nvSpPr>
          <p:cNvPr id="6" name="Slide Number Placeholder 5"/>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21151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r>
              <a:rPr lang="et-EE" smtClean="0"/>
              <a:t>22.09.2014</a:t>
            </a:r>
            <a:endParaRPr lang="et-EE"/>
          </a:p>
        </p:txBody>
      </p:sp>
      <p:sp>
        <p:nvSpPr>
          <p:cNvPr id="6" name="Footer Placeholder 5"/>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51263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r>
              <a:rPr lang="et-EE" smtClean="0"/>
              <a:t>22.09.2014</a:t>
            </a:r>
            <a:endParaRPr lang="et-EE"/>
          </a:p>
        </p:txBody>
      </p:sp>
      <p:sp>
        <p:nvSpPr>
          <p:cNvPr id="8" name="Footer Placeholder 7"/>
          <p:cNvSpPr>
            <a:spLocks noGrp="1"/>
          </p:cNvSpPr>
          <p:nvPr>
            <p:ph type="ftr" sz="quarter" idx="11"/>
          </p:nvPr>
        </p:nvSpPr>
        <p:spPr/>
        <p:txBody>
          <a:bodyPr/>
          <a:lstStyle/>
          <a:p>
            <a:r>
              <a:rPr lang="et-EE" smtClean="0"/>
              <a:t>Lab tutorial</a:t>
            </a:r>
            <a:endParaRPr lang="et-EE"/>
          </a:p>
        </p:txBody>
      </p:sp>
      <p:sp>
        <p:nvSpPr>
          <p:cNvPr id="9" name="Slide Number Placeholder 8"/>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316236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r>
              <a:rPr lang="et-EE" smtClean="0"/>
              <a:t>22.09.2014</a:t>
            </a:r>
            <a:endParaRPr lang="et-EE"/>
          </a:p>
        </p:txBody>
      </p:sp>
      <p:sp>
        <p:nvSpPr>
          <p:cNvPr id="4" name="Footer Placeholder 3"/>
          <p:cNvSpPr>
            <a:spLocks noGrp="1"/>
          </p:cNvSpPr>
          <p:nvPr>
            <p:ph type="ftr" sz="quarter" idx="11"/>
          </p:nvPr>
        </p:nvSpPr>
        <p:spPr/>
        <p:txBody>
          <a:bodyPr/>
          <a:lstStyle/>
          <a:p>
            <a:r>
              <a:rPr lang="et-EE" smtClean="0"/>
              <a:t>Lab tutorial</a:t>
            </a:r>
            <a:endParaRPr lang="et-EE"/>
          </a:p>
        </p:txBody>
      </p:sp>
      <p:sp>
        <p:nvSpPr>
          <p:cNvPr id="5" name="Slide Number Placeholder 4"/>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18470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t-EE" smtClean="0"/>
              <a:t>22.09.2014</a:t>
            </a:r>
            <a:endParaRPr lang="et-EE"/>
          </a:p>
        </p:txBody>
      </p:sp>
      <p:sp>
        <p:nvSpPr>
          <p:cNvPr id="3" name="Footer Placeholder 2"/>
          <p:cNvSpPr>
            <a:spLocks noGrp="1"/>
          </p:cNvSpPr>
          <p:nvPr>
            <p:ph type="ftr" sz="quarter" idx="11"/>
          </p:nvPr>
        </p:nvSpPr>
        <p:spPr/>
        <p:txBody>
          <a:bodyPr/>
          <a:lstStyle/>
          <a:p>
            <a:r>
              <a:rPr lang="et-EE" smtClean="0"/>
              <a:t>Lab tutorial</a:t>
            </a:r>
            <a:endParaRPr lang="et-EE"/>
          </a:p>
        </p:txBody>
      </p:sp>
      <p:sp>
        <p:nvSpPr>
          <p:cNvPr id="4" name="Slide Number Placeholder 3"/>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131817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t-EE" smtClean="0"/>
              <a:t>22.09.2014</a:t>
            </a:r>
            <a:endParaRPr lang="et-EE"/>
          </a:p>
        </p:txBody>
      </p:sp>
      <p:sp>
        <p:nvSpPr>
          <p:cNvPr id="6" name="Footer Placeholder 5"/>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355879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t-EE" smtClean="0"/>
              <a:t>22.09.2014</a:t>
            </a:r>
            <a:endParaRPr lang="et-EE"/>
          </a:p>
        </p:txBody>
      </p:sp>
      <p:sp>
        <p:nvSpPr>
          <p:cNvPr id="6" name="Footer Placeholder 5"/>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a:t>
            </a:fld>
            <a:endParaRPr lang="et-EE"/>
          </a:p>
        </p:txBody>
      </p:sp>
    </p:spTree>
    <p:extLst>
      <p:ext uri="{BB962C8B-B14F-4D97-AF65-F5344CB8AC3E}">
        <p14:creationId xmlns:p14="http://schemas.microsoft.com/office/powerpoint/2010/main" val="342044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t-EE" smtClean="0"/>
              <a:t>22.09.2014</a:t>
            </a:r>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smtClean="0"/>
              <a:t>Lab tutorial</a:t>
            </a:r>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F806D-82E0-4CB7-ABAB-AE94B9BE209F}" type="slidenum">
              <a:rPr lang="et-EE" smtClean="0"/>
              <a:t>‹#›</a:t>
            </a:fld>
            <a:endParaRPr lang="et-EE"/>
          </a:p>
        </p:txBody>
      </p:sp>
    </p:spTree>
    <p:extLst>
      <p:ext uri="{BB962C8B-B14F-4D97-AF65-F5344CB8AC3E}">
        <p14:creationId xmlns:p14="http://schemas.microsoft.com/office/powerpoint/2010/main" val="20301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F9GEEp985a-pM&amp;tbnid=lLXXTGqBQyBrWM:&amp;ved=0CAUQjRw&amp;url=http://webmedia.unmc.edu/alliedhealth/CLS/CLS500/Safety%20ppt%2008/Safety%20ppt%2008_slide0054.htm&amp;ei=bS5MUv_tF4SftAaX74D4CQ&amp;psig=AFQjCNGjhVnvymkH2YAPxKa2lYzm0iE-sQ&amp;ust=138081058004459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hefFiDg2nn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dhveO5U8maOlvM&amp;tbnid=zG0Az6aTkKr7mM:&amp;ved=0CAUQjRw&amp;url=http://healthsafety.etsu.edu/training/preview/id/8&amp;ei=_ypMUvemMZHLswb0poCoDg&amp;bvm=bv.53371865,d.d2k&amp;psig=AFQjCNEfNWCnqdRU_PYZ5qPueFmxxhkqxg&amp;ust=138080960380557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newsletter.echa.europa.eu/home/-/newsletter/entry/2_13_clp_example;jsessionid=7C89E59B4AA5B7B15B6EFCF789CCD724.live2"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Lab tutorial</a:t>
            </a:r>
            <a:endParaRPr lang="en-GB" noProof="0" dirty="0"/>
          </a:p>
        </p:txBody>
      </p:sp>
      <p:sp>
        <p:nvSpPr>
          <p:cNvPr id="3" name="Subtitle 2"/>
          <p:cNvSpPr>
            <a:spLocks noGrp="1"/>
          </p:cNvSpPr>
          <p:nvPr>
            <p:ph type="subTitle" idx="1"/>
          </p:nvPr>
        </p:nvSpPr>
        <p:spPr/>
        <p:txBody>
          <a:bodyPr>
            <a:normAutofit fontScale="92500" lnSpcReduction="20000"/>
          </a:bodyPr>
          <a:lstStyle/>
          <a:p>
            <a:r>
              <a:rPr lang="en-GB" noProof="0" dirty="0" smtClean="0"/>
              <a:t>Anna-</a:t>
            </a:r>
            <a:r>
              <a:rPr lang="en-GB" noProof="0" dirty="0" err="1" smtClean="0"/>
              <a:t>Liisa</a:t>
            </a:r>
            <a:r>
              <a:rPr lang="en-GB" noProof="0" dirty="0" smtClean="0"/>
              <a:t> </a:t>
            </a:r>
            <a:r>
              <a:rPr lang="en-GB" noProof="0" dirty="0" err="1" smtClean="0"/>
              <a:t>Peikolainen</a:t>
            </a:r>
            <a:endParaRPr lang="en-GB" noProof="0" dirty="0" smtClean="0"/>
          </a:p>
          <a:p>
            <a:r>
              <a:rPr lang="en-GB" sz="2000" noProof="0" dirty="0" smtClean="0"/>
              <a:t>Research fellow in materials technology</a:t>
            </a:r>
          </a:p>
          <a:p>
            <a:r>
              <a:rPr lang="en-GB" sz="2000" noProof="0" dirty="0" smtClean="0"/>
              <a:t>Intelligent  Materials and Systems Laboratory</a:t>
            </a:r>
          </a:p>
          <a:p>
            <a:r>
              <a:rPr lang="en-GB" sz="2000" noProof="0" dirty="0" smtClean="0"/>
              <a:t>Institute of Technology</a:t>
            </a:r>
          </a:p>
          <a:p>
            <a:r>
              <a:rPr lang="en-GB" sz="2000" noProof="0" dirty="0" smtClean="0"/>
              <a:t>University of Tartu</a:t>
            </a:r>
            <a:endParaRPr lang="en-GB" sz="2000" noProof="0"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16" t="18191" r="19816" b="18191"/>
          <a:stretch/>
        </p:blipFill>
        <p:spPr bwMode="auto">
          <a:xfrm>
            <a:off x="251520" y="332656"/>
            <a:ext cx="2877559" cy="189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073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096" y="0"/>
            <a:ext cx="5050904" cy="1143000"/>
          </a:xfrm>
        </p:spPr>
        <p:txBody>
          <a:bodyPr>
            <a:normAutofit fontScale="90000"/>
          </a:bodyPr>
          <a:lstStyle/>
          <a:p>
            <a:r>
              <a:rPr lang="en-GB" noProof="0" dirty="0" smtClean="0"/>
              <a:t>Know the instruments</a:t>
            </a:r>
            <a:endParaRPr lang="en-GB" noProof="0" dirty="0"/>
          </a:p>
        </p:txBody>
      </p:sp>
      <p:sp>
        <p:nvSpPr>
          <p:cNvPr id="3" name="Content Placeholder 2"/>
          <p:cNvSpPr>
            <a:spLocks noGrp="1"/>
          </p:cNvSpPr>
          <p:nvPr>
            <p:ph idx="1"/>
          </p:nvPr>
        </p:nvSpPr>
        <p:spPr>
          <a:xfrm>
            <a:off x="971600" y="1988840"/>
            <a:ext cx="1656184" cy="1036712"/>
          </a:xfrm>
        </p:spPr>
        <p:txBody>
          <a:bodyPr/>
          <a:lstStyle/>
          <a:p>
            <a:pPr marL="0" indent="0">
              <a:buNone/>
            </a:pPr>
            <a:r>
              <a:rPr lang="en-GB" b="1" noProof="0" dirty="0" smtClean="0"/>
              <a:t>RTM*</a:t>
            </a:r>
            <a:endParaRPr lang="en-GB" b="1" noProof="0" dirty="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7" name="Group 6"/>
          <p:cNvGrpSpPr/>
          <p:nvPr/>
        </p:nvGrpSpPr>
        <p:grpSpPr>
          <a:xfrm>
            <a:off x="-18697" y="0"/>
            <a:ext cx="3375867" cy="1350346"/>
            <a:chOff x="3860" y="944826"/>
            <a:chExt cx="3375867" cy="1350346"/>
          </a:xfrm>
          <a:scene3d>
            <a:camera prst="orthographicFront"/>
            <a:lightRig rig="flat" dir="t"/>
          </a:scene3d>
        </p:grpSpPr>
        <p:sp>
          <p:nvSpPr>
            <p:cNvPr id="8" name="Pentagon 7"/>
            <p:cNvSpPr/>
            <p:nvPr/>
          </p:nvSpPr>
          <p:spPr>
            <a:xfrm>
              <a:off x="3860" y="944826"/>
              <a:ext cx="3375867" cy="1350346"/>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Pentagon 4"/>
            <p:cNvSpPr/>
            <p:nvPr/>
          </p:nvSpPr>
          <p:spPr>
            <a:xfrm>
              <a:off x="3860" y="944826"/>
              <a:ext cx="303828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sp>
        <p:nvSpPr>
          <p:cNvPr id="10" name="TextBox 9"/>
          <p:cNvSpPr txBox="1"/>
          <p:nvPr/>
        </p:nvSpPr>
        <p:spPr>
          <a:xfrm>
            <a:off x="4415934" y="3212976"/>
            <a:ext cx="300082" cy="369332"/>
          </a:xfrm>
          <a:prstGeom prst="rect">
            <a:avLst/>
          </a:prstGeom>
          <a:noFill/>
        </p:spPr>
        <p:txBody>
          <a:bodyPr wrap="none" rtlCol="0">
            <a:spAutoFit/>
          </a:bodyPr>
          <a:lstStyle/>
          <a:p>
            <a:r>
              <a:rPr lang="et-EE" dirty="0" smtClean="0"/>
              <a:t>*</a:t>
            </a:r>
            <a:endParaRPr lang="et-E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12976"/>
            <a:ext cx="3863645" cy="295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0"/>
          <p:cNvSpPr>
            <a:spLocks noGrp="1"/>
          </p:cNvSpPr>
          <p:nvPr>
            <p:ph type="ftr" sz="quarter" idx="11"/>
          </p:nvPr>
        </p:nvSpPr>
        <p:spPr/>
        <p:txBody>
          <a:bodyPr/>
          <a:lstStyle/>
          <a:p>
            <a:r>
              <a:rPr lang="et-EE" smtClean="0"/>
              <a:t>Lab tutorial</a:t>
            </a:r>
            <a:endParaRPr lang="et-EE"/>
          </a:p>
        </p:txBody>
      </p:sp>
      <p:sp>
        <p:nvSpPr>
          <p:cNvPr id="12" name="Slide Number Placeholder 11"/>
          <p:cNvSpPr>
            <a:spLocks noGrp="1"/>
          </p:cNvSpPr>
          <p:nvPr>
            <p:ph type="sldNum" sz="quarter" idx="12"/>
          </p:nvPr>
        </p:nvSpPr>
        <p:spPr/>
        <p:txBody>
          <a:bodyPr/>
          <a:lstStyle/>
          <a:p>
            <a:fld id="{F84F806D-82E0-4CB7-ABAB-AE94B9BE209F}" type="slidenum">
              <a:rPr lang="et-EE" smtClean="0"/>
              <a:t>10</a:t>
            </a:fld>
            <a:endParaRPr lang="et-EE"/>
          </a:p>
        </p:txBody>
      </p:sp>
    </p:spTree>
    <p:extLst>
      <p:ext uri="{BB962C8B-B14F-4D97-AF65-F5344CB8AC3E}">
        <p14:creationId xmlns:p14="http://schemas.microsoft.com/office/powerpoint/2010/main" val="368242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t-EE" smtClean="0"/>
              <a:t>22.09.2014</a:t>
            </a:r>
            <a:endParaRPr lang="et-EE"/>
          </a:p>
        </p:txBody>
      </p:sp>
      <p:grpSp>
        <p:nvGrpSpPr>
          <p:cNvPr id="8" name="Group 7"/>
          <p:cNvGrpSpPr/>
          <p:nvPr/>
        </p:nvGrpSpPr>
        <p:grpSpPr>
          <a:xfrm>
            <a:off x="2884067" y="0"/>
            <a:ext cx="3375867" cy="1350346"/>
            <a:chOff x="2704554" y="944826"/>
            <a:chExt cx="3375867" cy="1350346"/>
          </a:xfrm>
          <a:scene3d>
            <a:camera prst="orthographicFront"/>
            <a:lightRig rig="flat" dir="t"/>
          </a:scene3d>
        </p:grpSpPr>
        <p:sp>
          <p:nvSpPr>
            <p:cNvPr id="9" name="Chevron 8"/>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0"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796" y="1844824"/>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t-EE" smtClean="0"/>
              <a:t>Lab tutorial</a:t>
            </a:r>
            <a:endParaRPr lang="et-EE"/>
          </a:p>
        </p:txBody>
      </p:sp>
      <p:sp>
        <p:nvSpPr>
          <p:cNvPr id="3" name="Slide Number Placeholder 2"/>
          <p:cNvSpPr>
            <a:spLocks noGrp="1"/>
          </p:cNvSpPr>
          <p:nvPr>
            <p:ph type="sldNum" sz="quarter" idx="12"/>
          </p:nvPr>
        </p:nvSpPr>
        <p:spPr/>
        <p:txBody>
          <a:bodyPr/>
          <a:lstStyle/>
          <a:p>
            <a:fld id="{F84F806D-82E0-4CB7-ABAB-AE94B9BE209F}" type="slidenum">
              <a:rPr lang="et-EE" smtClean="0"/>
              <a:t>11</a:t>
            </a:fld>
            <a:endParaRPr lang="et-EE"/>
          </a:p>
        </p:txBody>
      </p:sp>
    </p:spTree>
    <p:extLst>
      <p:ext uri="{BB962C8B-B14F-4D97-AF65-F5344CB8AC3E}">
        <p14:creationId xmlns:p14="http://schemas.microsoft.com/office/powerpoint/2010/main" val="80272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89488"/>
            <a:ext cx="6084168" cy="1143000"/>
          </a:xfrm>
        </p:spPr>
        <p:txBody>
          <a:bodyPr>
            <a:normAutofit fontScale="90000"/>
          </a:bodyPr>
          <a:lstStyle/>
          <a:p>
            <a:r>
              <a:rPr lang="en-GB" noProof="0" dirty="0" smtClean="0"/>
              <a:t>Personal Protective Equipment</a:t>
            </a:r>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pic>
        <p:nvPicPr>
          <p:cNvPr id="2050" name="Picture 2" descr="http://webmedia.unmc.edu/alliedhealth/CLS/CLS500/Safety%20ppt%2008/Safety%20ppt%2008_slide0054_image01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64156"/>
            <a:ext cx="4038860" cy="48689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85733" y="1402963"/>
            <a:ext cx="1773000" cy="769441"/>
          </a:xfrm>
          <a:prstGeom prst="rect">
            <a:avLst/>
          </a:prstGeom>
        </p:spPr>
        <p:txBody>
          <a:bodyPr wrap="square">
            <a:spAutoFit/>
          </a:bodyPr>
          <a:lstStyle/>
          <a:p>
            <a:pPr lvl="0">
              <a:spcBef>
                <a:spcPct val="20000"/>
              </a:spcBef>
            </a:pPr>
            <a:r>
              <a:rPr lang="et-EE" sz="2200" dirty="0">
                <a:solidFill>
                  <a:prstClr val="black"/>
                </a:solidFill>
              </a:rPr>
              <a:t>Long hair tied up</a:t>
            </a:r>
          </a:p>
        </p:txBody>
      </p:sp>
      <p:cxnSp>
        <p:nvCxnSpPr>
          <p:cNvPr id="10" name="Straight Arrow Connector 9"/>
          <p:cNvCxnSpPr/>
          <p:nvPr/>
        </p:nvCxnSpPr>
        <p:spPr>
          <a:xfrm flipH="1">
            <a:off x="3855090" y="1628800"/>
            <a:ext cx="901059" cy="0"/>
          </a:xfrm>
          <a:prstGeom prst="straightConnector1">
            <a:avLst/>
          </a:prstGeom>
          <a:ln w="412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7859" y="5301208"/>
            <a:ext cx="4943381" cy="1200329"/>
          </a:xfrm>
          <a:prstGeom prst="rect">
            <a:avLst/>
          </a:prstGeom>
          <a:noFill/>
        </p:spPr>
        <p:txBody>
          <a:bodyPr wrap="square" rtlCol="0">
            <a:spAutoFit/>
          </a:bodyPr>
          <a:lstStyle/>
          <a:p>
            <a:r>
              <a:rPr lang="et-EE" sz="7200" b="1" dirty="0" smtClean="0">
                <a:solidFill>
                  <a:srgbClr val="FF0000"/>
                </a:solidFill>
              </a:rPr>
              <a:t>IN THE LAB</a:t>
            </a:r>
            <a:endParaRPr lang="et-EE" sz="7200" b="1" dirty="0">
              <a:solidFill>
                <a:srgbClr val="FF0000"/>
              </a:solidFill>
            </a:endParaRPr>
          </a:p>
        </p:txBody>
      </p:sp>
      <p:grpSp>
        <p:nvGrpSpPr>
          <p:cNvPr id="3" name="Group 2"/>
          <p:cNvGrpSpPr/>
          <p:nvPr/>
        </p:nvGrpSpPr>
        <p:grpSpPr>
          <a:xfrm>
            <a:off x="6300192" y="1787683"/>
            <a:ext cx="2543521" cy="3513525"/>
            <a:chOff x="6300192" y="1787683"/>
            <a:chExt cx="2543521" cy="3513525"/>
          </a:xfrm>
        </p:grpSpPr>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030" y="1976400"/>
              <a:ext cx="2297843" cy="104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4634" y="3669392"/>
              <a:ext cx="1834636" cy="148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311976" y="3037069"/>
              <a:ext cx="519951" cy="461665"/>
            </a:xfrm>
            <a:prstGeom prst="rect">
              <a:avLst/>
            </a:prstGeom>
            <a:noFill/>
          </p:spPr>
          <p:txBody>
            <a:bodyPr wrap="none" rtlCol="0">
              <a:spAutoFit/>
            </a:bodyPr>
            <a:lstStyle/>
            <a:p>
              <a:r>
                <a:rPr lang="et-EE" sz="2400" i="1" dirty="0" smtClean="0"/>
                <a:t>vs</a:t>
              </a:r>
              <a:r>
                <a:rPr lang="et-EE" sz="2400" dirty="0" smtClean="0"/>
                <a:t>.</a:t>
              </a:r>
              <a:endParaRPr lang="et-EE" sz="2400" dirty="0"/>
            </a:p>
          </p:txBody>
        </p:sp>
        <p:cxnSp>
          <p:nvCxnSpPr>
            <p:cNvPr id="18" name="Straight Connector 17"/>
            <p:cNvCxnSpPr/>
            <p:nvPr/>
          </p:nvCxnSpPr>
          <p:spPr>
            <a:xfrm flipV="1">
              <a:off x="6300192" y="1787683"/>
              <a:ext cx="0" cy="148021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00192" y="1819691"/>
              <a:ext cx="254352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43713" y="1819691"/>
              <a:ext cx="0" cy="14482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843713" y="3267901"/>
              <a:ext cx="0" cy="20333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300192" y="5301208"/>
              <a:ext cx="25435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300192" y="3267901"/>
              <a:ext cx="0" cy="20333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0" y="-14185"/>
            <a:ext cx="3375867" cy="1350346"/>
            <a:chOff x="2704554" y="944826"/>
            <a:chExt cx="3375867" cy="1350346"/>
          </a:xfrm>
          <a:scene3d>
            <a:camera prst="orthographicFront"/>
            <a:lightRig rig="flat" dir="t"/>
          </a:scene3d>
        </p:grpSpPr>
        <p:sp>
          <p:nvSpPr>
            <p:cNvPr id="22" name="Chevron 21"/>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3"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9" name="Footer Placeholder 8"/>
          <p:cNvSpPr>
            <a:spLocks noGrp="1"/>
          </p:cNvSpPr>
          <p:nvPr>
            <p:ph type="ftr" sz="quarter" idx="11"/>
          </p:nvPr>
        </p:nvSpPr>
        <p:spPr/>
        <p:txBody>
          <a:bodyPr/>
          <a:lstStyle/>
          <a:p>
            <a:r>
              <a:rPr lang="et-EE" smtClean="0"/>
              <a:t>Lab tutorial</a:t>
            </a:r>
            <a:endParaRPr lang="et-EE"/>
          </a:p>
        </p:txBody>
      </p:sp>
      <p:sp>
        <p:nvSpPr>
          <p:cNvPr id="11" name="Slide Number Placeholder 10"/>
          <p:cNvSpPr>
            <a:spLocks noGrp="1"/>
          </p:cNvSpPr>
          <p:nvPr>
            <p:ph type="sldNum" sz="quarter" idx="12"/>
          </p:nvPr>
        </p:nvSpPr>
        <p:spPr/>
        <p:txBody>
          <a:bodyPr/>
          <a:lstStyle/>
          <a:p>
            <a:fld id="{F84F806D-82E0-4CB7-ABAB-AE94B9BE209F}" type="slidenum">
              <a:rPr lang="et-EE" smtClean="0"/>
              <a:t>12</a:t>
            </a:fld>
            <a:endParaRPr lang="et-EE"/>
          </a:p>
        </p:txBody>
      </p:sp>
    </p:spTree>
    <p:extLst>
      <p:ext uri="{BB962C8B-B14F-4D97-AF65-F5344CB8AC3E}">
        <p14:creationId xmlns:p14="http://schemas.microsoft.com/office/powerpoint/2010/main" val="945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26" presetClass="emph" presetSubtype="0" fill="hold" grpId="1" nodeType="afterEffect">
                                  <p:stCondLst>
                                    <p:cond delay="0"/>
                                  </p:stCondLst>
                                  <p:childTnLst>
                                    <p:animEffect transition="out" filter="fade">
                                      <p:cBhvr>
                                        <p:cTn id="13" dur="2000" tmFilter="0, 0; .2, .5; .8, .5; 1, 0"/>
                                        <p:tgtEl>
                                          <p:spTgt spid="7"/>
                                        </p:tgtEl>
                                      </p:cBhvr>
                                    </p:animEffect>
                                    <p:animScale>
                                      <p:cBhvr>
                                        <p:cTn id="14"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128" y="0"/>
            <a:ext cx="4762872" cy="1143000"/>
          </a:xfrm>
        </p:spPr>
        <p:txBody>
          <a:bodyPr/>
          <a:lstStyle/>
          <a:p>
            <a:r>
              <a:rPr lang="en-GB" noProof="0" dirty="0" smtClean="0"/>
              <a:t>General rules</a:t>
            </a:r>
            <a:endParaRPr lang="en-GB" noProof="0" dirty="0"/>
          </a:p>
        </p:txBody>
      </p:sp>
      <p:sp>
        <p:nvSpPr>
          <p:cNvPr id="3" name="Content Placeholder 2"/>
          <p:cNvSpPr>
            <a:spLocks noGrp="1"/>
          </p:cNvSpPr>
          <p:nvPr>
            <p:ph idx="1"/>
          </p:nvPr>
        </p:nvSpPr>
        <p:spPr/>
        <p:txBody>
          <a:bodyPr>
            <a:normAutofit fontScale="92500" lnSpcReduction="10000"/>
          </a:bodyPr>
          <a:lstStyle/>
          <a:p>
            <a:r>
              <a:rPr lang="en-GB" dirty="0" smtClean="0"/>
              <a:t>Move carefully- don’t rush</a:t>
            </a:r>
          </a:p>
          <a:p>
            <a:r>
              <a:rPr lang="en-GB" dirty="0" smtClean="0"/>
              <a:t>Food and drinks forbidden in the lab and don’t put anything in your mouth</a:t>
            </a:r>
          </a:p>
          <a:p>
            <a:r>
              <a:rPr lang="en-GB" dirty="0" smtClean="0"/>
              <a:t>Don’t touch your face</a:t>
            </a:r>
          </a:p>
          <a:p>
            <a:r>
              <a:rPr lang="en-GB" dirty="0" smtClean="0"/>
              <a:t>When experimenting in the lab, keep your personal things in the office</a:t>
            </a:r>
          </a:p>
          <a:p>
            <a:r>
              <a:rPr lang="en-GB" dirty="0" smtClean="0"/>
              <a:t>Don’t be alone in the lab when making dangerous experiments</a:t>
            </a:r>
          </a:p>
          <a:p>
            <a:r>
              <a:rPr lang="en-GB" dirty="0" smtClean="0"/>
              <a:t>Headphones prohibited</a:t>
            </a:r>
            <a:endParaRPr lang="en-GB" dirty="0" smtClean="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7" name="Group 6"/>
          <p:cNvGrpSpPr/>
          <p:nvPr/>
        </p:nvGrpSpPr>
        <p:grpSpPr>
          <a:xfrm>
            <a:off x="-9386" y="0"/>
            <a:ext cx="3375867" cy="1350346"/>
            <a:chOff x="2704554" y="944826"/>
            <a:chExt cx="3375867" cy="1350346"/>
          </a:xfrm>
          <a:scene3d>
            <a:camera prst="orthographicFront"/>
            <a:lightRig rig="flat" dir="t"/>
          </a:scene3d>
        </p:grpSpPr>
        <p:sp>
          <p:nvSpPr>
            <p:cNvPr id="8" name="Chevron 7"/>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9"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10" name="Footer Placeholder 9"/>
          <p:cNvSpPr>
            <a:spLocks noGrp="1"/>
          </p:cNvSpPr>
          <p:nvPr>
            <p:ph type="ftr" sz="quarter" idx="11"/>
          </p:nvPr>
        </p:nvSpPr>
        <p:spPr/>
        <p:txBody>
          <a:bodyPr/>
          <a:lstStyle/>
          <a:p>
            <a:r>
              <a:rPr lang="et-EE" smtClean="0"/>
              <a:t>Lab tutorial</a:t>
            </a:r>
            <a:endParaRPr lang="et-EE"/>
          </a:p>
        </p:txBody>
      </p:sp>
      <p:sp>
        <p:nvSpPr>
          <p:cNvPr id="11" name="Slide Number Placeholder 10"/>
          <p:cNvSpPr>
            <a:spLocks noGrp="1"/>
          </p:cNvSpPr>
          <p:nvPr>
            <p:ph type="sldNum" sz="quarter" idx="12"/>
          </p:nvPr>
        </p:nvSpPr>
        <p:spPr/>
        <p:txBody>
          <a:bodyPr/>
          <a:lstStyle/>
          <a:p>
            <a:fld id="{F84F806D-82E0-4CB7-ABAB-AE94B9BE209F}" type="slidenum">
              <a:rPr lang="et-EE" smtClean="0"/>
              <a:t>13</a:t>
            </a:fld>
            <a:endParaRPr lang="et-EE"/>
          </a:p>
        </p:txBody>
      </p:sp>
    </p:spTree>
    <p:extLst>
      <p:ext uri="{BB962C8B-B14F-4D97-AF65-F5344CB8AC3E}">
        <p14:creationId xmlns:p14="http://schemas.microsoft.com/office/powerpoint/2010/main" val="32202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814" y="0"/>
            <a:ext cx="5315186" cy="1143000"/>
          </a:xfrm>
        </p:spPr>
        <p:txBody>
          <a:bodyPr/>
          <a:lstStyle/>
          <a:p>
            <a:r>
              <a:rPr lang="en-GB" noProof="0" dirty="0" smtClean="0"/>
              <a:t>Handling glassware</a:t>
            </a:r>
            <a:endParaRPr lang="en-GB" noProof="0" dirty="0"/>
          </a:p>
        </p:txBody>
      </p:sp>
      <p:sp>
        <p:nvSpPr>
          <p:cNvPr id="3" name="Content Placeholder 2"/>
          <p:cNvSpPr>
            <a:spLocks noGrp="1"/>
          </p:cNvSpPr>
          <p:nvPr>
            <p:ph idx="1"/>
          </p:nvPr>
        </p:nvSpPr>
        <p:spPr>
          <a:xfrm>
            <a:off x="457200" y="1600200"/>
            <a:ext cx="5545033" cy="4525963"/>
          </a:xfrm>
        </p:spPr>
        <p:txBody>
          <a:bodyPr>
            <a:normAutofit/>
          </a:bodyPr>
          <a:lstStyle/>
          <a:p>
            <a:r>
              <a:rPr lang="en-GB" sz="2800" noProof="0" dirty="0" smtClean="0"/>
              <a:t>Handle with care</a:t>
            </a:r>
          </a:p>
          <a:p>
            <a:r>
              <a:rPr lang="en-GB" sz="2800" noProof="0" dirty="0" smtClean="0"/>
              <a:t>Don’t carry glassware around the lab more than necessary</a:t>
            </a:r>
          </a:p>
          <a:p>
            <a:pPr marL="0" indent="0">
              <a:buNone/>
            </a:pPr>
            <a:endParaRPr lang="en-GB" sz="2800" noProof="0" dirty="0" smtClean="0"/>
          </a:p>
          <a:p>
            <a:r>
              <a:rPr lang="en-GB" sz="2800" noProof="0" dirty="0" smtClean="0"/>
              <a:t>Choose glassware appropriate for the task</a:t>
            </a:r>
          </a:p>
          <a:p>
            <a:r>
              <a:rPr lang="en-GB" sz="2800" noProof="0" dirty="0" smtClean="0"/>
              <a:t>When broken, sweep the area. Remove small pieces of broken  glass with damp paper</a:t>
            </a:r>
            <a:endParaRPr lang="en-GB" sz="2800" noProof="0" dirty="0" smtClean="0"/>
          </a:p>
        </p:txBody>
      </p:sp>
      <p:sp>
        <p:nvSpPr>
          <p:cNvPr id="4" name="Date Placeholder 3"/>
          <p:cNvSpPr>
            <a:spLocks noGrp="1"/>
          </p:cNvSpPr>
          <p:nvPr>
            <p:ph type="dt" sz="half" idx="10"/>
          </p:nvPr>
        </p:nvSpPr>
        <p:spPr/>
        <p:txBody>
          <a:bodyPr/>
          <a:lstStyle/>
          <a:p>
            <a:r>
              <a:rPr lang="et-EE" smtClean="0"/>
              <a:t>22.09.2014</a:t>
            </a:r>
            <a:endParaRPr lang="et-EE"/>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233" y="3501008"/>
            <a:ext cx="2980903" cy="236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02233" y="5910570"/>
            <a:ext cx="2980903" cy="430887"/>
          </a:xfrm>
          <a:prstGeom prst="rect">
            <a:avLst/>
          </a:prstGeom>
        </p:spPr>
        <p:txBody>
          <a:bodyPr wrap="square">
            <a:spAutoFit/>
          </a:bodyPr>
          <a:lstStyle/>
          <a:p>
            <a:r>
              <a:rPr lang="et-EE" sz="1100" dirty="0"/>
              <a:t>http://www.abelardomorell.net/photography/lighttime_01/lighttime_01.html</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484784"/>
            <a:ext cx="2088233" cy="150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253" y="0"/>
            <a:ext cx="3375867" cy="1350346"/>
            <a:chOff x="2704554" y="944826"/>
            <a:chExt cx="3375867" cy="1350346"/>
          </a:xfrm>
          <a:scene3d>
            <a:camera prst="orthographicFront"/>
            <a:lightRig rig="flat" dir="t"/>
          </a:scene3d>
        </p:grpSpPr>
        <p:sp>
          <p:nvSpPr>
            <p:cNvPr id="11" name="Chevron 10"/>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2"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7" name="Footer Placeholder 6"/>
          <p:cNvSpPr>
            <a:spLocks noGrp="1"/>
          </p:cNvSpPr>
          <p:nvPr>
            <p:ph type="ftr" sz="quarter" idx="11"/>
          </p:nvPr>
        </p:nvSpPr>
        <p:spPr/>
        <p:txBody>
          <a:bodyPr/>
          <a:lstStyle/>
          <a:p>
            <a:r>
              <a:rPr lang="et-EE" smtClean="0"/>
              <a:t>Lab tutorial</a:t>
            </a:r>
            <a:endParaRPr lang="et-EE"/>
          </a:p>
        </p:txBody>
      </p:sp>
      <p:sp>
        <p:nvSpPr>
          <p:cNvPr id="8" name="Slide Number Placeholder 7"/>
          <p:cNvSpPr>
            <a:spLocks noGrp="1"/>
          </p:cNvSpPr>
          <p:nvPr>
            <p:ph type="sldNum" sz="quarter" idx="12"/>
          </p:nvPr>
        </p:nvSpPr>
        <p:spPr/>
        <p:txBody>
          <a:bodyPr/>
          <a:lstStyle/>
          <a:p>
            <a:fld id="{F84F806D-82E0-4CB7-ABAB-AE94B9BE209F}" type="slidenum">
              <a:rPr lang="et-EE" smtClean="0"/>
              <a:t>14</a:t>
            </a:fld>
            <a:endParaRPr lang="et-EE"/>
          </a:p>
        </p:txBody>
      </p:sp>
    </p:spTree>
    <p:extLst>
      <p:ext uri="{BB962C8B-B14F-4D97-AF65-F5344CB8AC3E}">
        <p14:creationId xmlns:p14="http://schemas.microsoft.com/office/powerpoint/2010/main" val="3187424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614" y="0"/>
            <a:ext cx="5772386" cy="1143000"/>
          </a:xfrm>
        </p:spPr>
        <p:txBody>
          <a:bodyPr/>
          <a:lstStyle/>
          <a:p>
            <a:r>
              <a:rPr lang="en-GB" noProof="0" dirty="0" smtClean="0"/>
              <a:t>Using analytical balance</a:t>
            </a:r>
            <a:endParaRPr lang="en-GB" noProof="0" dirty="0"/>
          </a:p>
        </p:txBody>
      </p:sp>
      <p:sp>
        <p:nvSpPr>
          <p:cNvPr id="3" name="Content Placeholder 2"/>
          <p:cNvSpPr>
            <a:spLocks noGrp="1"/>
          </p:cNvSpPr>
          <p:nvPr>
            <p:ph idx="1"/>
          </p:nvPr>
        </p:nvSpPr>
        <p:spPr>
          <a:xfrm>
            <a:off x="179512" y="1412776"/>
            <a:ext cx="5040560" cy="3222427"/>
          </a:xfrm>
        </p:spPr>
        <p:txBody>
          <a:bodyPr>
            <a:normAutofit/>
          </a:bodyPr>
          <a:lstStyle/>
          <a:p>
            <a:pPr marL="0" indent="0">
              <a:buNone/>
            </a:pPr>
            <a:r>
              <a:rPr lang="en-GB" sz="2800" noProof="0" dirty="0" smtClean="0"/>
              <a:t>Organize your weighing: get</a:t>
            </a:r>
          </a:p>
          <a:p>
            <a:pPr lvl="1"/>
            <a:r>
              <a:rPr lang="en-GB" sz="2400" noProof="0" dirty="0" smtClean="0"/>
              <a:t>a weighing bottle, a weighing tray, or a weighing paper</a:t>
            </a:r>
          </a:p>
          <a:p>
            <a:pPr lvl="1"/>
            <a:r>
              <a:rPr lang="en-GB" sz="2400" noProof="0" dirty="0" smtClean="0"/>
              <a:t>clean scoops/spatulas</a:t>
            </a:r>
          </a:p>
          <a:p>
            <a:pPr lvl="1"/>
            <a:r>
              <a:rPr lang="en-GB" sz="2400" noProof="0" dirty="0" smtClean="0"/>
              <a:t>chemicals</a:t>
            </a:r>
          </a:p>
          <a:p>
            <a:pPr marL="0" indent="0">
              <a:buNone/>
            </a:pPr>
            <a:r>
              <a:rPr lang="en-GB" sz="2800" noProof="0" dirty="0" smtClean="0"/>
              <a:t>to the weighing table</a:t>
            </a:r>
            <a:endParaRPr lang="en-GB" sz="2800" noProof="0" dirty="0" smtClean="0"/>
          </a:p>
        </p:txBody>
      </p:sp>
      <p:sp>
        <p:nvSpPr>
          <p:cNvPr id="4" name="Date Placeholder 3"/>
          <p:cNvSpPr>
            <a:spLocks noGrp="1"/>
          </p:cNvSpPr>
          <p:nvPr>
            <p:ph type="dt" sz="half" idx="10"/>
          </p:nvPr>
        </p:nvSpPr>
        <p:spPr/>
        <p:txBody>
          <a:bodyPr/>
          <a:lstStyle/>
          <a:p>
            <a:r>
              <a:rPr lang="et-EE" smtClean="0"/>
              <a:t>22.09.2014</a:t>
            </a:r>
            <a:endParaRPr lang="et-EE" dirty="0"/>
          </a:p>
        </p:txBody>
      </p:sp>
      <p:pic>
        <p:nvPicPr>
          <p:cNvPr id="5122" name="Picture 2">
            <a:hlinkClick r:id="rId3"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073" y="155679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59" y="4292349"/>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59" y="4669897"/>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149" y="5085389"/>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53" y="5733256"/>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35423" y="4190061"/>
            <a:ext cx="7448945" cy="2308324"/>
            <a:chOff x="435423" y="4190061"/>
            <a:chExt cx="7448945" cy="2308324"/>
          </a:xfrm>
        </p:grpSpPr>
        <p:sp>
          <p:nvSpPr>
            <p:cNvPr id="8" name="Rectangle 7"/>
            <p:cNvSpPr/>
            <p:nvPr/>
          </p:nvSpPr>
          <p:spPr>
            <a:xfrm>
              <a:off x="822511" y="4190061"/>
              <a:ext cx="7061857" cy="2308324"/>
            </a:xfrm>
            <a:prstGeom prst="rect">
              <a:avLst/>
            </a:prstGeom>
          </p:spPr>
          <p:txBody>
            <a:bodyPr wrap="square">
              <a:spAutoFit/>
            </a:bodyPr>
            <a:lstStyle/>
            <a:p>
              <a:r>
                <a:rPr lang="et-EE" sz="2400" dirty="0" smtClean="0"/>
                <a:t>maximum </a:t>
              </a:r>
              <a:r>
                <a:rPr lang="et-EE" sz="2400" dirty="0"/>
                <a:t>weighing </a:t>
              </a:r>
              <a:r>
                <a:rPr lang="et-EE" sz="2400" dirty="0" smtClean="0"/>
                <a:t>capacity (including tare)</a:t>
              </a:r>
              <a:endParaRPr lang="et-EE" sz="2400" dirty="0"/>
            </a:p>
            <a:p>
              <a:r>
                <a:rPr lang="et-EE" sz="2400" dirty="0" smtClean="0"/>
                <a:t>be spearing with chemicals- use as much as you need</a:t>
              </a:r>
            </a:p>
            <a:p>
              <a:r>
                <a:rPr lang="et-EE" sz="2400" dirty="0"/>
                <a:t>d</a:t>
              </a:r>
              <a:r>
                <a:rPr lang="et-EE" sz="2400" dirty="0" smtClean="0"/>
                <a:t>o not pour the excess back into the original container- use a separate clean flask for it</a:t>
              </a:r>
            </a:p>
            <a:p>
              <a:r>
                <a:rPr lang="et-EE" sz="2400" dirty="0" smtClean="0"/>
                <a:t>write down all 4 decimal places</a:t>
              </a:r>
            </a:p>
            <a:p>
              <a:r>
                <a:rPr lang="et-EE" sz="2400" dirty="0" smtClean="0"/>
                <a:t>clean your mess</a:t>
              </a:r>
            </a:p>
          </p:txBody>
        </p:sp>
        <p:sp>
          <p:nvSpPr>
            <p:cNvPr id="11" name="Rectangle 10"/>
            <p:cNvSpPr/>
            <p:nvPr/>
          </p:nvSpPr>
          <p:spPr>
            <a:xfrm>
              <a:off x="438041" y="4240445"/>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Rectangle 11"/>
            <p:cNvSpPr/>
            <p:nvPr/>
          </p:nvSpPr>
          <p:spPr>
            <a:xfrm>
              <a:off x="435423" y="4619314"/>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Rectangle 14"/>
            <p:cNvSpPr/>
            <p:nvPr/>
          </p:nvSpPr>
          <p:spPr>
            <a:xfrm>
              <a:off x="443631" y="5033485"/>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Rectangle 15"/>
            <p:cNvSpPr/>
            <p:nvPr/>
          </p:nvSpPr>
          <p:spPr>
            <a:xfrm>
              <a:off x="435423" y="5682673"/>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9" name="Rectangle 18"/>
            <p:cNvSpPr/>
            <p:nvPr/>
          </p:nvSpPr>
          <p:spPr>
            <a:xfrm>
              <a:off x="443823" y="6093907"/>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53" y="6144490"/>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79512" y="1484784"/>
            <a:ext cx="4824536" cy="2592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TextBox 9"/>
          <p:cNvSpPr txBox="1"/>
          <p:nvPr/>
        </p:nvSpPr>
        <p:spPr>
          <a:xfrm rot="19532789">
            <a:off x="5740351" y="5451926"/>
            <a:ext cx="1718727" cy="830997"/>
          </a:xfrm>
          <a:prstGeom prst="rect">
            <a:avLst/>
          </a:prstGeom>
          <a:noFill/>
          <a:ln w="76200">
            <a:solidFill>
              <a:srgbClr val="FF0000"/>
            </a:solidFill>
            <a:prstDash val="lgDash"/>
          </a:ln>
        </p:spPr>
        <p:txBody>
          <a:bodyPr wrap="square" rtlCol="0">
            <a:spAutoFit/>
          </a:bodyPr>
          <a:lstStyle/>
          <a:p>
            <a:r>
              <a:rPr lang="et-EE" sz="4800" dirty="0" smtClean="0"/>
              <a:t>Label</a:t>
            </a:r>
            <a:endParaRPr lang="et-EE" sz="4800" dirty="0"/>
          </a:p>
        </p:txBody>
      </p:sp>
      <p:grpSp>
        <p:nvGrpSpPr>
          <p:cNvPr id="23" name="Group 22"/>
          <p:cNvGrpSpPr/>
          <p:nvPr/>
        </p:nvGrpSpPr>
        <p:grpSpPr>
          <a:xfrm>
            <a:off x="-4253" y="0"/>
            <a:ext cx="3375867" cy="1350346"/>
            <a:chOff x="2704554" y="944826"/>
            <a:chExt cx="3375867" cy="1350346"/>
          </a:xfrm>
          <a:scene3d>
            <a:camera prst="orthographicFront"/>
            <a:lightRig rig="flat" dir="t"/>
          </a:scene3d>
        </p:grpSpPr>
        <p:sp>
          <p:nvSpPr>
            <p:cNvPr id="24" name="Chevron 23"/>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5"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7" name="Footer Placeholder 6"/>
          <p:cNvSpPr>
            <a:spLocks noGrp="1"/>
          </p:cNvSpPr>
          <p:nvPr>
            <p:ph type="ftr" sz="quarter" idx="11"/>
          </p:nvPr>
        </p:nvSpPr>
        <p:spPr/>
        <p:txBody>
          <a:bodyPr/>
          <a:lstStyle/>
          <a:p>
            <a:r>
              <a:rPr lang="et-EE" smtClean="0"/>
              <a:t>Lab tutorial</a:t>
            </a:r>
            <a:endParaRPr lang="et-EE"/>
          </a:p>
        </p:txBody>
      </p:sp>
      <p:sp>
        <p:nvSpPr>
          <p:cNvPr id="22" name="Slide Number Placeholder 21"/>
          <p:cNvSpPr>
            <a:spLocks noGrp="1"/>
          </p:cNvSpPr>
          <p:nvPr>
            <p:ph type="sldNum" sz="quarter" idx="12"/>
          </p:nvPr>
        </p:nvSpPr>
        <p:spPr/>
        <p:txBody>
          <a:bodyPr/>
          <a:lstStyle/>
          <a:p>
            <a:fld id="{F84F806D-82E0-4CB7-ABAB-AE94B9BE209F}" type="slidenum">
              <a:rPr lang="et-EE" smtClean="0"/>
              <a:t>15</a:t>
            </a:fld>
            <a:endParaRPr lang="et-EE"/>
          </a:p>
        </p:txBody>
      </p:sp>
    </p:spTree>
    <p:extLst>
      <p:ext uri="{BB962C8B-B14F-4D97-AF65-F5344CB8AC3E}">
        <p14:creationId xmlns:p14="http://schemas.microsoft.com/office/powerpoint/2010/main" val="34791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79" y="0"/>
            <a:ext cx="5637311" cy="1143000"/>
          </a:xfrm>
        </p:spPr>
        <p:txBody>
          <a:bodyPr/>
          <a:lstStyle/>
          <a:p>
            <a:r>
              <a:rPr lang="en-GB" noProof="0" dirty="0" smtClean="0"/>
              <a:t>Pipetting</a:t>
            </a:r>
            <a:endParaRPr lang="en-GB" noProof="0" dirty="0"/>
          </a:p>
        </p:txBody>
      </p:sp>
      <p:sp>
        <p:nvSpPr>
          <p:cNvPr id="3" name="Content Placeholder 2"/>
          <p:cNvSpPr>
            <a:spLocks noGrp="1"/>
          </p:cNvSpPr>
          <p:nvPr>
            <p:ph idx="1"/>
          </p:nvPr>
        </p:nvSpPr>
        <p:spPr/>
        <p:txBody>
          <a:bodyPr>
            <a:normAutofit lnSpcReduction="10000"/>
          </a:bodyPr>
          <a:lstStyle/>
          <a:p>
            <a:r>
              <a:rPr lang="en-GB" noProof="0" dirty="0" smtClean="0"/>
              <a:t>Pipette bulbs, automatic pipettes</a:t>
            </a:r>
          </a:p>
          <a:p>
            <a:endParaRPr lang="en-GB" noProof="0" dirty="0" smtClean="0"/>
          </a:p>
          <a:p>
            <a:endParaRPr lang="en-GB" noProof="0" dirty="0" smtClean="0"/>
          </a:p>
          <a:p>
            <a:endParaRPr lang="en-GB" noProof="0" dirty="0" smtClean="0"/>
          </a:p>
          <a:p>
            <a:endParaRPr lang="en-GB" noProof="0" dirty="0" smtClean="0"/>
          </a:p>
          <a:p>
            <a:endParaRPr lang="en-GB" noProof="0" dirty="0" smtClean="0"/>
          </a:p>
          <a:p>
            <a:r>
              <a:rPr lang="en-GB" noProof="0" dirty="0" smtClean="0"/>
              <a:t>Beware of contamination and ruining the pipette by turning it upside down!</a:t>
            </a:r>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46456" y="1964769"/>
            <a:ext cx="1052309" cy="20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105683"/>
            <a:ext cx="2483687" cy="253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1" y="2105683"/>
            <a:ext cx="2352551" cy="175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9313" y="0"/>
            <a:ext cx="3375867" cy="1350346"/>
            <a:chOff x="2704554" y="944826"/>
            <a:chExt cx="3375867" cy="1350346"/>
          </a:xfrm>
          <a:scene3d>
            <a:camera prst="orthographicFront"/>
            <a:lightRig rig="flat" dir="t"/>
          </a:scene3d>
        </p:grpSpPr>
        <p:sp>
          <p:nvSpPr>
            <p:cNvPr id="11" name="Chevron 10"/>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2"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7" name="Footer Placeholder 6"/>
          <p:cNvSpPr>
            <a:spLocks noGrp="1"/>
          </p:cNvSpPr>
          <p:nvPr>
            <p:ph type="ftr" sz="quarter" idx="11"/>
          </p:nvPr>
        </p:nvSpPr>
        <p:spPr/>
        <p:txBody>
          <a:bodyPr/>
          <a:lstStyle/>
          <a:p>
            <a:r>
              <a:rPr lang="et-EE" smtClean="0"/>
              <a:t>Lab tutorial</a:t>
            </a:r>
            <a:endParaRPr lang="et-EE"/>
          </a:p>
        </p:txBody>
      </p:sp>
      <p:sp>
        <p:nvSpPr>
          <p:cNvPr id="8" name="Slide Number Placeholder 7"/>
          <p:cNvSpPr>
            <a:spLocks noGrp="1"/>
          </p:cNvSpPr>
          <p:nvPr>
            <p:ph type="sldNum" sz="quarter" idx="12"/>
          </p:nvPr>
        </p:nvSpPr>
        <p:spPr/>
        <p:txBody>
          <a:bodyPr/>
          <a:lstStyle/>
          <a:p>
            <a:fld id="{F84F806D-82E0-4CB7-ABAB-AE94B9BE209F}" type="slidenum">
              <a:rPr lang="et-EE" smtClean="0"/>
              <a:t>16</a:t>
            </a:fld>
            <a:endParaRPr lang="et-EE"/>
          </a:p>
        </p:txBody>
      </p:sp>
    </p:spTree>
    <p:extLst>
      <p:ext uri="{BB962C8B-B14F-4D97-AF65-F5344CB8AC3E}">
        <p14:creationId xmlns:p14="http://schemas.microsoft.com/office/powerpoint/2010/main" val="8447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267" y="0"/>
            <a:ext cx="5802733" cy="1143000"/>
          </a:xfrm>
        </p:spPr>
        <p:txBody>
          <a:bodyPr>
            <a:normAutofit fontScale="90000"/>
          </a:bodyPr>
          <a:lstStyle/>
          <a:p>
            <a:r>
              <a:rPr lang="en-GB" noProof="0" dirty="0" smtClean="0"/>
              <a:t>Working under fume hood</a:t>
            </a:r>
            <a:endParaRPr lang="en-GB" noProof="0" dirty="0"/>
          </a:p>
        </p:txBody>
      </p:sp>
      <p:sp>
        <p:nvSpPr>
          <p:cNvPr id="3" name="Content Placeholder 2"/>
          <p:cNvSpPr>
            <a:spLocks noGrp="1"/>
          </p:cNvSpPr>
          <p:nvPr>
            <p:ph idx="1"/>
          </p:nvPr>
        </p:nvSpPr>
        <p:spPr>
          <a:xfrm>
            <a:off x="5835943" y="1347406"/>
            <a:ext cx="3133160" cy="2736304"/>
          </a:xfrm>
        </p:spPr>
        <p:txBody>
          <a:bodyPr>
            <a:normAutofit/>
          </a:bodyPr>
          <a:lstStyle/>
          <a:p>
            <a:pPr marL="0" indent="0">
              <a:buNone/>
            </a:pPr>
            <a:r>
              <a:rPr lang="en-GB" sz="2400" noProof="0" dirty="0" smtClean="0"/>
              <a:t>Chemicals</a:t>
            </a:r>
          </a:p>
          <a:p>
            <a:r>
              <a:rPr lang="en-GB" sz="2400" noProof="0" dirty="0" smtClean="0"/>
              <a:t>corrosive (strong acids and bases)</a:t>
            </a:r>
          </a:p>
          <a:p>
            <a:r>
              <a:rPr lang="en-GB" sz="2400" noProof="0" dirty="0" smtClean="0"/>
              <a:t>poisonous</a:t>
            </a:r>
          </a:p>
          <a:p>
            <a:r>
              <a:rPr lang="en-GB" sz="2400" noProof="0" dirty="0" smtClean="0"/>
              <a:t>flammable</a:t>
            </a:r>
          </a:p>
          <a:p>
            <a:r>
              <a:rPr lang="en-GB" sz="2400" noProof="0" dirty="0" smtClean="0"/>
              <a:t>explosive</a:t>
            </a:r>
            <a:endParaRPr lang="en-GB" sz="2400" noProof="0" dirty="0"/>
          </a:p>
        </p:txBody>
      </p:sp>
      <p:sp>
        <p:nvSpPr>
          <p:cNvPr id="4" name="Date Placeholder 3"/>
          <p:cNvSpPr>
            <a:spLocks noGrp="1"/>
          </p:cNvSpPr>
          <p:nvPr>
            <p:ph type="dt" sz="half" idx="10"/>
          </p:nvPr>
        </p:nvSpPr>
        <p:spPr/>
        <p:txBody>
          <a:bodyPr/>
          <a:lstStyle/>
          <a:p>
            <a:r>
              <a:rPr lang="et-EE" smtClean="0"/>
              <a:t>22.09.2014</a:t>
            </a:r>
            <a:endParaRPr lang="et-EE"/>
          </a:p>
        </p:txBody>
      </p:sp>
      <p:pic>
        <p:nvPicPr>
          <p:cNvPr id="1026" name="Picture 2" descr="http://healthsafety.etsu.edu/img/modules/labsafety/Picture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81" y="1782409"/>
            <a:ext cx="5219768" cy="41734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5390" y="6003929"/>
            <a:ext cx="5886400" cy="276999"/>
          </a:xfrm>
          <a:prstGeom prst="rect">
            <a:avLst/>
          </a:prstGeom>
        </p:spPr>
        <p:txBody>
          <a:bodyPr wrap="square">
            <a:spAutoFit/>
          </a:bodyPr>
          <a:lstStyle/>
          <a:p>
            <a:r>
              <a:rPr lang="et-EE" sz="1200" dirty="0" smtClean="0"/>
              <a:t>http://healthsafety.etsu.edu/training/preview/id/8</a:t>
            </a:r>
            <a:endParaRPr lang="et-EE" sz="1200" dirty="0"/>
          </a:p>
        </p:txBody>
      </p:sp>
      <p:sp>
        <p:nvSpPr>
          <p:cNvPr id="8" name="Rectangle 7"/>
          <p:cNvSpPr/>
          <p:nvPr/>
        </p:nvSpPr>
        <p:spPr>
          <a:xfrm>
            <a:off x="6128380" y="4434269"/>
            <a:ext cx="3032554" cy="1569660"/>
          </a:xfrm>
          <a:prstGeom prst="rect">
            <a:avLst/>
          </a:prstGeom>
        </p:spPr>
        <p:txBody>
          <a:bodyPr wrap="square">
            <a:spAutoFit/>
          </a:bodyPr>
          <a:lstStyle/>
          <a:p>
            <a:r>
              <a:rPr lang="et-EE" sz="2400" dirty="0" smtClean="0"/>
              <a:t>is </a:t>
            </a:r>
            <a:r>
              <a:rPr lang="et-EE" sz="2400" dirty="0"/>
              <a:t>in work </a:t>
            </a:r>
            <a:r>
              <a:rPr lang="et-EE" sz="2400" dirty="0" smtClean="0"/>
              <a:t>mode</a:t>
            </a:r>
          </a:p>
          <a:p>
            <a:endParaRPr lang="et-EE" sz="2400" dirty="0"/>
          </a:p>
          <a:p>
            <a:r>
              <a:rPr lang="et-EE" sz="2400" dirty="0" smtClean="0"/>
              <a:t>still need Personal </a:t>
            </a:r>
            <a:r>
              <a:rPr lang="et-EE" sz="2400" dirty="0"/>
              <a:t>Protective Equipment</a:t>
            </a:r>
          </a:p>
        </p:txBody>
      </p:sp>
      <p:sp>
        <p:nvSpPr>
          <p:cNvPr id="9" name="Rectangle 8"/>
          <p:cNvSpPr/>
          <p:nvPr/>
        </p:nvSpPr>
        <p:spPr>
          <a:xfrm>
            <a:off x="3552663" y="1530381"/>
            <a:ext cx="1935998" cy="504056"/>
          </a:xfrm>
          <a:prstGeom prst="rect">
            <a:avLst/>
          </a:prstGeom>
          <a:solidFill>
            <a:srgbClr val="00B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Rectangle 10"/>
          <p:cNvSpPr/>
          <p:nvPr/>
        </p:nvSpPr>
        <p:spPr>
          <a:xfrm>
            <a:off x="1104391" y="1604665"/>
            <a:ext cx="1935998" cy="504056"/>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Rectangle 11"/>
          <p:cNvSpPr/>
          <p:nvPr/>
        </p:nvSpPr>
        <p:spPr>
          <a:xfrm>
            <a:off x="5652120" y="4485724"/>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Rectangle 14"/>
          <p:cNvSpPr/>
          <p:nvPr/>
        </p:nvSpPr>
        <p:spPr>
          <a:xfrm>
            <a:off x="5657618" y="5219099"/>
            <a:ext cx="36004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3638" y="4537628"/>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048" y="5269682"/>
            <a:ext cx="288000" cy="2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658" y="0"/>
            <a:ext cx="3375867" cy="1350346"/>
            <a:chOff x="2704554" y="944826"/>
            <a:chExt cx="3375867" cy="1350346"/>
          </a:xfrm>
          <a:scene3d>
            <a:camera prst="orthographicFront"/>
            <a:lightRig rig="flat" dir="t"/>
          </a:scene3d>
        </p:grpSpPr>
        <p:sp>
          <p:nvSpPr>
            <p:cNvPr id="19" name="Chevron 18"/>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0"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10" name="Footer Placeholder 9"/>
          <p:cNvSpPr>
            <a:spLocks noGrp="1"/>
          </p:cNvSpPr>
          <p:nvPr>
            <p:ph type="ftr" sz="quarter" idx="11"/>
          </p:nvPr>
        </p:nvSpPr>
        <p:spPr/>
        <p:txBody>
          <a:bodyPr/>
          <a:lstStyle/>
          <a:p>
            <a:r>
              <a:rPr lang="et-EE" smtClean="0"/>
              <a:t>Lab tutorial</a:t>
            </a:r>
            <a:endParaRPr lang="et-EE"/>
          </a:p>
        </p:txBody>
      </p:sp>
      <p:sp>
        <p:nvSpPr>
          <p:cNvPr id="13" name="Slide Number Placeholder 12"/>
          <p:cNvSpPr>
            <a:spLocks noGrp="1"/>
          </p:cNvSpPr>
          <p:nvPr>
            <p:ph type="sldNum" sz="quarter" idx="12"/>
          </p:nvPr>
        </p:nvSpPr>
        <p:spPr/>
        <p:txBody>
          <a:bodyPr/>
          <a:lstStyle/>
          <a:p>
            <a:fld id="{F84F806D-82E0-4CB7-ABAB-AE94B9BE209F}" type="slidenum">
              <a:rPr lang="et-EE" smtClean="0"/>
              <a:t>17</a:t>
            </a:fld>
            <a:endParaRPr lang="et-EE"/>
          </a:p>
        </p:txBody>
      </p:sp>
    </p:spTree>
    <p:extLst>
      <p:ext uri="{BB962C8B-B14F-4D97-AF65-F5344CB8AC3E}">
        <p14:creationId xmlns:p14="http://schemas.microsoft.com/office/powerpoint/2010/main" val="31211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016" y="0"/>
            <a:ext cx="5770984" cy="1143000"/>
          </a:xfrm>
        </p:spPr>
        <p:txBody>
          <a:bodyPr/>
          <a:lstStyle/>
          <a:p>
            <a:r>
              <a:rPr lang="en-GB" noProof="0" dirty="0" smtClean="0"/>
              <a:t>Strong acids and bases</a:t>
            </a:r>
            <a:endParaRPr lang="en-GB" noProof="0" dirty="0"/>
          </a:p>
        </p:txBody>
      </p:sp>
      <p:sp>
        <p:nvSpPr>
          <p:cNvPr id="3" name="Content Placeholder 2"/>
          <p:cNvSpPr>
            <a:spLocks noGrp="1"/>
          </p:cNvSpPr>
          <p:nvPr>
            <p:ph idx="1"/>
          </p:nvPr>
        </p:nvSpPr>
        <p:spPr>
          <a:xfrm>
            <a:off x="457200" y="1600200"/>
            <a:ext cx="5482952" cy="4525963"/>
          </a:xfrm>
        </p:spPr>
        <p:txBody>
          <a:bodyPr>
            <a:normAutofit/>
          </a:bodyPr>
          <a:lstStyle/>
          <a:p>
            <a:r>
              <a:rPr lang="en-GB" noProof="0" dirty="0" smtClean="0"/>
              <a:t>Dilution</a:t>
            </a:r>
          </a:p>
          <a:p>
            <a:pPr lvl="1"/>
            <a:r>
              <a:rPr lang="en-GB" noProof="0" dirty="0" smtClean="0"/>
              <a:t>Hydration reaction of </a:t>
            </a:r>
            <a:r>
              <a:rPr lang="en-GB" noProof="0" dirty="0" err="1" smtClean="0">
                <a:solidFill>
                  <a:srgbClr val="FF0000"/>
                </a:solidFill>
              </a:rPr>
              <a:t>sulfuric</a:t>
            </a:r>
            <a:r>
              <a:rPr lang="en-GB" noProof="0" dirty="0" smtClean="0">
                <a:solidFill>
                  <a:srgbClr val="FF0000"/>
                </a:solidFill>
              </a:rPr>
              <a:t> acid</a:t>
            </a:r>
            <a:r>
              <a:rPr lang="en-GB" noProof="0" dirty="0" smtClean="0"/>
              <a:t> is highly exothermic</a:t>
            </a:r>
          </a:p>
          <a:p>
            <a:pPr lvl="1"/>
            <a:r>
              <a:rPr lang="en-GB" noProof="0" dirty="0" smtClean="0"/>
              <a:t>ρ          ˃   ρ      </a:t>
            </a:r>
          </a:p>
          <a:p>
            <a:endParaRPr lang="en-GB" noProof="0" dirty="0" smtClean="0"/>
          </a:p>
          <a:p>
            <a:r>
              <a:rPr lang="en-GB" noProof="0" dirty="0" smtClean="0"/>
              <a:t>Spills</a:t>
            </a:r>
          </a:p>
          <a:p>
            <a:pPr lvl="1"/>
            <a:r>
              <a:rPr lang="en-GB" noProof="0" dirty="0" smtClean="0"/>
              <a:t>neutralise and clean</a:t>
            </a:r>
            <a:endParaRPr lang="en-GB" noProof="0" dirty="0" smtClean="0"/>
          </a:p>
        </p:txBody>
      </p:sp>
      <p:sp>
        <p:nvSpPr>
          <p:cNvPr id="4" name="Date Placeholder 3"/>
          <p:cNvSpPr>
            <a:spLocks noGrp="1"/>
          </p:cNvSpPr>
          <p:nvPr>
            <p:ph type="dt" sz="half" idx="10"/>
          </p:nvPr>
        </p:nvSpPr>
        <p:spPr/>
        <p:txBody>
          <a:bodyPr/>
          <a:lstStyle/>
          <a:p>
            <a:r>
              <a:rPr lang="et-EE" smtClean="0"/>
              <a:t>22.09.2014</a:t>
            </a:r>
            <a:endParaRPr lang="et-E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67287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102402" y="2851917"/>
            <a:ext cx="1009630" cy="740291"/>
          </a:xfrm>
          <a:custGeom>
            <a:avLst/>
            <a:gdLst>
              <a:gd name="connsiteX0" fmla="*/ 0 w 1008000"/>
              <a:gd name="connsiteY0" fmla="*/ 136748 h 820470"/>
              <a:gd name="connsiteX1" fmla="*/ 136748 w 1008000"/>
              <a:gd name="connsiteY1" fmla="*/ 0 h 820470"/>
              <a:gd name="connsiteX2" fmla="*/ 871252 w 1008000"/>
              <a:gd name="connsiteY2" fmla="*/ 0 h 820470"/>
              <a:gd name="connsiteX3" fmla="*/ 1008000 w 1008000"/>
              <a:gd name="connsiteY3" fmla="*/ 136748 h 820470"/>
              <a:gd name="connsiteX4" fmla="*/ 1008000 w 1008000"/>
              <a:gd name="connsiteY4" fmla="*/ 683722 h 820470"/>
              <a:gd name="connsiteX5" fmla="*/ 871252 w 1008000"/>
              <a:gd name="connsiteY5" fmla="*/ 820470 h 820470"/>
              <a:gd name="connsiteX6" fmla="*/ 136748 w 1008000"/>
              <a:gd name="connsiteY6" fmla="*/ 820470 h 820470"/>
              <a:gd name="connsiteX7" fmla="*/ 0 w 1008000"/>
              <a:gd name="connsiteY7" fmla="*/ 683722 h 820470"/>
              <a:gd name="connsiteX8" fmla="*/ 0 w 1008000"/>
              <a:gd name="connsiteY8" fmla="*/ 136748 h 820470"/>
              <a:gd name="connsiteX0" fmla="*/ 0 w 1008000"/>
              <a:gd name="connsiteY0" fmla="*/ 136748 h 820470"/>
              <a:gd name="connsiteX1" fmla="*/ 136748 w 1008000"/>
              <a:gd name="connsiteY1" fmla="*/ 0 h 820470"/>
              <a:gd name="connsiteX2" fmla="*/ 871252 w 1008000"/>
              <a:gd name="connsiteY2" fmla="*/ 0 h 820470"/>
              <a:gd name="connsiteX3" fmla="*/ 1008000 w 1008000"/>
              <a:gd name="connsiteY3" fmla="*/ 136748 h 820470"/>
              <a:gd name="connsiteX4" fmla="*/ 1008000 w 1008000"/>
              <a:gd name="connsiteY4" fmla="*/ 683722 h 820470"/>
              <a:gd name="connsiteX5" fmla="*/ 871252 w 1008000"/>
              <a:gd name="connsiteY5" fmla="*/ 820470 h 820470"/>
              <a:gd name="connsiteX6" fmla="*/ 140013 w 1008000"/>
              <a:gd name="connsiteY6" fmla="*/ 813939 h 820470"/>
              <a:gd name="connsiteX7" fmla="*/ 0 w 1008000"/>
              <a:gd name="connsiteY7" fmla="*/ 683722 h 820470"/>
              <a:gd name="connsiteX8" fmla="*/ 0 w 1008000"/>
              <a:gd name="connsiteY8" fmla="*/ 136748 h 820470"/>
              <a:gd name="connsiteX0" fmla="*/ 0 w 1008000"/>
              <a:gd name="connsiteY0" fmla="*/ 136748 h 820470"/>
              <a:gd name="connsiteX1" fmla="*/ 136748 w 1008000"/>
              <a:gd name="connsiteY1" fmla="*/ 0 h 820470"/>
              <a:gd name="connsiteX2" fmla="*/ 871252 w 1008000"/>
              <a:gd name="connsiteY2" fmla="*/ 0 h 820470"/>
              <a:gd name="connsiteX3" fmla="*/ 1008000 w 1008000"/>
              <a:gd name="connsiteY3" fmla="*/ 136748 h 820470"/>
              <a:gd name="connsiteX4" fmla="*/ 1008000 w 1008000"/>
              <a:gd name="connsiteY4" fmla="*/ 683722 h 820470"/>
              <a:gd name="connsiteX5" fmla="*/ 871252 w 1008000"/>
              <a:gd name="connsiteY5" fmla="*/ 820470 h 820470"/>
              <a:gd name="connsiteX6" fmla="*/ 140013 w 1008000"/>
              <a:gd name="connsiteY6" fmla="*/ 813939 h 820470"/>
              <a:gd name="connsiteX7" fmla="*/ 0 w 1008000"/>
              <a:gd name="connsiteY7" fmla="*/ 683722 h 820470"/>
              <a:gd name="connsiteX8" fmla="*/ 0 w 1008000"/>
              <a:gd name="connsiteY8" fmla="*/ 136748 h 820470"/>
              <a:gd name="connsiteX0" fmla="*/ 0 w 1008000"/>
              <a:gd name="connsiteY0" fmla="*/ 136748 h 820470"/>
              <a:gd name="connsiteX1" fmla="*/ 136748 w 1008000"/>
              <a:gd name="connsiteY1" fmla="*/ 0 h 820470"/>
              <a:gd name="connsiteX2" fmla="*/ 871252 w 1008000"/>
              <a:gd name="connsiteY2" fmla="*/ 0 h 820470"/>
              <a:gd name="connsiteX3" fmla="*/ 1008000 w 1008000"/>
              <a:gd name="connsiteY3" fmla="*/ 136748 h 820470"/>
              <a:gd name="connsiteX4" fmla="*/ 1008000 w 1008000"/>
              <a:gd name="connsiteY4" fmla="*/ 683722 h 820470"/>
              <a:gd name="connsiteX5" fmla="*/ 871252 w 1008000"/>
              <a:gd name="connsiteY5" fmla="*/ 820470 h 820470"/>
              <a:gd name="connsiteX6" fmla="*/ 140013 w 1008000"/>
              <a:gd name="connsiteY6" fmla="*/ 804142 h 820470"/>
              <a:gd name="connsiteX7" fmla="*/ 0 w 1008000"/>
              <a:gd name="connsiteY7" fmla="*/ 683722 h 820470"/>
              <a:gd name="connsiteX8" fmla="*/ 0 w 1008000"/>
              <a:gd name="connsiteY8" fmla="*/ 136748 h 820470"/>
              <a:gd name="connsiteX0" fmla="*/ 0 w 1008000"/>
              <a:gd name="connsiteY0" fmla="*/ 136748 h 820470"/>
              <a:gd name="connsiteX1" fmla="*/ 136748 w 1008000"/>
              <a:gd name="connsiteY1" fmla="*/ 0 h 820470"/>
              <a:gd name="connsiteX2" fmla="*/ 871252 w 1008000"/>
              <a:gd name="connsiteY2" fmla="*/ 0 h 820470"/>
              <a:gd name="connsiteX3" fmla="*/ 1008000 w 1008000"/>
              <a:gd name="connsiteY3" fmla="*/ 136748 h 820470"/>
              <a:gd name="connsiteX4" fmla="*/ 1008000 w 1008000"/>
              <a:gd name="connsiteY4" fmla="*/ 683722 h 820470"/>
              <a:gd name="connsiteX5" fmla="*/ 871252 w 1008000"/>
              <a:gd name="connsiteY5" fmla="*/ 820470 h 820470"/>
              <a:gd name="connsiteX6" fmla="*/ 140013 w 1008000"/>
              <a:gd name="connsiteY6" fmla="*/ 804142 h 820470"/>
              <a:gd name="connsiteX7" fmla="*/ 0 w 1008000"/>
              <a:gd name="connsiteY7" fmla="*/ 683722 h 820470"/>
              <a:gd name="connsiteX8" fmla="*/ 0 w 1008000"/>
              <a:gd name="connsiteY8" fmla="*/ 136748 h 820470"/>
              <a:gd name="connsiteX0" fmla="*/ 0 w 1008000"/>
              <a:gd name="connsiteY0" fmla="*/ 136748 h 810672"/>
              <a:gd name="connsiteX1" fmla="*/ 136748 w 1008000"/>
              <a:gd name="connsiteY1" fmla="*/ 0 h 810672"/>
              <a:gd name="connsiteX2" fmla="*/ 871252 w 1008000"/>
              <a:gd name="connsiteY2" fmla="*/ 0 h 810672"/>
              <a:gd name="connsiteX3" fmla="*/ 1008000 w 1008000"/>
              <a:gd name="connsiteY3" fmla="*/ 136748 h 810672"/>
              <a:gd name="connsiteX4" fmla="*/ 1008000 w 1008000"/>
              <a:gd name="connsiteY4" fmla="*/ 683722 h 810672"/>
              <a:gd name="connsiteX5" fmla="*/ 871252 w 1008000"/>
              <a:gd name="connsiteY5" fmla="*/ 810672 h 810672"/>
              <a:gd name="connsiteX6" fmla="*/ 140013 w 1008000"/>
              <a:gd name="connsiteY6" fmla="*/ 804142 h 810672"/>
              <a:gd name="connsiteX7" fmla="*/ 0 w 1008000"/>
              <a:gd name="connsiteY7" fmla="*/ 683722 h 810672"/>
              <a:gd name="connsiteX8" fmla="*/ 0 w 1008000"/>
              <a:gd name="connsiteY8" fmla="*/ 136748 h 810672"/>
              <a:gd name="connsiteX0" fmla="*/ 0 w 1008000"/>
              <a:gd name="connsiteY0" fmla="*/ 136748 h 810672"/>
              <a:gd name="connsiteX1" fmla="*/ 136748 w 1008000"/>
              <a:gd name="connsiteY1" fmla="*/ 0 h 810672"/>
              <a:gd name="connsiteX2" fmla="*/ 871252 w 1008000"/>
              <a:gd name="connsiteY2" fmla="*/ 0 h 810672"/>
              <a:gd name="connsiteX3" fmla="*/ 996389 w 1008000"/>
              <a:gd name="connsiteY3" fmla="*/ 136748 h 810672"/>
              <a:gd name="connsiteX4" fmla="*/ 1008000 w 1008000"/>
              <a:gd name="connsiteY4" fmla="*/ 683722 h 810672"/>
              <a:gd name="connsiteX5" fmla="*/ 871252 w 1008000"/>
              <a:gd name="connsiteY5" fmla="*/ 810672 h 810672"/>
              <a:gd name="connsiteX6" fmla="*/ 140013 w 1008000"/>
              <a:gd name="connsiteY6" fmla="*/ 804142 h 810672"/>
              <a:gd name="connsiteX7" fmla="*/ 0 w 1008000"/>
              <a:gd name="connsiteY7" fmla="*/ 683722 h 810672"/>
              <a:gd name="connsiteX8" fmla="*/ 0 w 1008000"/>
              <a:gd name="connsiteY8" fmla="*/ 136748 h 810672"/>
              <a:gd name="connsiteX0" fmla="*/ 0 w 1008000"/>
              <a:gd name="connsiteY0" fmla="*/ 136748 h 810672"/>
              <a:gd name="connsiteX1" fmla="*/ 136748 w 1008000"/>
              <a:gd name="connsiteY1" fmla="*/ 0 h 810672"/>
              <a:gd name="connsiteX2" fmla="*/ 871252 w 1008000"/>
              <a:gd name="connsiteY2" fmla="*/ 0 h 810672"/>
              <a:gd name="connsiteX3" fmla="*/ 996389 w 1008000"/>
              <a:gd name="connsiteY3" fmla="*/ 136748 h 810672"/>
              <a:gd name="connsiteX4" fmla="*/ 1008000 w 1008000"/>
              <a:gd name="connsiteY4" fmla="*/ 683722 h 810672"/>
              <a:gd name="connsiteX5" fmla="*/ 871252 w 1008000"/>
              <a:gd name="connsiteY5" fmla="*/ 810672 h 810672"/>
              <a:gd name="connsiteX6" fmla="*/ 140013 w 1008000"/>
              <a:gd name="connsiteY6" fmla="*/ 804142 h 810672"/>
              <a:gd name="connsiteX7" fmla="*/ 0 w 1008000"/>
              <a:gd name="connsiteY7" fmla="*/ 683722 h 810672"/>
              <a:gd name="connsiteX8" fmla="*/ 0 w 1008000"/>
              <a:gd name="connsiteY8" fmla="*/ 136748 h 810672"/>
              <a:gd name="connsiteX0" fmla="*/ 0 w 1002194"/>
              <a:gd name="connsiteY0" fmla="*/ 136748 h 810672"/>
              <a:gd name="connsiteX1" fmla="*/ 136748 w 1002194"/>
              <a:gd name="connsiteY1" fmla="*/ 0 h 810672"/>
              <a:gd name="connsiteX2" fmla="*/ 871252 w 1002194"/>
              <a:gd name="connsiteY2" fmla="*/ 0 h 810672"/>
              <a:gd name="connsiteX3" fmla="*/ 996389 w 1002194"/>
              <a:gd name="connsiteY3" fmla="*/ 136748 h 810672"/>
              <a:gd name="connsiteX4" fmla="*/ 1002194 w 1002194"/>
              <a:gd name="connsiteY4" fmla="*/ 686625 h 810672"/>
              <a:gd name="connsiteX5" fmla="*/ 871252 w 1002194"/>
              <a:gd name="connsiteY5" fmla="*/ 810672 h 810672"/>
              <a:gd name="connsiteX6" fmla="*/ 140013 w 1002194"/>
              <a:gd name="connsiteY6" fmla="*/ 804142 h 810672"/>
              <a:gd name="connsiteX7" fmla="*/ 0 w 1002194"/>
              <a:gd name="connsiteY7" fmla="*/ 683722 h 810672"/>
              <a:gd name="connsiteX8" fmla="*/ 0 w 1002194"/>
              <a:gd name="connsiteY8" fmla="*/ 136748 h 810672"/>
              <a:gd name="connsiteX0" fmla="*/ 0 w 1010597"/>
              <a:gd name="connsiteY0" fmla="*/ 136748 h 810672"/>
              <a:gd name="connsiteX1" fmla="*/ 136748 w 1010597"/>
              <a:gd name="connsiteY1" fmla="*/ 0 h 810672"/>
              <a:gd name="connsiteX2" fmla="*/ 871252 w 1010597"/>
              <a:gd name="connsiteY2" fmla="*/ 0 h 810672"/>
              <a:gd name="connsiteX3" fmla="*/ 996389 w 1010597"/>
              <a:gd name="connsiteY3" fmla="*/ 136748 h 810672"/>
              <a:gd name="connsiteX4" fmla="*/ 997341 w 1010597"/>
              <a:gd name="connsiteY4" fmla="*/ 672654 h 810672"/>
              <a:gd name="connsiteX5" fmla="*/ 1002194 w 1010597"/>
              <a:gd name="connsiteY5" fmla="*/ 686625 h 810672"/>
              <a:gd name="connsiteX6" fmla="*/ 871252 w 1010597"/>
              <a:gd name="connsiteY6" fmla="*/ 810672 h 810672"/>
              <a:gd name="connsiteX7" fmla="*/ 140013 w 1010597"/>
              <a:gd name="connsiteY7" fmla="*/ 804142 h 810672"/>
              <a:gd name="connsiteX8" fmla="*/ 0 w 1010597"/>
              <a:gd name="connsiteY8" fmla="*/ 683722 h 810672"/>
              <a:gd name="connsiteX9" fmla="*/ 0 w 1010597"/>
              <a:gd name="connsiteY9" fmla="*/ 136748 h 810672"/>
              <a:gd name="connsiteX0" fmla="*/ 0 w 1010597"/>
              <a:gd name="connsiteY0" fmla="*/ 136748 h 810672"/>
              <a:gd name="connsiteX1" fmla="*/ 136748 w 1010597"/>
              <a:gd name="connsiteY1" fmla="*/ 0 h 810672"/>
              <a:gd name="connsiteX2" fmla="*/ 871252 w 1010597"/>
              <a:gd name="connsiteY2" fmla="*/ 0 h 810672"/>
              <a:gd name="connsiteX3" fmla="*/ 996389 w 1010597"/>
              <a:gd name="connsiteY3" fmla="*/ 136748 h 810672"/>
              <a:gd name="connsiteX4" fmla="*/ 997341 w 1010597"/>
              <a:gd name="connsiteY4" fmla="*/ 672654 h 810672"/>
              <a:gd name="connsiteX5" fmla="*/ 1002194 w 1010597"/>
              <a:gd name="connsiteY5" fmla="*/ 686625 h 810672"/>
              <a:gd name="connsiteX6" fmla="*/ 871252 w 1010597"/>
              <a:gd name="connsiteY6" fmla="*/ 810672 h 810672"/>
              <a:gd name="connsiteX7" fmla="*/ 140013 w 1010597"/>
              <a:gd name="connsiteY7" fmla="*/ 804142 h 810672"/>
              <a:gd name="connsiteX8" fmla="*/ 0 w 1010597"/>
              <a:gd name="connsiteY8" fmla="*/ 683722 h 810672"/>
              <a:gd name="connsiteX9" fmla="*/ 0 w 1010597"/>
              <a:gd name="connsiteY9" fmla="*/ 136748 h 810672"/>
              <a:gd name="connsiteX0" fmla="*/ 0 w 1009630"/>
              <a:gd name="connsiteY0" fmla="*/ 136748 h 810672"/>
              <a:gd name="connsiteX1" fmla="*/ 136748 w 1009630"/>
              <a:gd name="connsiteY1" fmla="*/ 0 h 810672"/>
              <a:gd name="connsiteX2" fmla="*/ 871252 w 1009630"/>
              <a:gd name="connsiteY2" fmla="*/ 0 h 810672"/>
              <a:gd name="connsiteX3" fmla="*/ 996389 w 1009630"/>
              <a:gd name="connsiteY3" fmla="*/ 136748 h 810672"/>
              <a:gd name="connsiteX4" fmla="*/ 997341 w 1009630"/>
              <a:gd name="connsiteY4" fmla="*/ 672654 h 810672"/>
              <a:gd name="connsiteX5" fmla="*/ 1002194 w 1009630"/>
              <a:gd name="connsiteY5" fmla="*/ 686625 h 810672"/>
              <a:gd name="connsiteX6" fmla="*/ 871252 w 1009630"/>
              <a:gd name="connsiteY6" fmla="*/ 810672 h 810672"/>
              <a:gd name="connsiteX7" fmla="*/ 140013 w 1009630"/>
              <a:gd name="connsiteY7" fmla="*/ 804142 h 810672"/>
              <a:gd name="connsiteX8" fmla="*/ 0 w 1009630"/>
              <a:gd name="connsiteY8" fmla="*/ 683722 h 810672"/>
              <a:gd name="connsiteX9" fmla="*/ 0 w 1009630"/>
              <a:gd name="connsiteY9" fmla="*/ 136748 h 810672"/>
              <a:gd name="connsiteX0" fmla="*/ 0 w 1009630"/>
              <a:gd name="connsiteY0" fmla="*/ 136748 h 804142"/>
              <a:gd name="connsiteX1" fmla="*/ 136748 w 1009630"/>
              <a:gd name="connsiteY1" fmla="*/ 0 h 804142"/>
              <a:gd name="connsiteX2" fmla="*/ 871252 w 1009630"/>
              <a:gd name="connsiteY2" fmla="*/ 0 h 804142"/>
              <a:gd name="connsiteX3" fmla="*/ 996389 w 1009630"/>
              <a:gd name="connsiteY3" fmla="*/ 136748 h 804142"/>
              <a:gd name="connsiteX4" fmla="*/ 997341 w 1009630"/>
              <a:gd name="connsiteY4" fmla="*/ 672654 h 804142"/>
              <a:gd name="connsiteX5" fmla="*/ 1002194 w 1009630"/>
              <a:gd name="connsiteY5" fmla="*/ 686625 h 804142"/>
              <a:gd name="connsiteX6" fmla="*/ 888669 w 1009630"/>
              <a:gd name="connsiteY6" fmla="*/ 801964 h 804142"/>
              <a:gd name="connsiteX7" fmla="*/ 140013 w 1009630"/>
              <a:gd name="connsiteY7" fmla="*/ 804142 h 804142"/>
              <a:gd name="connsiteX8" fmla="*/ 0 w 1009630"/>
              <a:gd name="connsiteY8" fmla="*/ 683722 h 804142"/>
              <a:gd name="connsiteX9" fmla="*/ 0 w 1009630"/>
              <a:gd name="connsiteY9" fmla="*/ 136748 h 804142"/>
              <a:gd name="connsiteX0" fmla="*/ 0 w 1009630"/>
              <a:gd name="connsiteY0" fmla="*/ 136748 h 804142"/>
              <a:gd name="connsiteX1" fmla="*/ 136748 w 1009630"/>
              <a:gd name="connsiteY1" fmla="*/ 0 h 804142"/>
              <a:gd name="connsiteX2" fmla="*/ 871252 w 1009630"/>
              <a:gd name="connsiteY2" fmla="*/ 0 h 804142"/>
              <a:gd name="connsiteX3" fmla="*/ 996389 w 1009630"/>
              <a:gd name="connsiteY3" fmla="*/ 136748 h 804142"/>
              <a:gd name="connsiteX4" fmla="*/ 997341 w 1009630"/>
              <a:gd name="connsiteY4" fmla="*/ 672654 h 804142"/>
              <a:gd name="connsiteX5" fmla="*/ 1002194 w 1009630"/>
              <a:gd name="connsiteY5" fmla="*/ 686625 h 804142"/>
              <a:gd name="connsiteX6" fmla="*/ 974118 w 1009630"/>
              <a:gd name="connsiteY6" fmla="*/ 771351 h 804142"/>
              <a:gd name="connsiteX7" fmla="*/ 888669 w 1009630"/>
              <a:gd name="connsiteY7" fmla="*/ 801964 h 804142"/>
              <a:gd name="connsiteX8" fmla="*/ 140013 w 1009630"/>
              <a:gd name="connsiteY8" fmla="*/ 804142 h 804142"/>
              <a:gd name="connsiteX9" fmla="*/ 0 w 1009630"/>
              <a:gd name="connsiteY9" fmla="*/ 683722 h 804142"/>
              <a:gd name="connsiteX10" fmla="*/ 0 w 1009630"/>
              <a:gd name="connsiteY10" fmla="*/ 136748 h 804142"/>
              <a:gd name="connsiteX0" fmla="*/ 0 w 1009630"/>
              <a:gd name="connsiteY0" fmla="*/ 136748 h 804142"/>
              <a:gd name="connsiteX1" fmla="*/ 136748 w 1009630"/>
              <a:gd name="connsiteY1" fmla="*/ 0 h 804142"/>
              <a:gd name="connsiteX2" fmla="*/ 871252 w 1009630"/>
              <a:gd name="connsiteY2" fmla="*/ 0 h 804142"/>
              <a:gd name="connsiteX3" fmla="*/ 996389 w 1009630"/>
              <a:gd name="connsiteY3" fmla="*/ 136748 h 804142"/>
              <a:gd name="connsiteX4" fmla="*/ 997341 w 1009630"/>
              <a:gd name="connsiteY4" fmla="*/ 672654 h 804142"/>
              <a:gd name="connsiteX5" fmla="*/ 1002194 w 1009630"/>
              <a:gd name="connsiteY5" fmla="*/ 686625 h 804142"/>
              <a:gd name="connsiteX6" fmla="*/ 974118 w 1009630"/>
              <a:gd name="connsiteY6" fmla="*/ 771351 h 804142"/>
              <a:gd name="connsiteX7" fmla="*/ 888669 w 1009630"/>
              <a:gd name="connsiteY7" fmla="*/ 801964 h 804142"/>
              <a:gd name="connsiteX8" fmla="*/ 140013 w 1009630"/>
              <a:gd name="connsiteY8" fmla="*/ 804142 h 804142"/>
              <a:gd name="connsiteX9" fmla="*/ 42301 w 1009630"/>
              <a:gd name="connsiteY9" fmla="*/ 774254 h 804142"/>
              <a:gd name="connsiteX10" fmla="*/ 0 w 1009630"/>
              <a:gd name="connsiteY10" fmla="*/ 683722 h 804142"/>
              <a:gd name="connsiteX11" fmla="*/ 0 w 1009630"/>
              <a:gd name="connsiteY11" fmla="*/ 136748 h 804142"/>
              <a:gd name="connsiteX0" fmla="*/ 0 w 1009630"/>
              <a:gd name="connsiteY0" fmla="*/ 136748 h 804142"/>
              <a:gd name="connsiteX1" fmla="*/ 308016 w 1009630"/>
              <a:gd name="connsiteY1" fmla="*/ 63863 h 804142"/>
              <a:gd name="connsiteX2" fmla="*/ 871252 w 1009630"/>
              <a:gd name="connsiteY2" fmla="*/ 0 h 804142"/>
              <a:gd name="connsiteX3" fmla="*/ 996389 w 1009630"/>
              <a:gd name="connsiteY3" fmla="*/ 136748 h 804142"/>
              <a:gd name="connsiteX4" fmla="*/ 997341 w 1009630"/>
              <a:gd name="connsiteY4" fmla="*/ 672654 h 804142"/>
              <a:gd name="connsiteX5" fmla="*/ 1002194 w 1009630"/>
              <a:gd name="connsiteY5" fmla="*/ 686625 h 804142"/>
              <a:gd name="connsiteX6" fmla="*/ 974118 w 1009630"/>
              <a:gd name="connsiteY6" fmla="*/ 771351 h 804142"/>
              <a:gd name="connsiteX7" fmla="*/ 888669 w 1009630"/>
              <a:gd name="connsiteY7" fmla="*/ 801964 h 804142"/>
              <a:gd name="connsiteX8" fmla="*/ 140013 w 1009630"/>
              <a:gd name="connsiteY8" fmla="*/ 804142 h 804142"/>
              <a:gd name="connsiteX9" fmla="*/ 42301 w 1009630"/>
              <a:gd name="connsiteY9" fmla="*/ 774254 h 804142"/>
              <a:gd name="connsiteX10" fmla="*/ 0 w 1009630"/>
              <a:gd name="connsiteY10" fmla="*/ 683722 h 804142"/>
              <a:gd name="connsiteX11" fmla="*/ 0 w 1009630"/>
              <a:gd name="connsiteY11" fmla="*/ 136748 h 804142"/>
              <a:gd name="connsiteX0" fmla="*/ 0 w 1009630"/>
              <a:gd name="connsiteY0" fmla="*/ 72897 h 740291"/>
              <a:gd name="connsiteX1" fmla="*/ 308016 w 1009630"/>
              <a:gd name="connsiteY1" fmla="*/ 12 h 740291"/>
              <a:gd name="connsiteX2" fmla="*/ 778361 w 1009630"/>
              <a:gd name="connsiteY2" fmla="*/ 12 h 740291"/>
              <a:gd name="connsiteX3" fmla="*/ 996389 w 1009630"/>
              <a:gd name="connsiteY3" fmla="*/ 72897 h 740291"/>
              <a:gd name="connsiteX4" fmla="*/ 997341 w 1009630"/>
              <a:gd name="connsiteY4" fmla="*/ 608803 h 740291"/>
              <a:gd name="connsiteX5" fmla="*/ 1002194 w 1009630"/>
              <a:gd name="connsiteY5" fmla="*/ 622774 h 740291"/>
              <a:gd name="connsiteX6" fmla="*/ 974118 w 1009630"/>
              <a:gd name="connsiteY6" fmla="*/ 707500 h 740291"/>
              <a:gd name="connsiteX7" fmla="*/ 888669 w 1009630"/>
              <a:gd name="connsiteY7" fmla="*/ 738113 h 740291"/>
              <a:gd name="connsiteX8" fmla="*/ 140013 w 1009630"/>
              <a:gd name="connsiteY8" fmla="*/ 740291 h 740291"/>
              <a:gd name="connsiteX9" fmla="*/ 42301 w 1009630"/>
              <a:gd name="connsiteY9" fmla="*/ 710403 h 740291"/>
              <a:gd name="connsiteX10" fmla="*/ 0 w 1009630"/>
              <a:gd name="connsiteY10" fmla="*/ 619871 h 740291"/>
              <a:gd name="connsiteX11" fmla="*/ 0 w 1009630"/>
              <a:gd name="connsiteY11" fmla="*/ 72897 h 740291"/>
              <a:gd name="connsiteX0" fmla="*/ 0 w 1009630"/>
              <a:gd name="connsiteY0" fmla="*/ 72897 h 740291"/>
              <a:gd name="connsiteX1" fmla="*/ 308016 w 1009630"/>
              <a:gd name="connsiteY1" fmla="*/ 12 h 740291"/>
              <a:gd name="connsiteX2" fmla="*/ 778361 w 1009630"/>
              <a:gd name="connsiteY2" fmla="*/ 12 h 740291"/>
              <a:gd name="connsiteX3" fmla="*/ 996389 w 1009630"/>
              <a:gd name="connsiteY3" fmla="*/ 72897 h 740291"/>
              <a:gd name="connsiteX4" fmla="*/ 997341 w 1009630"/>
              <a:gd name="connsiteY4" fmla="*/ 608803 h 740291"/>
              <a:gd name="connsiteX5" fmla="*/ 1002194 w 1009630"/>
              <a:gd name="connsiteY5" fmla="*/ 622774 h 740291"/>
              <a:gd name="connsiteX6" fmla="*/ 974118 w 1009630"/>
              <a:gd name="connsiteY6" fmla="*/ 707500 h 740291"/>
              <a:gd name="connsiteX7" fmla="*/ 900281 w 1009630"/>
              <a:gd name="connsiteY7" fmla="*/ 735210 h 740291"/>
              <a:gd name="connsiteX8" fmla="*/ 140013 w 1009630"/>
              <a:gd name="connsiteY8" fmla="*/ 740291 h 740291"/>
              <a:gd name="connsiteX9" fmla="*/ 42301 w 1009630"/>
              <a:gd name="connsiteY9" fmla="*/ 710403 h 740291"/>
              <a:gd name="connsiteX10" fmla="*/ 0 w 1009630"/>
              <a:gd name="connsiteY10" fmla="*/ 619871 h 740291"/>
              <a:gd name="connsiteX11" fmla="*/ 0 w 1009630"/>
              <a:gd name="connsiteY11" fmla="*/ 72897 h 740291"/>
              <a:gd name="connsiteX0" fmla="*/ 0 w 1009630"/>
              <a:gd name="connsiteY0" fmla="*/ 72897 h 740291"/>
              <a:gd name="connsiteX1" fmla="*/ 308016 w 1009630"/>
              <a:gd name="connsiteY1" fmla="*/ 12 h 740291"/>
              <a:gd name="connsiteX2" fmla="*/ 778361 w 1009630"/>
              <a:gd name="connsiteY2" fmla="*/ 12 h 740291"/>
              <a:gd name="connsiteX3" fmla="*/ 996389 w 1009630"/>
              <a:gd name="connsiteY3" fmla="*/ 72897 h 740291"/>
              <a:gd name="connsiteX4" fmla="*/ 997341 w 1009630"/>
              <a:gd name="connsiteY4" fmla="*/ 608803 h 740291"/>
              <a:gd name="connsiteX5" fmla="*/ 1002194 w 1009630"/>
              <a:gd name="connsiteY5" fmla="*/ 622774 h 740291"/>
              <a:gd name="connsiteX6" fmla="*/ 974118 w 1009630"/>
              <a:gd name="connsiteY6" fmla="*/ 707500 h 740291"/>
              <a:gd name="connsiteX7" fmla="*/ 900281 w 1009630"/>
              <a:gd name="connsiteY7" fmla="*/ 735210 h 740291"/>
              <a:gd name="connsiteX8" fmla="*/ 140013 w 1009630"/>
              <a:gd name="connsiteY8" fmla="*/ 740291 h 740291"/>
              <a:gd name="connsiteX9" fmla="*/ 42301 w 1009630"/>
              <a:gd name="connsiteY9" fmla="*/ 710403 h 740291"/>
              <a:gd name="connsiteX10" fmla="*/ 0 w 1009630"/>
              <a:gd name="connsiteY10" fmla="*/ 619871 h 740291"/>
              <a:gd name="connsiteX11" fmla="*/ 0 w 1009630"/>
              <a:gd name="connsiteY11" fmla="*/ 72897 h 7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30" h="740291">
                <a:moveTo>
                  <a:pt x="0" y="72897"/>
                </a:moveTo>
                <a:cubicBezTo>
                  <a:pt x="0" y="-2627"/>
                  <a:pt x="232492" y="12"/>
                  <a:pt x="308016" y="12"/>
                </a:cubicBezTo>
                <a:lnTo>
                  <a:pt x="778361" y="12"/>
                </a:lnTo>
                <a:cubicBezTo>
                  <a:pt x="853885" y="12"/>
                  <a:pt x="996389" y="-2627"/>
                  <a:pt x="996389" y="72897"/>
                </a:cubicBezTo>
                <a:cubicBezTo>
                  <a:pt x="1017404" y="184522"/>
                  <a:pt x="1002180" y="273317"/>
                  <a:pt x="997341" y="608803"/>
                </a:cubicBezTo>
                <a:cubicBezTo>
                  <a:pt x="992502" y="709157"/>
                  <a:pt x="1023209" y="599287"/>
                  <a:pt x="1002194" y="622774"/>
                </a:cubicBezTo>
                <a:cubicBezTo>
                  <a:pt x="996872" y="639707"/>
                  <a:pt x="993039" y="688277"/>
                  <a:pt x="974118" y="707500"/>
                </a:cubicBezTo>
                <a:cubicBezTo>
                  <a:pt x="955197" y="726723"/>
                  <a:pt x="1037847" y="730229"/>
                  <a:pt x="900281" y="735210"/>
                </a:cubicBezTo>
                <a:cubicBezTo>
                  <a:pt x="656535" y="729767"/>
                  <a:pt x="387025" y="735937"/>
                  <a:pt x="140013" y="740291"/>
                </a:cubicBezTo>
                <a:cubicBezTo>
                  <a:pt x="-81" y="734705"/>
                  <a:pt x="65637" y="730473"/>
                  <a:pt x="42301" y="710403"/>
                </a:cubicBezTo>
                <a:cubicBezTo>
                  <a:pt x="18966" y="690333"/>
                  <a:pt x="8018" y="725154"/>
                  <a:pt x="0" y="619871"/>
                </a:cubicBezTo>
                <a:lnTo>
                  <a:pt x="0" y="7289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dirty="0" smtClean="0">
                <a:solidFill>
                  <a:srgbClr val="00B0F0"/>
                </a:solidFill>
              </a:rPr>
              <a:t>Water</a:t>
            </a:r>
            <a:endParaRPr lang="et-EE" b="1" dirty="0">
              <a:solidFill>
                <a:srgbClr val="00B0F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2402" y="1611204"/>
            <a:ext cx="1069238" cy="1069238"/>
          </a:xfrm>
          <a:prstGeom prst="rect">
            <a:avLst/>
          </a:prstGeom>
        </p:spPr>
      </p:pic>
      <p:sp>
        <p:nvSpPr>
          <p:cNvPr id="9" name="Rectangle 8"/>
          <p:cNvSpPr/>
          <p:nvPr/>
        </p:nvSpPr>
        <p:spPr>
          <a:xfrm>
            <a:off x="6235222" y="3844376"/>
            <a:ext cx="2672774" cy="1569660"/>
          </a:xfrm>
          <a:prstGeom prst="rect">
            <a:avLst/>
          </a:prstGeom>
          <a:ln w="28575">
            <a:solidFill>
              <a:srgbClr val="00B050"/>
            </a:solidFill>
          </a:ln>
        </p:spPr>
        <p:txBody>
          <a:bodyPr wrap="square">
            <a:spAutoFit/>
          </a:bodyPr>
          <a:lstStyle/>
          <a:p>
            <a:pPr marL="0" lvl="1"/>
            <a:r>
              <a:rPr lang="et-EE" sz="2400" dirty="0" smtClean="0"/>
              <a:t>A</a:t>
            </a:r>
            <a:r>
              <a:rPr lang="en-US" sz="2400" dirty="0" err="1" smtClean="0"/>
              <a:t>dd</a:t>
            </a:r>
            <a:r>
              <a:rPr lang="en-US" sz="2400" dirty="0" smtClean="0"/>
              <a:t> </a:t>
            </a:r>
            <a:r>
              <a:rPr lang="en-US" sz="2400" dirty="0"/>
              <a:t>the acid to the water rather than the water to the acid</a:t>
            </a:r>
            <a:endParaRPr lang="et-EE" sz="2400" dirty="0"/>
          </a:p>
        </p:txBody>
      </p:sp>
      <p:sp>
        <p:nvSpPr>
          <p:cNvPr id="10" name="TextBox 9"/>
          <p:cNvSpPr txBox="1"/>
          <p:nvPr/>
        </p:nvSpPr>
        <p:spPr>
          <a:xfrm>
            <a:off x="8146275" y="1874490"/>
            <a:ext cx="599844" cy="369332"/>
          </a:xfrm>
          <a:prstGeom prst="rect">
            <a:avLst/>
          </a:prstGeom>
          <a:noFill/>
        </p:spPr>
        <p:txBody>
          <a:bodyPr wrap="none" rtlCol="0">
            <a:spAutoFit/>
          </a:bodyPr>
          <a:lstStyle/>
          <a:p>
            <a:r>
              <a:rPr lang="et-EE" b="1" dirty="0" smtClean="0">
                <a:solidFill>
                  <a:schemeClr val="accent2">
                    <a:lumMod val="75000"/>
                  </a:schemeClr>
                </a:solidFill>
              </a:rPr>
              <a:t>Acid</a:t>
            </a:r>
            <a:endParaRPr lang="et-EE" b="1" dirty="0">
              <a:solidFill>
                <a:schemeClr val="accent2">
                  <a:lumMod val="75000"/>
                </a:schemeClr>
              </a:solidFill>
            </a:endParaRPr>
          </a:p>
        </p:txBody>
      </p:sp>
      <p:sp>
        <p:nvSpPr>
          <p:cNvPr id="11" name="Rectangle 10"/>
          <p:cNvSpPr/>
          <p:nvPr/>
        </p:nvSpPr>
        <p:spPr>
          <a:xfrm>
            <a:off x="1403648" y="3293056"/>
            <a:ext cx="1269860" cy="400110"/>
          </a:xfrm>
          <a:prstGeom prst="rect">
            <a:avLst/>
          </a:prstGeom>
        </p:spPr>
        <p:txBody>
          <a:bodyPr wrap="square">
            <a:spAutoFit/>
          </a:bodyPr>
          <a:lstStyle/>
          <a:p>
            <a:r>
              <a:rPr lang="et-EE" sz="2000" dirty="0"/>
              <a:t>H</a:t>
            </a:r>
            <a:r>
              <a:rPr lang="et-EE" sz="2000" baseline="-25000" dirty="0"/>
              <a:t>2</a:t>
            </a:r>
            <a:r>
              <a:rPr lang="et-EE" sz="2000" dirty="0"/>
              <a:t>SO</a:t>
            </a:r>
            <a:r>
              <a:rPr lang="et-EE" sz="2000" baseline="-25000" dirty="0"/>
              <a:t>4</a:t>
            </a:r>
          </a:p>
        </p:txBody>
      </p:sp>
      <p:sp>
        <p:nvSpPr>
          <p:cNvPr id="12" name="Rectangle 11"/>
          <p:cNvSpPr/>
          <p:nvPr/>
        </p:nvSpPr>
        <p:spPr>
          <a:xfrm>
            <a:off x="2835660" y="3293056"/>
            <a:ext cx="601447" cy="400110"/>
          </a:xfrm>
          <a:prstGeom prst="rect">
            <a:avLst/>
          </a:prstGeom>
        </p:spPr>
        <p:txBody>
          <a:bodyPr wrap="none">
            <a:spAutoFit/>
          </a:bodyPr>
          <a:lstStyle/>
          <a:p>
            <a:r>
              <a:rPr lang="et-EE" sz="2000" dirty="0" smtClean="0"/>
              <a:t>H</a:t>
            </a:r>
            <a:r>
              <a:rPr lang="et-EE" sz="2000" baseline="-25000" dirty="0" smtClean="0"/>
              <a:t>2</a:t>
            </a:r>
            <a:r>
              <a:rPr lang="et-EE" sz="2000" dirty="0" smtClean="0"/>
              <a:t>O</a:t>
            </a:r>
            <a:endParaRPr lang="et-EE" sz="2000" dirty="0"/>
          </a:p>
        </p:txBody>
      </p:sp>
      <p:grpSp>
        <p:nvGrpSpPr>
          <p:cNvPr id="14" name="Group 13"/>
          <p:cNvGrpSpPr/>
          <p:nvPr/>
        </p:nvGrpSpPr>
        <p:grpSpPr>
          <a:xfrm>
            <a:off x="-1823" y="0"/>
            <a:ext cx="3375867" cy="1350346"/>
            <a:chOff x="2704554" y="944826"/>
            <a:chExt cx="3375867" cy="1350346"/>
          </a:xfrm>
          <a:scene3d>
            <a:camera prst="orthographicFront"/>
            <a:lightRig rig="flat" dir="t"/>
          </a:scene3d>
        </p:grpSpPr>
        <p:sp>
          <p:nvSpPr>
            <p:cNvPr id="15" name="Chevron 14"/>
            <p:cNvSpPr/>
            <p:nvPr/>
          </p:nvSpPr>
          <p:spPr>
            <a:xfrm>
              <a:off x="2704554"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Chevron 4"/>
            <p:cNvSpPr/>
            <p:nvPr/>
          </p:nvSpPr>
          <p:spPr>
            <a:xfrm>
              <a:off x="3379727"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Experimenting</a:t>
              </a:r>
              <a:endParaRPr lang="et-EE" sz="2400" kern="1200" dirty="0"/>
            </a:p>
          </p:txBody>
        </p:sp>
      </p:grpSp>
      <p:sp>
        <p:nvSpPr>
          <p:cNvPr id="13" name="Footer Placeholder 12"/>
          <p:cNvSpPr>
            <a:spLocks noGrp="1"/>
          </p:cNvSpPr>
          <p:nvPr>
            <p:ph type="ftr" sz="quarter" idx="11"/>
          </p:nvPr>
        </p:nvSpPr>
        <p:spPr/>
        <p:txBody>
          <a:bodyPr/>
          <a:lstStyle/>
          <a:p>
            <a:r>
              <a:rPr lang="et-EE" smtClean="0"/>
              <a:t>Lab tutorial</a:t>
            </a:r>
            <a:endParaRPr lang="et-EE"/>
          </a:p>
        </p:txBody>
      </p:sp>
      <p:sp>
        <p:nvSpPr>
          <p:cNvPr id="17" name="Slide Number Placeholder 16"/>
          <p:cNvSpPr>
            <a:spLocks noGrp="1"/>
          </p:cNvSpPr>
          <p:nvPr>
            <p:ph type="sldNum" sz="quarter" idx="12"/>
          </p:nvPr>
        </p:nvSpPr>
        <p:spPr/>
        <p:txBody>
          <a:bodyPr/>
          <a:lstStyle/>
          <a:p>
            <a:fld id="{F84F806D-82E0-4CB7-ABAB-AE94B9BE209F}" type="slidenum">
              <a:rPr lang="et-EE" smtClean="0"/>
              <a:t>18</a:t>
            </a:fld>
            <a:endParaRPr lang="et-EE"/>
          </a:p>
        </p:txBody>
      </p:sp>
    </p:spTree>
    <p:extLst>
      <p:ext uri="{BB962C8B-B14F-4D97-AF65-F5344CB8AC3E}">
        <p14:creationId xmlns:p14="http://schemas.microsoft.com/office/powerpoint/2010/main" val="20910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t-EE" smtClean="0"/>
              <a:t>22.09.2014</a:t>
            </a:r>
            <a:endParaRPr lang="et-EE"/>
          </a:p>
        </p:txBody>
      </p:sp>
      <p:grpSp>
        <p:nvGrpSpPr>
          <p:cNvPr id="6" name="Group 5"/>
          <p:cNvGrpSpPr/>
          <p:nvPr/>
        </p:nvGrpSpPr>
        <p:grpSpPr>
          <a:xfrm>
            <a:off x="5724604" y="0"/>
            <a:ext cx="3375867" cy="1350346"/>
            <a:chOff x="5405248" y="944826"/>
            <a:chExt cx="3375867" cy="1350346"/>
          </a:xfrm>
          <a:scene3d>
            <a:camera prst="orthographicFront"/>
            <a:lightRig rig="flat" dir="t"/>
          </a:scene3d>
        </p:grpSpPr>
        <p:sp>
          <p:nvSpPr>
            <p:cNvPr id="7" name="Chevron 6"/>
            <p:cNvSpPr/>
            <p:nvPr/>
          </p:nvSpPr>
          <p:spPr>
            <a:xfrm>
              <a:off x="5405248"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8" name="Chevron 4"/>
            <p:cNvSpPr/>
            <p:nvPr/>
          </p:nvSpPr>
          <p:spPr>
            <a:xfrm>
              <a:off x="6080421"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Cleaning</a:t>
              </a:r>
              <a:endParaRPr lang="et-EE" sz="2400" kern="1200" dirty="0"/>
            </a:p>
          </p:txBody>
        </p:sp>
      </p:gr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8" y="1916831"/>
            <a:ext cx="3816424" cy="426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t-EE" smtClean="0"/>
              <a:t>Lab tutorial</a:t>
            </a:r>
            <a:endParaRPr lang="et-EE"/>
          </a:p>
        </p:txBody>
      </p:sp>
      <p:sp>
        <p:nvSpPr>
          <p:cNvPr id="10" name="Slide Number Placeholder 9"/>
          <p:cNvSpPr>
            <a:spLocks noGrp="1"/>
          </p:cNvSpPr>
          <p:nvPr>
            <p:ph type="sldNum" sz="quarter" idx="12"/>
          </p:nvPr>
        </p:nvSpPr>
        <p:spPr/>
        <p:txBody>
          <a:bodyPr/>
          <a:lstStyle/>
          <a:p>
            <a:fld id="{F84F806D-82E0-4CB7-ABAB-AE94B9BE209F}" type="slidenum">
              <a:rPr lang="et-EE" smtClean="0"/>
              <a:t>19</a:t>
            </a:fld>
            <a:endParaRPr lang="et-EE"/>
          </a:p>
        </p:txBody>
      </p:sp>
    </p:spTree>
    <p:extLst>
      <p:ext uri="{BB962C8B-B14F-4D97-AF65-F5344CB8AC3E}">
        <p14:creationId xmlns:p14="http://schemas.microsoft.com/office/powerpoint/2010/main" val="338563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Outline</a:t>
            </a:r>
            <a:endParaRPr lang="en-GB" noProof="0" dirty="0"/>
          </a:p>
        </p:txBody>
      </p:sp>
      <p:sp>
        <p:nvSpPr>
          <p:cNvPr id="3" name="Date Placeholder 2"/>
          <p:cNvSpPr>
            <a:spLocks noGrp="1"/>
          </p:cNvSpPr>
          <p:nvPr>
            <p:ph type="dt" sz="half" idx="10"/>
          </p:nvPr>
        </p:nvSpPr>
        <p:spPr/>
        <p:txBody>
          <a:bodyPr/>
          <a:lstStyle/>
          <a:p>
            <a:r>
              <a:rPr lang="et-EE" smtClean="0"/>
              <a:t>22.09.2014</a:t>
            </a:r>
            <a:endParaRPr lang="et-EE"/>
          </a:p>
        </p:txBody>
      </p:sp>
      <p:sp>
        <p:nvSpPr>
          <p:cNvPr id="6" name="TextBox 5"/>
          <p:cNvSpPr txBox="1"/>
          <p:nvPr/>
        </p:nvSpPr>
        <p:spPr>
          <a:xfrm>
            <a:off x="1115616" y="2000094"/>
            <a:ext cx="3381951" cy="1384995"/>
          </a:xfrm>
          <a:prstGeom prst="rect">
            <a:avLst/>
          </a:prstGeom>
          <a:noFill/>
        </p:spPr>
        <p:txBody>
          <a:bodyPr wrap="none" rtlCol="0">
            <a:spAutoFit/>
          </a:bodyPr>
          <a:lstStyle/>
          <a:p>
            <a:pPr marL="400050" indent="-400050">
              <a:buFont typeface="+mj-lt"/>
              <a:buAutoNum type="romanUcPeriod"/>
            </a:pPr>
            <a:r>
              <a:rPr lang="et-EE" sz="2800" dirty="0" smtClean="0"/>
              <a:t>Chemistry lab rules</a:t>
            </a:r>
          </a:p>
          <a:p>
            <a:r>
              <a:rPr lang="et-EE" sz="2800" dirty="0"/>
              <a:t>	</a:t>
            </a:r>
            <a:r>
              <a:rPr lang="et-EE" sz="2800" dirty="0" smtClean="0"/>
              <a:t>324</a:t>
            </a:r>
          </a:p>
          <a:p>
            <a:r>
              <a:rPr lang="et-EE" sz="2800" dirty="0"/>
              <a:t>	</a:t>
            </a:r>
            <a:r>
              <a:rPr lang="et-EE" sz="2800" dirty="0" smtClean="0"/>
              <a:t>326 Gray room</a:t>
            </a:r>
            <a:endParaRPr lang="et-EE" sz="2800" dirty="0"/>
          </a:p>
        </p:txBody>
      </p:sp>
      <p:sp>
        <p:nvSpPr>
          <p:cNvPr id="7" name="TextBox 6"/>
          <p:cNvSpPr txBox="1"/>
          <p:nvPr/>
        </p:nvSpPr>
        <p:spPr>
          <a:xfrm>
            <a:off x="1115616" y="3933056"/>
            <a:ext cx="2084160" cy="523220"/>
          </a:xfrm>
          <a:prstGeom prst="rect">
            <a:avLst/>
          </a:prstGeom>
          <a:noFill/>
        </p:spPr>
        <p:txBody>
          <a:bodyPr wrap="none" rtlCol="0">
            <a:spAutoFit/>
          </a:bodyPr>
          <a:lstStyle/>
          <a:p>
            <a:pPr marL="400050" indent="-400050">
              <a:buFont typeface="+mj-lt"/>
              <a:buAutoNum type="romanUcPeriod" startAt="2"/>
            </a:pPr>
            <a:r>
              <a:rPr lang="et-EE" sz="2800" dirty="0" smtClean="0"/>
              <a:t>Fire safety</a:t>
            </a:r>
            <a:endParaRPr lang="et-EE" sz="2800" dirty="0"/>
          </a:p>
        </p:txBody>
      </p:sp>
      <p:sp>
        <p:nvSpPr>
          <p:cNvPr id="8" name="Footer Placeholder 7"/>
          <p:cNvSpPr>
            <a:spLocks noGrp="1"/>
          </p:cNvSpPr>
          <p:nvPr>
            <p:ph type="ftr" sz="quarter" idx="11"/>
          </p:nvPr>
        </p:nvSpPr>
        <p:spPr/>
        <p:txBody>
          <a:bodyPr/>
          <a:lstStyle/>
          <a:p>
            <a:r>
              <a:rPr lang="et-EE" smtClean="0"/>
              <a:t>Lab tutorial</a:t>
            </a:r>
            <a:endParaRPr lang="et-EE"/>
          </a:p>
        </p:txBody>
      </p:sp>
      <p:sp>
        <p:nvSpPr>
          <p:cNvPr id="9" name="Slide Number Placeholder 8"/>
          <p:cNvSpPr>
            <a:spLocks noGrp="1"/>
          </p:cNvSpPr>
          <p:nvPr>
            <p:ph type="sldNum" sz="quarter" idx="12"/>
          </p:nvPr>
        </p:nvSpPr>
        <p:spPr/>
        <p:txBody>
          <a:bodyPr/>
          <a:lstStyle/>
          <a:p>
            <a:fld id="{F84F806D-82E0-4CB7-ABAB-AE94B9BE209F}" type="slidenum">
              <a:rPr lang="et-EE" smtClean="0"/>
              <a:t>2</a:t>
            </a:fld>
            <a:endParaRPr lang="et-EE"/>
          </a:p>
        </p:txBody>
      </p:sp>
    </p:spTree>
    <p:extLst>
      <p:ext uri="{BB962C8B-B14F-4D97-AF65-F5344CB8AC3E}">
        <p14:creationId xmlns:p14="http://schemas.microsoft.com/office/powerpoint/2010/main" val="2240715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128" y="0"/>
            <a:ext cx="4762872" cy="1143000"/>
          </a:xfrm>
        </p:spPr>
        <p:txBody>
          <a:bodyPr/>
          <a:lstStyle/>
          <a:p>
            <a:r>
              <a:rPr lang="en-GB" noProof="0" dirty="0" smtClean="0"/>
              <a:t>Waste disposal</a:t>
            </a:r>
            <a:endParaRPr lang="en-GB" noProof="0" dirty="0"/>
          </a:p>
        </p:txBody>
      </p:sp>
      <p:sp>
        <p:nvSpPr>
          <p:cNvPr id="3" name="Content Placeholder 2"/>
          <p:cNvSpPr>
            <a:spLocks noGrp="1"/>
          </p:cNvSpPr>
          <p:nvPr>
            <p:ph idx="1"/>
          </p:nvPr>
        </p:nvSpPr>
        <p:spPr/>
        <p:txBody>
          <a:bodyPr/>
          <a:lstStyle/>
          <a:p>
            <a:r>
              <a:rPr lang="en-GB" noProof="0" dirty="0" smtClean="0"/>
              <a:t>Concentrated acids and bases </a:t>
            </a:r>
          </a:p>
          <a:p>
            <a:pPr lvl="1"/>
            <a:r>
              <a:rPr lang="en-GB" noProof="0" dirty="0" smtClean="0"/>
              <a:t>do not pour in the drain</a:t>
            </a:r>
          </a:p>
          <a:p>
            <a:pPr lvl="1"/>
            <a:r>
              <a:rPr lang="en-GB" noProof="0" dirty="0" smtClean="0"/>
              <a:t>neutralize with weak base or acid, respectively</a:t>
            </a:r>
          </a:p>
          <a:p>
            <a:r>
              <a:rPr lang="en-GB" noProof="0" dirty="0" smtClean="0"/>
              <a:t>Collect dangerous chemicals into special waste disposal containers</a:t>
            </a:r>
          </a:p>
          <a:p>
            <a:r>
              <a:rPr lang="en-GB" noProof="0" dirty="0" smtClean="0"/>
              <a:t>Don’t mix</a:t>
            </a:r>
          </a:p>
          <a:p>
            <a:r>
              <a:rPr lang="en-GB" noProof="0" dirty="0" smtClean="0"/>
              <a:t>Special container for glass disposal</a:t>
            </a:r>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7" name="Group 6"/>
          <p:cNvGrpSpPr/>
          <p:nvPr/>
        </p:nvGrpSpPr>
        <p:grpSpPr>
          <a:xfrm>
            <a:off x="-20018" y="0"/>
            <a:ext cx="3375867" cy="1350346"/>
            <a:chOff x="5405248" y="944826"/>
            <a:chExt cx="3375867" cy="1350346"/>
          </a:xfrm>
          <a:scene3d>
            <a:camera prst="orthographicFront"/>
            <a:lightRig rig="flat" dir="t"/>
          </a:scene3d>
        </p:grpSpPr>
        <p:sp>
          <p:nvSpPr>
            <p:cNvPr id="8" name="Chevron 7"/>
            <p:cNvSpPr/>
            <p:nvPr/>
          </p:nvSpPr>
          <p:spPr>
            <a:xfrm>
              <a:off x="5405248"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9" name="Chevron 4"/>
            <p:cNvSpPr/>
            <p:nvPr/>
          </p:nvSpPr>
          <p:spPr>
            <a:xfrm>
              <a:off x="6080421"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Cleaning</a:t>
              </a:r>
              <a:endParaRPr lang="et-EE" sz="2400" kern="1200" dirty="0"/>
            </a:p>
          </p:txBody>
        </p:sp>
      </p:grpSp>
      <p:sp>
        <p:nvSpPr>
          <p:cNvPr id="10" name="Footer Placeholder 9"/>
          <p:cNvSpPr>
            <a:spLocks noGrp="1"/>
          </p:cNvSpPr>
          <p:nvPr>
            <p:ph type="ftr" sz="quarter" idx="11"/>
          </p:nvPr>
        </p:nvSpPr>
        <p:spPr/>
        <p:txBody>
          <a:bodyPr/>
          <a:lstStyle/>
          <a:p>
            <a:r>
              <a:rPr lang="et-EE" smtClean="0"/>
              <a:t>Lab tutorial</a:t>
            </a:r>
            <a:endParaRPr lang="et-EE"/>
          </a:p>
        </p:txBody>
      </p:sp>
      <p:sp>
        <p:nvSpPr>
          <p:cNvPr id="11" name="Slide Number Placeholder 10"/>
          <p:cNvSpPr>
            <a:spLocks noGrp="1"/>
          </p:cNvSpPr>
          <p:nvPr>
            <p:ph type="sldNum" sz="quarter" idx="12"/>
          </p:nvPr>
        </p:nvSpPr>
        <p:spPr/>
        <p:txBody>
          <a:bodyPr/>
          <a:lstStyle/>
          <a:p>
            <a:fld id="{F84F806D-82E0-4CB7-ABAB-AE94B9BE209F}" type="slidenum">
              <a:rPr lang="et-EE" smtClean="0"/>
              <a:t>20</a:t>
            </a:fld>
            <a:endParaRPr lang="et-EE"/>
          </a:p>
        </p:txBody>
      </p:sp>
    </p:spTree>
    <p:extLst>
      <p:ext uri="{BB962C8B-B14F-4D97-AF65-F5344CB8AC3E}">
        <p14:creationId xmlns:p14="http://schemas.microsoft.com/office/powerpoint/2010/main" val="11515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096" y="0"/>
            <a:ext cx="5050904" cy="1143000"/>
          </a:xfrm>
        </p:spPr>
        <p:txBody>
          <a:bodyPr/>
          <a:lstStyle/>
          <a:p>
            <a:r>
              <a:rPr lang="en-GB" noProof="0" dirty="0" smtClean="0"/>
              <a:t>After experiment</a:t>
            </a:r>
            <a:endParaRPr lang="en-GB" noProof="0" dirty="0"/>
          </a:p>
        </p:txBody>
      </p:sp>
      <p:sp>
        <p:nvSpPr>
          <p:cNvPr id="3" name="Content Placeholder 2"/>
          <p:cNvSpPr>
            <a:spLocks noGrp="1"/>
          </p:cNvSpPr>
          <p:nvPr>
            <p:ph idx="1"/>
          </p:nvPr>
        </p:nvSpPr>
        <p:spPr>
          <a:xfrm>
            <a:off x="457200" y="1600200"/>
            <a:ext cx="7931224" cy="4525963"/>
          </a:xfrm>
        </p:spPr>
        <p:txBody>
          <a:bodyPr>
            <a:noAutofit/>
          </a:bodyPr>
          <a:lstStyle/>
          <a:p>
            <a:r>
              <a:rPr lang="en-GB" sz="2400" dirty="0" smtClean="0"/>
              <a:t>After work clean your work spot</a:t>
            </a:r>
          </a:p>
          <a:p>
            <a:r>
              <a:rPr lang="en-GB" sz="2400" dirty="0" smtClean="0"/>
              <a:t>Clean spills immediately</a:t>
            </a:r>
          </a:p>
          <a:p>
            <a:r>
              <a:rPr lang="en-GB" sz="2400" dirty="0" smtClean="0"/>
              <a:t>Clean properly your table and utensils, so that others can also use them</a:t>
            </a:r>
          </a:p>
          <a:p>
            <a:r>
              <a:rPr lang="en-GB" sz="2400" b="1" dirty="0" smtClean="0"/>
              <a:t>Washing </a:t>
            </a:r>
            <a:r>
              <a:rPr lang="en-GB" sz="2400" b="1" dirty="0" err="1" smtClean="0"/>
              <a:t>labware</a:t>
            </a:r>
            <a:endParaRPr lang="en-GB" sz="2400" b="1" dirty="0" smtClean="0"/>
          </a:p>
          <a:p>
            <a:pPr lvl="1"/>
            <a:r>
              <a:rPr lang="en-GB" sz="2400" dirty="0" smtClean="0"/>
              <a:t>washing</a:t>
            </a:r>
          </a:p>
          <a:p>
            <a:pPr lvl="1"/>
            <a:r>
              <a:rPr lang="en-GB" sz="2400" dirty="0" smtClean="0"/>
              <a:t>rinsing thoroughly with distilled water</a:t>
            </a:r>
          </a:p>
          <a:p>
            <a:pPr lvl="1"/>
            <a:r>
              <a:rPr lang="en-GB" sz="2400" dirty="0" smtClean="0"/>
              <a:t>put to dry</a:t>
            </a:r>
          </a:p>
          <a:p>
            <a:pPr lvl="1"/>
            <a:r>
              <a:rPr lang="en-GB" sz="2400" dirty="0" smtClean="0"/>
              <a:t>place clean dry items back to where they belong</a:t>
            </a:r>
          </a:p>
          <a:p>
            <a:r>
              <a:rPr lang="en-GB" sz="2400" dirty="0" smtClean="0"/>
              <a:t>Before exiting the lab take off your PPE and wash your hands</a:t>
            </a:r>
            <a:endParaRPr lang="en-GB" sz="2400" dirty="0" smtClean="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7" name="Group 6"/>
          <p:cNvGrpSpPr>
            <a:grpSpLocks noChangeAspect="1"/>
          </p:cNvGrpSpPr>
          <p:nvPr/>
        </p:nvGrpSpPr>
        <p:grpSpPr>
          <a:xfrm>
            <a:off x="6758776" y="3284984"/>
            <a:ext cx="1705530" cy="2073363"/>
            <a:chOff x="4560805" y="234020"/>
            <a:chExt cx="3947374" cy="4798702"/>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22394">
              <a:off x="6337516" y="234020"/>
              <a:ext cx="2170663" cy="479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6752">
              <a:off x="4560805" y="603739"/>
              <a:ext cx="1458781" cy="208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323528" y="3284984"/>
            <a:ext cx="8496944" cy="223224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11" name="Group 10"/>
          <p:cNvGrpSpPr/>
          <p:nvPr/>
        </p:nvGrpSpPr>
        <p:grpSpPr>
          <a:xfrm>
            <a:off x="-43529" y="0"/>
            <a:ext cx="3375867" cy="1350346"/>
            <a:chOff x="5405248" y="944826"/>
            <a:chExt cx="3375867" cy="1350346"/>
          </a:xfrm>
          <a:scene3d>
            <a:camera prst="orthographicFront"/>
            <a:lightRig rig="flat" dir="t"/>
          </a:scene3d>
        </p:grpSpPr>
        <p:sp>
          <p:nvSpPr>
            <p:cNvPr id="12" name="Chevron 11"/>
            <p:cNvSpPr/>
            <p:nvPr/>
          </p:nvSpPr>
          <p:spPr>
            <a:xfrm>
              <a:off x="5405248" y="944826"/>
              <a:ext cx="3375867" cy="1350346"/>
            </a:xfrm>
            <a:prstGeom prst="chevron">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3" name="Chevron 4"/>
            <p:cNvSpPr/>
            <p:nvPr/>
          </p:nvSpPr>
          <p:spPr>
            <a:xfrm>
              <a:off x="6080421" y="944826"/>
              <a:ext cx="202552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t-EE" sz="2400" kern="1200" dirty="0" smtClean="0"/>
                <a:t>Cleaning</a:t>
              </a:r>
              <a:endParaRPr lang="et-EE" sz="2400" kern="1200" dirty="0"/>
            </a:p>
          </p:txBody>
        </p:sp>
      </p:grpSp>
      <p:sp>
        <p:nvSpPr>
          <p:cNvPr id="9" name="Footer Placeholder 8"/>
          <p:cNvSpPr>
            <a:spLocks noGrp="1"/>
          </p:cNvSpPr>
          <p:nvPr>
            <p:ph type="ftr" sz="quarter" idx="11"/>
          </p:nvPr>
        </p:nvSpPr>
        <p:spPr/>
        <p:txBody>
          <a:bodyPr/>
          <a:lstStyle/>
          <a:p>
            <a:r>
              <a:rPr lang="et-EE" smtClean="0"/>
              <a:t>Lab tutorial</a:t>
            </a:r>
            <a:endParaRPr lang="et-EE"/>
          </a:p>
        </p:txBody>
      </p:sp>
      <p:sp>
        <p:nvSpPr>
          <p:cNvPr id="10" name="Slide Number Placeholder 9"/>
          <p:cNvSpPr>
            <a:spLocks noGrp="1"/>
          </p:cNvSpPr>
          <p:nvPr>
            <p:ph type="sldNum" sz="quarter" idx="12"/>
          </p:nvPr>
        </p:nvSpPr>
        <p:spPr/>
        <p:txBody>
          <a:bodyPr/>
          <a:lstStyle/>
          <a:p>
            <a:fld id="{F84F806D-82E0-4CB7-ABAB-AE94B9BE209F}" type="slidenum">
              <a:rPr lang="et-EE" smtClean="0"/>
              <a:t>21</a:t>
            </a:fld>
            <a:endParaRPr lang="et-EE"/>
          </a:p>
        </p:txBody>
      </p:sp>
    </p:spTree>
    <p:extLst>
      <p:ext uri="{BB962C8B-B14F-4D97-AF65-F5344CB8AC3E}">
        <p14:creationId xmlns:p14="http://schemas.microsoft.com/office/powerpoint/2010/main" val="40372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Gray</a:t>
            </a:r>
            <a:r>
              <a:rPr lang="en-GB" noProof="0" dirty="0" smtClean="0"/>
              <a:t> room special requirements</a:t>
            </a:r>
            <a:endParaRPr lang="en-GB" noProof="0" dirty="0"/>
          </a:p>
        </p:txBody>
      </p:sp>
      <p:sp>
        <p:nvSpPr>
          <p:cNvPr id="3" name="Content Placeholder 2"/>
          <p:cNvSpPr>
            <a:spLocks noGrp="1"/>
          </p:cNvSpPr>
          <p:nvPr>
            <p:ph idx="1"/>
          </p:nvPr>
        </p:nvSpPr>
        <p:spPr>
          <a:xfrm>
            <a:off x="6180004" y="1769884"/>
            <a:ext cx="2423120" cy="4011141"/>
          </a:xfrm>
        </p:spPr>
        <p:txBody>
          <a:bodyPr>
            <a:normAutofit fontScale="92500" lnSpcReduction="10000"/>
          </a:bodyPr>
          <a:lstStyle/>
          <a:p>
            <a:r>
              <a:rPr lang="en-GB" sz="2800" noProof="0" dirty="0" smtClean="0"/>
              <a:t> </a:t>
            </a:r>
          </a:p>
          <a:p>
            <a:endParaRPr lang="en-GB" sz="2800" noProof="0" dirty="0" smtClean="0"/>
          </a:p>
          <a:p>
            <a:endParaRPr lang="en-GB" sz="2800" noProof="0" dirty="0" smtClean="0"/>
          </a:p>
          <a:p>
            <a:endParaRPr lang="en-GB" sz="2800" noProof="0" dirty="0" smtClean="0"/>
          </a:p>
          <a:p>
            <a:pPr marL="0" indent="0">
              <a:buNone/>
            </a:pPr>
            <a:endParaRPr lang="en-GB" sz="2800" noProof="0" dirty="0" smtClean="0"/>
          </a:p>
          <a:p>
            <a:pPr marL="0" indent="0">
              <a:buNone/>
            </a:pPr>
            <a:endParaRPr lang="en-GB" sz="2800" noProof="0" dirty="0" smtClean="0"/>
          </a:p>
          <a:p>
            <a:endParaRPr lang="en-GB" sz="2800" noProof="0" dirty="0" smtClean="0"/>
          </a:p>
          <a:p>
            <a:r>
              <a:rPr lang="en-GB" sz="2800" noProof="0" dirty="0" smtClean="0"/>
              <a:t>Do not open the windows</a:t>
            </a:r>
          </a:p>
          <a:p>
            <a:endParaRPr lang="en-GB" sz="2800" noProof="0" dirty="0" smtClean="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16" name="Group 15"/>
          <p:cNvGrpSpPr/>
          <p:nvPr/>
        </p:nvGrpSpPr>
        <p:grpSpPr>
          <a:xfrm>
            <a:off x="3051815" y="1730202"/>
            <a:ext cx="3117150" cy="4050823"/>
            <a:chOff x="3051815" y="1730202"/>
            <a:chExt cx="3117150" cy="4050823"/>
          </a:xfrm>
        </p:grpSpPr>
        <p:sp>
          <p:nvSpPr>
            <p:cNvPr id="7" name="Rectangle 6"/>
            <p:cNvSpPr/>
            <p:nvPr/>
          </p:nvSpPr>
          <p:spPr>
            <a:xfrm>
              <a:off x="3432661" y="4258413"/>
              <a:ext cx="1008112" cy="115212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Rectangle 7"/>
            <p:cNvSpPr/>
            <p:nvPr/>
          </p:nvSpPr>
          <p:spPr>
            <a:xfrm>
              <a:off x="4440773" y="1759159"/>
              <a:ext cx="72008"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TextBox 8"/>
            <p:cNvSpPr txBox="1"/>
            <p:nvPr/>
          </p:nvSpPr>
          <p:spPr>
            <a:xfrm>
              <a:off x="3432661" y="4774669"/>
              <a:ext cx="1093250" cy="461665"/>
            </a:xfrm>
            <a:prstGeom prst="rect">
              <a:avLst/>
            </a:prstGeom>
            <a:noFill/>
          </p:spPr>
          <p:txBody>
            <a:bodyPr wrap="square" rtlCol="0">
              <a:spAutoFit/>
            </a:bodyPr>
            <a:lstStyle/>
            <a:p>
              <a:r>
                <a:rPr lang="et-EE" sz="2400" b="1" dirty="0" smtClean="0"/>
                <a:t>Bench</a:t>
              </a:r>
              <a:endParaRPr lang="et-EE" sz="2400" b="1" dirty="0"/>
            </a:p>
          </p:txBody>
        </p:sp>
        <p:sp>
          <p:nvSpPr>
            <p:cNvPr id="12" name="TextBox 11"/>
            <p:cNvSpPr txBox="1"/>
            <p:nvPr/>
          </p:nvSpPr>
          <p:spPr>
            <a:xfrm>
              <a:off x="4563727" y="5319360"/>
              <a:ext cx="1605238" cy="461665"/>
            </a:xfrm>
            <a:prstGeom prst="rect">
              <a:avLst/>
            </a:prstGeom>
            <a:noFill/>
          </p:spPr>
          <p:txBody>
            <a:bodyPr wrap="square" rtlCol="0">
              <a:spAutoFit/>
            </a:bodyPr>
            <a:lstStyle/>
            <a:p>
              <a:r>
                <a:rPr lang="et-EE" sz="2400" b="1" dirty="0" smtClean="0"/>
                <a:t>Sticky mat</a:t>
              </a:r>
              <a:endParaRPr lang="et-EE" sz="2400" b="1" dirty="0"/>
            </a:p>
          </p:txBody>
        </p:sp>
        <p:sp>
          <p:nvSpPr>
            <p:cNvPr id="13" name="TextBox 12"/>
            <p:cNvSpPr txBox="1"/>
            <p:nvPr/>
          </p:nvSpPr>
          <p:spPr>
            <a:xfrm>
              <a:off x="4478389" y="1730202"/>
              <a:ext cx="1330788" cy="830997"/>
            </a:xfrm>
            <a:prstGeom prst="rect">
              <a:avLst/>
            </a:prstGeom>
            <a:noFill/>
          </p:spPr>
          <p:txBody>
            <a:bodyPr wrap="square" rtlCol="0">
              <a:spAutoFit/>
            </a:bodyPr>
            <a:lstStyle/>
            <a:p>
              <a:r>
                <a:rPr lang="et-EE" sz="2400" b="1" dirty="0" smtClean="0"/>
                <a:t>PVC curtains</a:t>
              </a:r>
              <a:endParaRPr lang="et-EE" sz="2400" b="1" dirty="0"/>
            </a:p>
          </p:txBody>
        </p:sp>
        <p:sp>
          <p:nvSpPr>
            <p:cNvPr id="10" name="Rectangle 9"/>
            <p:cNvSpPr/>
            <p:nvPr/>
          </p:nvSpPr>
          <p:spPr>
            <a:xfrm>
              <a:off x="4678042" y="5351175"/>
              <a:ext cx="1368152"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TextBox 10"/>
            <p:cNvSpPr txBox="1"/>
            <p:nvPr/>
          </p:nvSpPr>
          <p:spPr>
            <a:xfrm>
              <a:off x="4698412" y="2913026"/>
              <a:ext cx="1335868" cy="830997"/>
            </a:xfrm>
            <a:prstGeom prst="rect">
              <a:avLst/>
            </a:prstGeom>
            <a:noFill/>
          </p:spPr>
          <p:txBody>
            <a:bodyPr wrap="square" rtlCol="0">
              <a:spAutoFit/>
            </a:bodyPr>
            <a:lstStyle/>
            <a:p>
              <a:r>
                <a:rPr lang="et-EE" sz="2400" dirty="0" smtClean="0">
                  <a:solidFill>
                    <a:srgbClr val="FF0000"/>
                  </a:solidFill>
                </a:rPr>
                <a:t>Clean area</a:t>
              </a:r>
              <a:endParaRPr lang="et-EE" sz="2400" dirty="0">
                <a:solidFill>
                  <a:srgbClr val="FF0000"/>
                </a:solidFill>
              </a:endParaRPr>
            </a:p>
          </p:txBody>
        </p:sp>
        <p:sp>
          <p:nvSpPr>
            <p:cNvPr id="14" name="TextBox 13"/>
            <p:cNvSpPr txBox="1"/>
            <p:nvPr/>
          </p:nvSpPr>
          <p:spPr>
            <a:xfrm>
              <a:off x="3051815" y="2913027"/>
              <a:ext cx="1610685" cy="830997"/>
            </a:xfrm>
            <a:prstGeom prst="rect">
              <a:avLst/>
            </a:prstGeom>
            <a:noFill/>
          </p:spPr>
          <p:txBody>
            <a:bodyPr wrap="square" rtlCol="0">
              <a:spAutoFit/>
            </a:bodyPr>
            <a:lstStyle/>
            <a:p>
              <a:r>
                <a:rPr lang="et-EE" sz="2400" b="1" dirty="0" smtClean="0">
                  <a:solidFill>
                    <a:srgbClr val="00B050"/>
                  </a:solidFill>
                </a:rPr>
                <a:t>Dressing area</a:t>
              </a:r>
              <a:endParaRPr lang="et-EE" sz="2400" b="1" dirty="0">
                <a:solidFill>
                  <a:srgbClr val="00B050"/>
                </a:solidFill>
              </a:endParaRPr>
            </a:p>
          </p:txBody>
        </p:sp>
      </p:grpSp>
      <p:sp>
        <p:nvSpPr>
          <p:cNvPr id="15" name="Rectangle 14"/>
          <p:cNvSpPr/>
          <p:nvPr/>
        </p:nvSpPr>
        <p:spPr>
          <a:xfrm>
            <a:off x="611560" y="1742805"/>
            <a:ext cx="2821101" cy="3970318"/>
          </a:xfrm>
          <a:prstGeom prst="rect">
            <a:avLst/>
          </a:prstGeom>
        </p:spPr>
        <p:txBody>
          <a:bodyPr wrap="square">
            <a:spAutoFit/>
          </a:bodyPr>
          <a:lstStyle/>
          <a:p>
            <a:pPr marL="457200" indent="-457200">
              <a:buFont typeface="Arial" pitchFamily="34" charset="0"/>
              <a:buChar char="•"/>
            </a:pPr>
            <a:r>
              <a:rPr lang="et-EE" sz="2800" dirty="0"/>
              <a:t>Do not bring dusty or linting items or </a:t>
            </a:r>
            <a:r>
              <a:rPr lang="et-EE" sz="2800" dirty="0" smtClean="0"/>
              <a:t>materials</a:t>
            </a:r>
          </a:p>
          <a:p>
            <a:pPr marL="457200" indent="-457200">
              <a:buFont typeface="Arial" pitchFamily="34" charset="0"/>
              <a:buChar char="•"/>
            </a:pPr>
            <a:endParaRPr lang="et-EE" sz="2800" dirty="0"/>
          </a:p>
          <a:p>
            <a:pPr marL="457200" indent="-457200">
              <a:buFont typeface="Arial" pitchFamily="34" charset="0"/>
              <a:buChar char="•"/>
            </a:pPr>
            <a:endParaRPr lang="et-EE" sz="2800" dirty="0" smtClean="0"/>
          </a:p>
          <a:p>
            <a:pPr marL="457200" indent="-457200">
              <a:buFont typeface="Arial" pitchFamily="34" charset="0"/>
              <a:buChar char="•"/>
            </a:pPr>
            <a:endParaRPr lang="et-EE" sz="2800" dirty="0" smtClean="0"/>
          </a:p>
          <a:p>
            <a:pPr marL="457200" indent="-457200">
              <a:buFont typeface="Arial" pitchFamily="34" charset="0"/>
              <a:buChar char="•"/>
            </a:pPr>
            <a:r>
              <a:rPr lang="et-EE" sz="2800" dirty="0" smtClean="0"/>
              <a:t>Entering clean area</a:t>
            </a:r>
            <a:endParaRPr lang="et-EE" sz="2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1759159"/>
            <a:ext cx="16383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ooter Placeholder 16"/>
          <p:cNvSpPr>
            <a:spLocks noGrp="1"/>
          </p:cNvSpPr>
          <p:nvPr>
            <p:ph type="ftr" sz="quarter" idx="11"/>
          </p:nvPr>
        </p:nvSpPr>
        <p:spPr/>
        <p:txBody>
          <a:bodyPr/>
          <a:lstStyle/>
          <a:p>
            <a:r>
              <a:rPr lang="et-EE" smtClean="0"/>
              <a:t>Lab tutorial</a:t>
            </a:r>
            <a:endParaRPr lang="et-EE"/>
          </a:p>
        </p:txBody>
      </p:sp>
      <p:sp>
        <p:nvSpPr>
          <p:cNvPr id="18" name="Slide Number Placeholder 17"/>
          <p:cNvSpPr>
            <a:spLocks noGrp="1"/>
          </p:cNvSpPr>
          <p:nvPr>
            <p:ph type="sldNum" sz="quarter" idx="12"/>
          </p:nvPr>
        </p:nvSpPr>
        <p:spPr/>
        <p:txBody>
          <a:bodyPr/>
          <a:lstStyle/>
          <a:p>
            <a:fld id="{F84F806D-82E0-4CB7-ABAB-AE94B9BE209F}" type="slidenum">
              <a:rPr lang="et-EE" smtClean="0"/>
              <a:t>22</a:t>
            </a:fld>
            <a:endParaRPr lang="et-EE"/>
          </a:p>
        </p:txBody>
      </p:sp>
    </p:spTree>
    <p:extLst>
      <p:ext uri="{BB962C8B-B14F-4D97-AF65-F5344CB8AC3E}">
        <p14:creationId xmlns:p14="http://schemas.microsoft.com/office/powerpoint/2010/main" val="12763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2000" fill="hold"/>
                                        <p:tgtEl>
                                          <p:spTgt spid="3">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0346"/>
          </a:xfrm>
        </p:spPr>
        <p:txBody>
          <a:bodyPr>
            <a:normAutofit/>
          </a:bodyPr>
          <a:lstStyle/>
          <a:p>
            <a:pPr marL="857250" indent="-857250">
              <a:buFont typeface="+mj-lt"/>
              <a:buAutoNum type="romanUcPeriod" startAt="2"/>
            </a:pPr>
            <a:r>
              <a:rPr lang="en-GB" dirty="0" smtClean="0"/>
              <a:t>Fire safety</a:t>
            </a:r>
            <a:br>
              <a:rPr lang="en-GB" dirty="0" smtClean="0"/>
            </a:br>
            <a:r>
              <a:rPr lang="en-GB" dirty="0" smtClean="0"/>
              <a:t>and how to act in the case of emergency</a:t>
            </a:r>
            <a:endParaRPr lang="en-GB" dirty="0"/>
          </a:p>
        </p:txBody>
      </p:sp>
      <p:sp>
        <p:nvSpPr>
          <p:cNvPr id="3" name="Date Placeholder 2"/>
          <p:cNvSpPr>
            <a:spLocks noGrp="1"/>
          </p:cNvSpPr>
          <p:nvPr>
            <p:ph type="dt" sz="half" idx="10"/>
          </p:nvPr>
        </p:nvSpPr>
        <p:spPr/>
        <p:txBody>
          <a:bodyPr/>
          <a:lstStyle/>
          <a:p>
            <a:r>
              <a:rPr lang="et-EE" smtClean="0"/>
              <a:t>22.09.2014</a:t>
            </a:r>
            <a:endParaRPr lang="et-EE"/>
          </a:p>
        </p:txBody>
      </p:sp>
      <p:sp>
        <p:nvSpPr>
          <p:cNvPr id="6" name="Footer Placeholder 5"/>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23</a:t>
            </a:fld>
            <a:endParaRPr lang="et-EE"/>
          </a:p>
        </p:txBody>
      </p:sp>
    </p:spTree>
    <p:extLst>
      <p:ext uri="{BB962C8B-B14F-4D97-AF65-F5344CB8AC3E}">
        <p14:creationId xmlns:p14="http://schemas.microsoft.com/office/powerpoint/2010/main" val="216329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 t="8985" r="27788"/>
          <a:stretch/>
        </p:blipFill>
        <p:spPr bwMode="auto">
          <a:xfrm>
            <a:off x="4334508" y="2593910"/>
            <a:ext cx="4404422" cy="371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9552" y="1508450"/>
            <a:ext cx="8229600" cy="4525963"/>
          </a:xfrm>
        </p:spPr>
        <p:txBody>
          <a:bodyPr/>
          <a:lstStyle/>
          <a:p>
            <a:r>
              <a:rPr lang="en-GB" dirty="0" smtClean="0"/>
              <a:t>Keep flammable chemicals away from fire</a:t>
            </a:r>
          </a:p>
          <a:p>
            <a:r>
              <a:rPr lang="en-GB" dirty="0" smtClean="0"/>
              <a:t>In case of explosive fumes-  at least 2 m from fire</a:t>
            </a:r>
          </a:p>
          <a:p>
            <a:endParaRPr lang="en-GB" dirty="0"/>
          </a:p>
        </p:txBody>
      </p:sp>
      <p:sp>
        <p:nvSpPr>
          <p:cNvPr id="2" name="Title 1"/>
          <p:cNvSpPr>
            <a:spLocks noGrp="1"/>
          </p:cNvSpPr>
          <p:nvPr>
            <p:ph type="title"/>
          </p:nvPr>
        </p:nvSpPr>
        <p:spPr/>
        <p:txBody>
          <a:bodyPr/>
          <a:lstStyle/>
          <a:p>
            <a:r>
              <a:rPr lang="en-GB" dirty="0" smtClean="0"/>
              <a:t>Fire safety</a:t>
            </a:r>
            <a:endParaRPr lang="en-GB" dirty="0"/>
          </a:p>
        </p:txBody>
      </p:sp>
      <p:sp>
        <p:nvSpPr>
          <p:cNvPr id="4" name="Date Placeholder 3"/>
          <p:cNvSpPr>
            <a:spLocks noGrp="1"/>
          </p:cNvSpPr>
          <p:nvPr>
            <p:ph type="dt" sz="half" idx="10"/>
          </p:nvPr>
        </p:nvSpPr>
        <p:spPr/>
        <p:txBody>
          <a:bodyPr/>
          <a:lstStyle/>
          <a:p>
            <a:r>
              <a:rPr lang="et-EE" smtClean="0"/>
              <a:t>22.09.2014</a:t>
            </a:r>
            <a:endParaRPr lang="en-GB" dirty="0"/>
          </a:p>
        </p:txBody>
      </p:sp>
      <p:sp>
        <p:nvSpPr>
          <p:cNvPr id="7" name="TextBox 6"/>
          <p:cNvSpPr txBox="1"/>
          <p:nvPr/>
        </p:nvSpPr>
        <p:spPr>
          <a:xfrm>
            <a:off x="865514" y="3146850"/>
            <a:ext cx="5964494" cy="2677656"/>
          </a:xfrm>
          <a:prstGeom prst="rect">
            <a:avLst/>
          </a:prstGeom>
          <a:noFill/>
        </p:spPr>
        <p:txBody>
          <a:bodyPr wrap="square" rtlCol="0">
            <a:spAutoFit/>
          </a:bodyPr>
          <a:lstStyle/>
          <a:p>
            <a:r>
              <a:rPr lang="en-GB" sz="2400" b="1" dirty="0" smtClean="0"/>
              <a:t>Combustion of liquids:</a:t>
            </a:r>
          </a:p>
          <a:p>
            <a:pPr marL="342900" indent="-342900">
              <a:buFont typeface="Arial" pitchFamily="34" charset="0"/>
              <a:buChar char="•"/>
            </a:pPr>
            <a:r>
              <a:rPr lang="en-GB" sz="2400" dirty="0" smtClean="0"/>
              <a:t>eliminate oxygen</a:t>
            </a:r>
          </a:p>
          <a:p>
            <a:pPr marL="342900" indent="-342900">
              <a:buFont typeface="Arial" pitchFamily="34" charset="0"/>
              <a:buChar char="•"/>
            </a:pPr>
            <a:r>
              <a:rPr lang="en-GB" sz="2400" dirty="0" smtClean="0"/>
              <a:t>extinguish open fire</a:t>
            </a:r>
          </a:p>
          <a:p>
            <a:pPr marL="800100" lvl="1" indent="-342900">
              <a:buFont typeface="Arial" pitchFamily="34" charset="0"/>
              <a:buChar char="•"/>
            </a:pPr>
            <a:r>
              <a:rPr lang="en-GB" sz="2400" dirty="0" smtClean="0"/>
              <a:t>fire blanket</a:t>
            </a:r>
          </a:p>
          <a:p>
            <a:pPr marL="800100" lvl="1" indent="-342900">
              <a:buFont typeface="Arial" pitchFamily="34" charset="0"/>
              <a:buChar char="•"/>
            </a:pPr>
            <a:r>
              <a:rPr lang="en-GB" sz="2400" dirty="0" smtClean="0"/>
              <a:t>CO</a:t>
            </a:r>
            <a:r>
              <a:rPr lang="en-GB" sz="2400" baseline="-25000" dirty="0" smtClean="0"/>
              <a:t>2</a:t>
            </a:r>
            <a:r>
              <a:rPr lang="en-GB" sz="2400" dirty="0" smtClean="0"/>
              <a:t> extinguisher</a:t>
            </a:r>
          </a:p>
          <a:p>
            <a:pPr marL="800100" lvl="1" indent="-342900">
              <a:buFont typeface="Arial" pitchFamily="34" charset="0"/>
              <a:buChar char="•"/>
            </a:pPr>
            <a:r>
              <a:rPr lang="en-GB" sz="2400" dirty="0" smtClean="0"/>
              <a:t>NB! Water may be used  only in case of unlimited miscibility like ethanol</a:t>
            </a:r>
            <a:endParaRPr lang="en-GB" sz="2400" dirty="0" smtClean="0"/>
          </a:p>
        </p:txBody>
      </p:sp>
      <p:sp>
        <p:nvSpPr>
          <p:cNvPr id="8" name="Footer Placeholder 7"/>
          <p:cNvSpPr>
            <a:spLocks noGrp="1"/>
          </p:cNvSpPr>
          <p:nvPr>
            <p:ph type="ftr" sz="quarter" idx="11"/>
          </p:nvPr>
        </p:nvSpPr>
        <p:spPr/>
        <p:txBody>
          <a:bodyPr/>
          <a:lstStyle/>
          <a:p>
            <a:r>
              <a:rPr lang="et-EE" smtClean="0"/>
              <a:t>Lab tutorial</a:t>
            </a:r>
            <a:endParaRPr lang="et-EE"/>
          </a:p>
        </p:txBody>
      </p:sp>
      <p:sp>
        <p:nvSpPr>
          <p:cNvPr id="9" name="Slide Number Placeholder 8"/>
          <p:cNvSpPr>
            <a:spLocks noGrp="1"/>
          </p:cNvSpPr>
          <p:nvPr>
            <p:ph type="sldNum" sz="quarter" idx="12"/>
          </p:nvPr>
        </p:nvSpPr>
        <p:spPr/>
        <p:txBody>
          <a:bodyPr/>
          <a:lstStyle/>
          <a:p>
            <a:fld id="{F84F806D-82E0-4CB7-ABAB-AE94B9BE209F}" type="slidenum">
              <a:rPr lang="et-EE" smtClean="0"/>
              <a:t>24</a:t>
            </a:fld>
            <a:endParaRPr lang="et-EE"/>
          </a:p>
        </p:txBody>
      </p:sp>
    </p:spTree>
    <p:extLst>
      <p:ext uri="{BB962C8B-B14F-4D97-AF65-F5344CB8AC3E}">
        <p14:creationId xmlns:p14="http://schemas.microsoft.com/office/powerpoint/2010/main" val="36951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Electrical appliances</a:t>
            </a:r>
            <a:endParaRPr lang="en-GB" noProof="0" dirty="0"/>
          </a:p>
        </p:txBody>
      </p:sp>
      <p:sp>
        <p:nvSpPr>
          <p:cNvPr id="3" name="Content Placeholder 2"/>
          <p:cNvSpPr>
            <a:spLocks noGrp="1"/>
          </p:cNvSpPr>
          <p:nvPr>
            <p:ph idx="1"/>
          </p:nvPr>
        </p:nvSpPr>
        <p:spPr/>
        <p:txBody>
          <a:bodyPr>
            <a:normAutofit fontScale="92500" lnSpcReduction="20000"/>
          </a:bodyPr>
          <a:lstStyle/>
          <a:p>
            <a:pPr marL="0" indent="0">
              <a:buNone/>
            </a:pPr>
            <a:r>
              <a:rPr lang="en-GB" b="1" noProof="0" dirty="0" smtClean="0"/>
              <a:t>Before starting</a:t>
            </a:r>
          </a:p>
          <a:p>
            <a:r>
              <a:rPr lang="et-EE" noProof="0" dirty="0" smtClean="0"/>
              <a:t>read the manual</a:t>
            </a:r>
            <a:endParaRPr lang="en-GB" noProof="0" dirty="0" smtClean="0"/>
          </a:p>
          <a:p>
            <a:r>
              <a:rPr lang="en-GB" noProof="0" dirty="0" smtClean="0"/>
              <a:t>check wire and plug</a:t>
            </a:r>
          </a:p>
          <a:p>
            <a:pPr marL="0" indent="0">
              <a:buNone/>
            </a:pPr>
            <a:r>
              <a:rPr lang="en-GB" b="1" noProof="0" dirty="0" smtClean="0"/>
              <a:t>When working</a:t>
            </a:r>
          </a:p>
          <a:p>
            <a:r>
              <a:rPr lang="en-GB" noProof="0" dirty="0" smtClean="0"/>
              <a:t>When noticing overheating, sparkles and/or smoke, stop working and unplug the appliance</a:t>
            </a:r>
          </a:p>
          <a:p>
            <a:r>
              <a:rPr lang="en-GB" noProof="0" dirty="0" smtClean="0"/>
              <a:t>When ignites, unplug the appliance (better to use switchboard); distinguish fire using a blanket or CO</a:t>
            </a:r>
            <a:r>
              <a:rPr lang="en-GB" baseline="-25000" noProof="0" dirty="0" smtClean="0"/>
              <a:t>2</a:t>
            </a:r>
            <a:r>
              <a:rPr lang="en-GB" noProof="0" dirty="0" smtClean="0"/>
              <a:t>, not water</a:t>
            </a:r>
          </a:p>
          <a:p>
            <a:r>
              <a:rPr lang="en-GB" noProof="0" dirty="0" smtClean="0"/>
              <a:t>Beware of hot instruments</a:t>
            </a:r>
          </a:p>
          <a:p>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sp>
        <p:nvSpPr>
          <p:cNvPr id="7" name="Footer Placeholder 6"/>
          <p:cNvSpPr>
            <a:spLocks noGrp="1"/>
          </p:cNvSpPr>
          <p:nvPr>
            <p:ph type="ftr" sz="quarter" idx="11"/>
          </p:nvPr>
        </p:nvSpPr>
        <p:spPr/>
        <p:txBody>
          <a:bodyPr/>
          <a:lstStyle/>
          <a:p>
            <a:r>
              <a:rPr lang="et-EE" smtClean="0"/>
              <a:t>Lab tutorial</a:t>
            </a:r>
            <a:endParaRPr lang="et-EE"/>
          </a:p>
        </p:txBody>
      </p:sp>
      <p:sp>
        <p:nvSpPr>
          <p:cNvPr id="8" name="Slide Number Placeholder 7"/>
          <p:cNvSpPr>
            <a:spLocks noGrp="1"/>
          </p:cNvSpPr>
          <p:nvPr>
            <p:ph type="sldNum" sz="quarter" idx="12"/>
          </p:nvPr>
        </p:nvSpPr>
        <p:spPr/>
        <p:txBody>
          <a:bodyPr/>
          <a:lstStyle/>
          <a:p>
            <a:fld id="{F84F806D-82E0-4CB7-ABAB-AE94B9BE209F}" type="slidenum">
              <a:rPr lang="et-EE" smtClean="0"/>
              <a:t>25</a:t>
            </a:fld>
            <a:endParaRPr lang="et-EE"/>
          </a:p>
        </p:txBody>
      </p:sp>
    </p:spTree>
    <p:extLst>
      <p:ext uri="{BB962C8B-B14F-4D97-AF65-F5344CB8AC3E}">
        <p14:creationId xmlns:p14="http://schemas.microsoft.com/office/powerpoint/2010/main" val="265018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64592" y="-146492"/>
            <a:ext cx="1556264" cy="1566857"/>
            <a:chOff x="4572000" y="1326554"/>
            <a:chExt cx="2088232" cy="2102446"/>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62125"/>
              <a:ext cx="16573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rc 10"/>
            <p:cNvSpPr/>
            <p:nvPr/>
          </p:nvSpPr>
          <p:spPr>
            <a:xfrm>
              <a:off x="5535116" y="1326554"/>
              <a:ext cx="1125116" cy="1648693"/>
            </a:xfrm>
            <a:prstGeom prst="arc">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t-EE"/>
            </a:p>
          </p:txBody>
        </p:sp>
        <p:sp>
          <p:nvSpPr>
            <p:cNvPr id="12" name="Arc 11"/>
            <p:cNvSpPr/>
            <p:nvPr/>
          </p:nvSpPr>
          <p:spPr>
            <a:xfrm>
              <a:off x="4943475" y="1685057"/>
              <a:ext cx="914400" cy="914400"/>
            </a:xfrm>
            <a:prstGeom prst="arc">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t-EE"/>
            </a:p>
          </p:txBody>
        </p:sp>
        <p:sp>
          <p:nvSpPr>
            <p:cNvPr id="14" name="Arc 13"/>
            <p:cNvSpPr/>
            <p:nvPr/>
          </p:nvSpPr>
          <p:spPr>
            <a:xfrm>
              <a:off x="5148064" y="1484784"/>
              <a:ext cx="1081286" cy="1490464"/>
            </a:xfrm>
            <a:prstGeom prst="arc">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t-EE"/>
            </a:p>
          </p:txBody>
        </p:sp>
      </p:grpSp>
      <p:sp>
        <p:nvSpPr>
          <p:cNvPr id="2" name="Title 1"/>
          <p:cNvSpPr>
            <a:spLocks noGrp="1"/>
          </p:cNvSpPr>
          <p:nvPr>
            <p:ph type="title"/>
          </p:nvPr>
        </p:nvSpPr>
        <p:spPr>
          <a:xfrm>
            <a:off x="4128966" y="0"/>
            <a:ext cx="5069312" cy="1669819"/>
          </a:xfrm>
        </p:spPr>
        <p:txBody>
          <a:bodyPr>
            <a:normAutofit/>
          </a:bodyPr>
          <a:lstStyle/>
          <a:p>
            <a:r>
              <a:rPr lang="et-EE" dirty="0" smtClean="0"/>
              <a:t>In case of hearing a fire alarm</a:t>
            </a:r>
            <a:endParaRPr lang="et-EE" dirty="0"/>
          </a:p>
        </p:txBody>
      </p:sp>
      <p:sp>
        <p:nvSpPr>
          <p:cNvPr id="3" name="Date Placeholder 2"/>
          <p:cNvSpPr>
            <a:spLocks noGrp="1"/>
          </p:cNvSpPr>
          <p:nvPr>
            <p:ph type="dt" sz="half" idx="10"/>
          </p:nvPr>
        </p:nvSpPr>
        <p:spPr>
          <a:xfrm>
            <a:off x="232939" y="6444923"/>
            <a:ext cx="2133600" cy="365125"/>
          </a:xfrm>
        </p:spPr>
        <p:txBody>
          <a:bodyPr/>
          <a:lstStyle/>
          <a:p>
            <a:r>
              <a:rPr lang="et-EE" smtClean="0"/>
              <a:t>22.09.2014</a:t>
            </a:r>
            <a:endParaRPr lang="et-EE"/>
          </a:p>
        </p:txBody>
      </p:sp>
      <p:sp>
        <p:nvSpPr>
          <p:cNvPr id="7" name="TextBox 6"/>
          <p:cNvSpPr txBox="1"/>
          <p:nvPr/>
        </p:nvSpPr>
        <p:spPr>
          <a:xfrm>
            <a:off x="452591" y="1353102"/>
            <a:ext cx="5019509" cy="461665"/>
          </a:xfrm>
          <a:prstGeom prst="rect">
            <a:avLst/>
          </a:prstGeom>
          <a:noFill/>
          <a:ln>
            <a:solidFill>
              <a:schemeClr val="tx1"/>
            </a:solidFill>
          </a:ln>
        </p:spPr>
        <p:txBody>
          <a:bodyPr wrap="square" rtlCol="0">
            <a:spAutoFit/>
          </a:bodyPr>
          <a:lstStyle/>
          <a:p>
            <a:pPr algn="ctr"/>
            <a:r>
              <a:rPr lang="et-EE" sz="2400" dirty="0" smtClean="0"/>
              <a:t>Go look around in the corridor nearby</a:t>
            </a:r>
          </a:p>
        </p:txBody>
      </p:sp>
      <p:grpSp>
        <p:nvGrpSpPr>
          <p:cNvPr id="17" name="Group 16"/>
          <p:cNvGrpSpPr/>
          <p:nvPr/>
        </p:nvGrpSpPr>
        <p:grpSpPr>
          <a:xfrm>
            <a:off x="2583010" y="143865"/>
            <a:ext cx="1217233" cy="908571"/>
            <a:chOff x="6007836" y="1592957"/>
            <a:chExt cx="1217233" cy="908571"/>
          </a:xfrm>
        </p:grpSpPr>
        <p:sp>
          <p:nvSpPr>
            <p:cNvPr id="15" name="Oval 14"/>
            <p:cNvSpPr/>
            <p:nvPr/>
          </p:nvSpPr>
          <p:spPr>
            <a:xfrm>
              <a:off x="6007836" y="1592957"/>
              <a:ext cx="1217233" cy="9085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a:p>
          </p:txBody>
        </p:sp>
        <p:sp>
          <p:nvSpPr>
            <p:cNvPr id="16" name="TextBox 15"/>
            <p:cNvSpPr txBox="1"/>
            <p:nvPr/>
          </p:nvSpPr>
          <p:spPr>
            <a:xfrm>
              <a:off x="6186218" y="1670531"/>
              <a:ext cx="971178" cy="830997"/>
            </a:xfrm>
            <a:prstGeom prst="rect">
              <a:avLst/>
            </a:prstGeom>
            <a:noFill/>
          </p:spPr>
          <p:txBody>
            <a:bodyPr wrap="square" rtlCol="0">
              <a:spAutoFit/>
            </a:bodyPr>
            <a:lstStyle/>
            <a:p>
              <a:pPr algn="ctr"/>
              <a:r>
                <a:rPr lang="et-EE" sz="2400" dirty="0" smtClean="0"/>
                <a:t>1</a:t>
              </a:r>
              <a:r>
                <a:rPr lang="et-EE" sz="2400" baseline="30000" dirty="0" smtClean="0"/>
                <a:t>st</a:t>
              </a:r>
              <a:r>
                <a:rPr lang="et-EE" sz="2400" dirty="0" smtClean="0"/>
                <a:t> alarm</a:t>
              </a:r>
              <a:endParaRPr lang="et-EE" sz="2400" dirty="0"/>
            </a:p>
          </p:txBody>
        </p:sp>
      </p:grpSp>
      <p:sp>
        <p:nvSpPr>
          <p:cNvPr id="18" name="TextBox 17"/>
          <p:cNvSpPr txBox="1"/>
          <p:nvPr/>
        </p:nvSpPr>
        <p:spPr>
          <a:xfrm>
            <a:off x="2198346" y="1964654"/>
            <a:ext cx="2055682" cy="461665"/>
          </a:xfrm>
          <a:prstGeom prst="rect">
            <a:avLst/>
          </a:prstGeom>
          <a:noFill/>
          <a:ln>
            <a:solidFill>
              <a:schemeClr val="tx1"/>
            </a:solidFill>
          </a:ln>
        </p:spPr>
        <p:txBody>
          <a:bodyPr wrap="square" rtlCol="0">
            <a:spAutoFit/>
          </a:bodyPr>
          <a:lstStyle/>
          <a:p>
            <a:pPr algn="ctr"/>
            <a:r>
              <a:rPr lang="et-EE" sz="2400" dirty="0" smtClean="0"/>
              <a:t>Alarm stops</a:t>
            </a:r>
            <a:endParaRPr lang="et-EE" sz="2400" dirty="0"/>
          </a:p>
        </p:txBody>
      </p:sp>
      <p:sp>
        <p:nvSpPr>
          <p:cNvPr id="21" name="TextBox 20"/>
          <p:cNvSpPr txBox="1"/>
          <p:nvPr/>
        </p:nvSpPr>
        <p:spPr>
          <a:xfrm>
            <a:off x="2232908" y="5368985"/>
            <a:ext cx="1729740" cy="830997"/>
          </a:xfrm>
          <a:prstGeom prst="rect">
            <a:avLst/>
          </a:prstGeom>
          <a:noFill/>
        </p:spPr>
        <p:txBody>
          <a:bodyPr wrap="square" rtlCol="0">
            <a:spAutoFit/>
          </a:bodyPr>
          <a:lstStyle/>
          <a:p>
            <a:pPr algn="ctr"/>
            <a:r>
              <a:rPr lang="et-EE" sz="2400" dirty="0" smtClean="0"/>
              <a:t>Is there a 2</a:t>
            </a:r>
            <a:r>
              <a:rPr lang="et-EE" sz="2400" baseline="30000" dirty="0" smtClean="0"/>
              <a:t>nd</a:t>
            </a:r>
            <a:r>
              <a:rPr lang="et-EE" sz="2400" dirty="0" smtClean="0"/>
              <a:t> alarm?</a:t>
            </a:r>
            <a:endParaRPr lang="et-EE" sz="2400" dirty="0"/>
          </a:p>
        </p:txBody>
      </p:sp>
      <p:sp>
        <p:nvSpPr>
          <p:cNvPr id="24" name="TextBox 23"/>
          <p:cNvSpPr txBox="1"/>
          <p:nvPr/>
        </p:nvSpPr>
        <p:spPr>
          <a:xfrm>
            <a:off x="12686" y="5133972"/>
            <a:ext cx="1934766" cy="1200329"/>
          </a:xfrm>
          <a:prstGeom prst="rect">
            <a:avLst/>
          </a:prstGeom>
          <a:noFill/>
          <a:ln>
            <a:solidFill>
              <a:schemeClr val="tx1"/>
            </a:solidFill>
          </a:ln>
        </p:spPr>
        <p:txBody>
          <a:bodyPr wrap="square" rtlCol="0">
            <a:spAutoFit/>
          </a:bodyPr>
          <a:lstStyle/>
          <a:p>
            <a:r>
              <a:rPr lang="et-EE" sz="2400" dirty="0" smtClean="0"/>
              <a:t>Go back to work, but stay alert</a:t>
            </a:r>
            <a:endParaRPr lang="et-EE" sz="2400" dirty="0"/>
          </a:p>
        </p:txBody>
      </p:sp>
      <p:cxnSp>
        <p:nvCxnSpPr>
          <p:cNvPr id="26" name="Straight Arrow Connector 25"/>
          <p:cNvCxnSpPr/>
          <p:nvPr/>
        </p:nvCxnSpPr>
        <p:spPr>
          <a:xfrm>
            <a:off x="4153312" y="5765976"/>
            <a:ext cx="13187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32908" y="4021582"/>
            <a:ext cx="545342" cy="461665"/>
          </a:xfrm>
          <a:prstGeom prst="rect">
            <a:avLst/>
          </a:prstGeom>
          <a:noFill/>
        </p:spPr>
        <p:txBody>
          <a:bodyPr wrap="none" rtlCol="0">
            <a:spAutoFit/>
          </a:bodyPr>
          <a:lstStyle/>
          <a:p>
            <a:r>
              <a:rPr lang="et-EE" sz="2400" dirty="0" smtClean="0"/>
              <a:t>No</a:t>
            </a:r>
            <a:endParaRPr lang="et-EE" sz="2400" dirty="0"/>
          </a:p>
        </p:txBody>
      </p:sp>
      <p:cxnSp>
        <p:nvCxnSpPr>
          <p:cNvPr id="46" name="Straight Arrow Connector 45"/>
          <p:cNvCxnSpPr/>
          <p:nvPr/>
        </p:nvCxnSpPr>
        <p:spPr>
          <a:xfrm>
            <a:off x="3220708" y="1052436"/>
            <a:ext cx="0" cy="2804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08152" y="1784654"/>
            <a:ext cx="0" cy="18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208152" y="2426319"/>
            <a:ext cx="0" cy="252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a:off x="1709062" y="2905179"/>
            <a:ext cx="587340" cy="461665"/>
          </a:xfrm>
          <a:prstGeom prst="rect">
            <a:avLst/>
          </a:prstGeom>
          <a:noFill/>
        </p:spPr>
        <p:txBody>
          <a:bodyPr wrap="none" rtlCol="0">
            <a:spAutoFit/>
          </a:bodyPr>
          <a:lstStyle/>
          <a:p>
            <a:r>
              <a:rPr lang="et-EE" sz="2400" dirty="0" smtClean="0"/>
              <a:t>Yes</a:t>
            </a:r>
            <a:endParaRPr lang="et-EE" sz="2400" dirty="0"/>
          </a:p>
        </p:txBody>
      </p:sp>
      <p:cxnSp>
        <p:nvCxnSpPr>
          <p:cNvPr id="53" name="Straight Arrow Connector 52"/>
          <p:cNvCxnSpPr/>
          <p:nvPr/>
        </p:nvCxnSpPr>
        <p:spPr>
          <a:xfrm>
            <a:off x="3148960" y="4901264"/>
            <a:ext cx="0" cy="1402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236347" y="5524671"/>
            <a:ext cx="2055682" cy="461665"/>
          </a:xfrm>
          <a:prstGeom prst="rect">
            <a:avLst/>
          </a:prstGeom>
          <a:noFill/>
          <a:ln>
            <a:noFill/>
          </a:ln>
        </p:spPr>
        <p:txBody>
          <a:bodyPr wrap="square" rtlCol="0">
            <a:spAutoFit/>
          </a:bodyPr>
          <a:lstStyle/>
          <a:p>
            <a:pPr algn="ctr"/>
            <a:r>
              <a:rPr lang="et-EE" sz="2400" dirty="0" smtClean="0"/>
              <a:t>Evacuate</a:t>
            </a:r>
            <a:endParaRPr lang="et-EE" sz="2400" dirty="0"/>
          </a:p>
        </p:txBody>
      </p:sp>
      <p:sp>
        <p:nvSpPr>
          <p:cNvPr id="55" name="Parallelogram 54"/>
          <p:cNvSpPr/>
          <p:nvPr/>
        </p:nvSpPr>
        <p:spPr>
          <a:xfrm rot="2217603">
            <a:off x="2375823" y="5198821"/>
            <a:ext cx="1546271" cy="1285887"/>
          </a:xfrm>
          <a:prstGeom prst="parallelogram">
            <a:avLst>
              <a:gd name="adj" fmla="val 250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1039" name="Group 1038"/>
          <p:cNvGrpSpPr/>
          <p:nvPr/>
        </p:nvGrpSpPr>
        <p:grpSpPr>
          <a:xfrm>
            <a:off x="2325326" y="2814012"/>
            <a:ext cx="1729740" cy="1285887"/>
            <a:chOff x="6220508" y="3867789"/>
            <a:chExt cx="1729740" cy="1285887"/>
          </a:xfrm>
        </p:grpSpPr>
        <p:sp>
          <p:nvSpPr>
            <p:cNvPr id="20" name="Parallelogram 19"/>
            <p:cNvSpPr/>
            <p:nvPr/>
          </p:nvSpPr>
          <p:spPr>
            <a:xfrm rot="2217603">
              <a:off x="6312243" y="3867789"/>
              <a:ext cx="1546271" cy="1285887"/>
            </a:xfrm>
            <a:prstGeom prst="parallelogram">
              <a:avLst>
                <a:gd name="adj" fmla="val 250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6" name="TextBox 55"/>
            <p:cNvSpPr txBox="1"/>
            <p:nvPr/>
          </p:nvSpPr>
          <p:spPr>
            <a:xfrm>
              <a:off x="6220508" y="3870263"/>
              <a:ext cx="1729740" cy="1200329"/>
            </a:xfrm>
            <a:prstGeom prst="rect">
              <a:avLst/>
            </a:prstGeom>
            <a:noFill/>
          </p:spPr>
          <p:txBody>
            <a:bodyPr wrap="square" rtlCol="0">
              <a:spAutoFit/>
            </a:bodyPr>
            <a:lstStyle/>
            <a:p>
              <a:pPr algn="ctr"/>
              <a:r>
                <a:rPr lang="et-EE" sz="2400" dirty="0" smtClean="0"/>
                <a:t>Do you</a:t>
              </a:r>
            </a:p>
            <a:p>
              <a:pPr algn="ctr"/>
              <a:r>
                <a:rPr lang="et-EE" sz="2400" dirty="0" smtClean="0"/>
                <a:t>see smoke or fire?</a:t>
              </a:r>
              <a:endParaRPr lang="et-EE" sz="2400" dirty="0"/>
            </a:p>
          </p:txBody>
        </p:sp>
      </p:grpSp>
      <p:cxnSp>
        <p:nvCxnSpPr>
          <p:cNvPr id="59" name="Straight Arrow Connector 58"/>
          <p:cNvCxnSpPr/>
          <p:nvPr/>
        </p:nvCxnSpPr>
        <p:spPr>
          <a:xfrm flipH="1">
            <a:off x="1709062" y="3456955"/>
            <a:ext cx="476781"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99154" y="3226122"/>
            <a:ext cx="1630575" cy="461665"/>
          </a:xfrm>
          <a:prstGeom prst="rect">
            <a:avLst/>
          </a:prstGeom>
          <a:noFill/>
          <a:ln>
            <a:solidFill>
              <a:schemeClr val="tx1"/>
            </a:solidFill>
          </a:ln>
        </p:spPr>
        <p:txBody>
          <a:bodyPr wrap="none" rtlCol="0">
            <a:spAutoFit/>
          </a:bodyPr>
          <a:lstStyle/>
          <a:p>
            <a:r>
              <a:rPr lang="et-EE" sz="2400" b="1" dirty="0" smtClean="0">
                <a:solidFill>
                  <a:srgbClr val="FF0000"/>
                </a:solidFill>
              </a:rPr>
              <a:t>NEXT SLIDE</a:t>
            </a:r>
            <a:endParaRPr lang="et-EE" sz="2400" b="1" dirty="0">
              <a:solidFill>
                <a:srgbClr val="FF0000"/>
              </a:solidFill>
            </a:endParaRPr>
          </a:p>
        </p:txBody>
      </p:sp>
      <p:cxnSp>
        <p:nvCxnSpPr>
          <p:cNvPr id="61" name="Straight Arrow Connector 60"/>
          <p:cNvCxnSpPr/>
          <p:nvPr/>
        </p:nvCxnSpPr>
        <p:spPr>
          <a:xfrm flipH="1">
            <a:off x="3148958" y="4220114"/>
            <a:ext cx="14428" cy="2180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5" name="TextBox 1044"/>
          <p:cNvSpPr txBox="1"/>
          <p:nvPr/>
        </p:nvSpPr>
        <p:spPr>
          <a:xfrm>
            <a:off x="1658350" y="4439599"/>
            <a:ext cx="3092228" cy="461665"/>
          </a:xfrm>
          <a:prstGeom prst="rect">
            <a:avLst/>
          </a:prstGeom>
          <a:noFill/>
          <a:ln>
            <a:solidFill>
              <a:schemeClr val="tx1"/>
            </a:solidFill>
          </a:ln>
        </p:spPr>
        <p:txBody>
          <a:bodyPr wrap="square" rtlCol="0">
            <a:spAutoFit/>
          </a:bodyPr>
          <a:lstStyle/>
          <a:p>
            <a:r>
              <a:rPr lang="et-EE" sz="2400" dirty="0" smtClean="0"/>
              <a:t>Wait for the 2</a:t>
            </a:r>
            <a:r>
              <a:rPr lang="et-EE" sz="2400" baseline="30000" dirty="0" smtClean="0"/>
              <a:t>nd</a:t>
            </a:r>
            <a:r>
              <a:rPr lang="et-EE" sz="2400" dirty="0" smtClean="0"/>
              <a:t> alarm</a:t>
            </a:r>
            <a:endParaRPr lang="et-EE" sz="2400" dirty="0"/>
          </a:p>
        </p:txBody>
      </p:sp>
      <p:cxnSp>
        <p:nvCxnSpPr>
          <p:cNvPr id="73" name="Straight Arrow Connector 72"/>
          <p:cNvCxnSpPr/>
          <p:nvPr/>
        </p:nvCxnSpPr>
        <p:spPr>
          <a:xfrm flipH="1">
            <a:off x="1947452" y="5888769"/>
            <a:ext cx="1876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002732" y="5133972"/>
            <a:ext cx="545342" cy="461665"/>
          </a:xfrm>
          <a:prstGeom prst="rect">
            <a:avLst/>
          </a:prstGeom>
          <a:noFill/>
        </p:spPr>
        <p:txBody>
          <a:bodyPr wrap="none" rtlCol="0">
            <a:spAutoFit/>
          </a:bodyPr>
          <a:lstStyle/>
          <a:p>
            <a:r>
              <a:rPr lang="et-EE" sz="2400" dirty="0" smtClean="0"/>
              <a:t>No</a:t>
            </a:r>
            <a:endParaRPr lang="et-EE" sz="2400" dirty="0"/>
          </a:p>
        </p:txBody>
      </p:sp>
      <p:sp>
        <p:nvSpPr>
          <p:cNvPr id="78" name="TextBox 77"/>
          <p:cNvSpPr txBox="1"/>
          <p:nvPr/>
        </p:nvSpPr>
        <p:spPr>
          <a:xfrm>
            <a:off x="4264057" y="5212205"/>
            <a:ext cx="587340" cy="461665"/>
          </a:xfrm>
          <a:prstGeom prst="rect">
            <a:avLst/>
          </a:prstGeom>
          <a:noFill/>
        </p:spPr>
        <p:txBody>
          <a:bodyPr wrap="none" rtlCol="0">
            <a:spAutoFit/>
          </a:bodyPr>
          <a:lstStyle/>
          <a:p>
            <a:r>
              <a:rPr lang="et-EE" sz="2400" dirty="0" smtClean="0"/>
              <a:t>Yes</a:t>
            </a:r>
            <a:endParaRPr lang="et-EE" sz="2400" dirty="0"/>
          </a:p>
        </p:txBody>
      </p:sp>
      <p:sp>
        <p:nvSpPr>
          <p:cNvPr id="32" name="Oval 31"/>
          <p:cNvSpPr/>
          <p:nvPr/>
        </p:nvSpPr>
        <p:spPr>
          <a:xfrm>
            <a:off x="5472100" y="5316547"/>
            <a:ext cx="1584176" cy="835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3" name="TextBox 32"/>
          <p:cNvSpPr txBox="1"/>
          <p:nvPr/>
        </p:nvSpPr>
        <p:spPr>
          <a:xfrm>
            <a:off x="5472100" y="1994501"/>
            <a:ext cx="3562161"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panose="020B0604020202020204" pitchFamily="34" charset="0"/>
              <a:buChar char="•"/>
            </a:pPr>
            <a:r>
              <a:rPr lang="et-EE" sz="2400" dirty="0" smtClean="0"/>
              <a:t>Follow the evacuation plan</a:t>
            </a:r>
          </a:p>
          <a:p>
            <a:pPr marL="342900" indent="-342900">
              <a:buFont typeface="Arial" panose="020B0604020202020204" pitchFamily="34" charset="0"/>
              <a:buChar char="•"/>
            </a:pPr>
            <a:r>
              <a:rPr lang="et-EE" sz="2400" dirty="0" smtClean="0"/>
              <a:t>Use the stairs</a:t>
            </a:r>
          </a:p>
          <a:p>
            <a:pPr marL="342900" indent="-342900">
              <a:buFont typeface="Arial" panose="020B0604020202020204" pitchFamily="34" charset="0"/>
              <a:buChar char="•"/>
            </a:pPr>
            <a:r>
              <a:rPr lang="et-EE" sz="2400" dirty="0" smtClean="0"/>
              <a:t>Move calmly in one row</a:t>
            </a:r>
          </a:p>
          <a:p>
            <a:pPr marL="342900" indent="-342900">
              <a:buFont typeface="Arial" panose="020B0604020202020204" pitchFamily="34" charset="0"/>
              <a:buChar char="•"/>
            </a:pPr>
            <a:r>
              <a:rPr lang="et-EE" sz="2400" dirty="0" smtClean="0"/>
              <a:t>Gather outside the building in the far end of the parking area (next to </a:t>
            </a:r>
            <a:r>
              <a:rPr lang="et-EE" sz="2400" i="1" dirty="0" smtClean="0"/>
              <a:t>Chemicum</a:t>
            </a:r>
            <a:r>
              <a:rPr lang="et-EE" sz="2400" dirty="0" smtClean="0"/>
              <a:t>)</a:t>
            </a:r>
            <a:endParaRPr lang="et-EE" sz="2400" dirty="0"/>
          </a:p>
        </p:txBody>
      </p:sp>
      <p:sp>
        <p:nvSpPr>
          <p:cNvPr id="34" name="Footer Placeholder 33"/>
          <p:cNvSpPr>
            <a:spLocks noGrp="1"/>
          </p:cNvSpPr>
          <p:nvPr>
            <p:ph type="ftr" sz="quarter" idx="11"/>
          </p:nvPr>
        </p:nvSpPr>
        <p:spPr/>
        <p:txBody>
          <a:bodyPr/>
          <a:lstStyle/>
          <a:p>
            <a:r>
              <a:rPr lang="et-EE" smtClean="0"/>
              <a:t>Lab tutorial</a:t>
            </a:r>
            <a:endParaRPr lang="et-EE"/>
          </a:p>
        </p:txBody>
      </p:sp>
      <p:sp>
        <p:nvSpPr>
          <p:cNvPr id="35" name="Slide Number Placeholder 34"/>
          <p:cNvSpPr>
            <a:spLocks noGrp="1"/>
          </p:cNvSpPr>
          <p:nvPr>
            <p:ph type="sldNum" sz="quarter" idx="12"/>
          </p:nvPr>
        </p:nvSpPr>
        <p:spPr/>
        <p:txBody>
          <a:bodyPr/>
          <a:lstStyle/>
          <a:p>
            <a:fld id="{F84F806D-82E0-4CB7-ABAB-AE94B9BE209F}" type="slidenum">
              <a:rPr lang="et-EE" smtClean="0"/>
              <a:t>26</a:t>
            </a:fld>
            <a:endParaRPr lang="et-EE"/>
          </a:p>
        </p:txBody>
      </p:sp>
    </p:spTree>
    <p:extLst>
      <p:ext uri="{BB962C8B-B14F-4D97-AF65-F5344CB8AC3E}">
        <p14:creationId xmlns:p14="http://schemas.microsoft.com/office/powerpoint/2010/main" val="972088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42006" y="2962868"/>
            <a:ext cx="5542162" cy="3477875"/>
          </a:xfrm>
          <a:prstGeom prst="rect">
            <a:avLst/>
          </a:prstGeom>
        </p:spPr>
        <p:txBody>
          <a:bodyPr wrap="square">
            <a:spAutoFit/>
          </a:bodyPr>
          <a:lstStyle/>
          <a:p>
            <a:pPr marL="514350" indent="-514350">
              <a:buFont typeface="+mj-lt"/>
              <a:buAutoNum type="arabicParenR"/>
            </a:pPr>
            <a:r>
              <a:rPr lang="et-EE" sz="2400" dirty="0"/>
              <a:t>Manual call </a:t>
            </a:r>
            <a:r>
              <a:rPr lang="et-EE" sz="2400" dirty="0" smtClean="0"/>
              <a:t>point: </a:t>
            </a:r>
            <a:r>
              <a:rPr lang="et-EE" sz="2400" dirty="0"/>
              <a:t>switch on fire </a:t>
            </a:r>
            <a:r>
              <a:rPr lang="et-EE" sz="2400" dirty="0" smtClean="0"/>
              <a:t>alarm</a:t>
            </a:r>
          </a:p>
          <a:p>
            <a:pPr marL="514350" indent="-514350">
              <a:buFont typeface="+mj-lt"/>
              <a:buAutoNum type="arabicParenR"/>
            </a:pPr>
            <a:endParaRPr lang="et-EE" sz="2400" dirty="0" smtClean="0"/>
          </a:p>
          <a:p>
            <a:pPr marL="514350" indent="-514350">
              <a:buFont typeface="+mj-lt"/>
              <a:buAutoNum type="arabicParenR"/>
            </a:pPr>
            <a:r>
              <a:rPr lang="et-EE" sz="2400" dirty="0" smtClean="0"/>
              <a:t>Call </a:t>
            </a:r>
            <a:r>
              <a:rPr lang="et-EE" sz="2400" dirty="0"/>
              <a:t>emergency: </a:t>
            </a:r>
            <a:r>
              <a:rPr lang="et-EE" sz="2800" b="1" dirty="0" smtClean="0">
                <a:solidFill>
                  <a:srgbClr val="FF0000"/>
                </a:solidFill>
              </a:rPr>
              <a:t>112</a:t>
            </a:r>
            <a:endParaRPr lang="et-EE" sz="2800" b="1" dirty="0">
              <a:solidFill>
                <a:srgbClr val="FF0000"/>
              </a:solidFill>
            </a:endParaRPr>
          </a:p>
          <a:p>
            <a:pPr marL="514350" indent="-514350">
              <a:buFont typeface="+mj-lt"/>
              <a:buAutoNum type="arabicParenR"/>
            </a:pPr>
            <a:r>
              <a:rPr lang="et-EE" sz="2400" dirty="0"/>
              <a:t>Inform </a:t>
            </a:r>
            <a:r>
              <a:rPr lang="en-US" sz="2400" dirty="0"/>
              <a:t>University emergency </a:t>
            </a:r>
            <a:r>
              <a:rPr lang="en-US" sz="2400" dirty="0" smtClean="0"/>
              <a:t>line:</a:t>
            </a:r>
            <a:r>
              <a:rPr lang="et-EE" sz="2400" dirty="0" smtClean="0"/>
              <a:t> </a:t>
            </a:r>
            <a:r>
              <a:rPr lang="en-US" sz="2400" dirty="0" smtClean="0"/>
              <a:t>7375111</a:t>
            </a:r>
            <a:endParaRPr lang="et-EE" sz="2400" dirty="0" smtClean="0"/>
          </a:p>
          <a:p>
            <a:pPr marL="514350" indent="-514350">
              <a:buFont typeface="+mj-lt"/>
              <a:buAutoNum type="arabicParenR"/>
            </a:pPr>
            <a:endParaRPr lang="et-EE" sz="2400" dirty="0" smtClean="0"/>
          </a:p>
          <a:p>
            <a:pPr marL="514350" indent="-514350">
              <a:buFont typeface="+mj-lt"/>
              <a:buAutoNum type="arabicParenR"/>
            </a:pPr>
            <a:r>
              <a:rPr lang="et-EE" sz="2400" dirty="0" smtClean="0"/>
              <a:t>Let the colleagues know about danger</a:t>
            </a:r>
          </a:p>
          <a:p>
            <a:pPr marL="514350" indent="-514350">
              <a:buFont typeface="+mj-lt"/>
              <a:buAutoNum type="arabicParenR"/>
            </a:pPr>
            <a:endParaRPr lang="et-EE" sz="2400" dirty="0" smtClean="0"/>
          </a:p>
          <a:p>
            <a:pPr marL="514350" indent="-514350">
              <a:buFont typeface="+mj-lt"/>
              <a:buAutoNum type="arabicParenR"/>
            </a:pPr>
            <a:r>
              <a:rPr lang="et-EE" sz="2400" dirty="0" smtClean="0"/>
              <a:t>Start extinguishing</a:t>
            </a:r>
            <a:endParaRPr lang="et-EE" sz="2400" dirty="0"/>
          </a:p>
        </p:txBody>
      </p:sp>
      <p:sp>
        <p:nvSpPr>
          <p:cNvPr id="2" name="Title 1"/>
          <p:cNvSpPr>
            <a:spLocks noGrp="1"/>
          </p:cNvSpPr>
          <p:nvPr>
            <p:ph type="title"/>
          </p:nvPr>
        </p:nvSpPr>
        <p:spPr>
          <a:xfrm>
            <a:off x="451716" y="260648"/>
            <a:ext cx="8229600" cy="1143000"/>
          </a:xfrm>
        </p:spPr>
        <p:txBody>
          <a:bodyPr/>
          <a:lstStyle/>
          <a:p>
            <a:r>
              <a:rPr lang="en-GB" noProof="0" dirty="0" smtClean="0"/>
              <a:t>In case of discovering fire:</a:t>
            </a:r>
            <a:endParaRPr lang="en-GB" noProof="0" dirty="0"/>
          </a:p>
        </p:txBody>
      </p:sp>
      <p:sp>
        <p:nvSpPr>
          <p:cNvPr id="3" name="Content Placeholder 2"/>
          <p:cNvSpPr>
            <a:spLocks noGrp="1"/>
          </p:cNvSpPr>
          <p:nvPr>
            <p:ph idx="1"/>
          </p:nvPr>
        </p:nvSpPr>
        <p:spPr>
          <a:xfrm>
            <a:off x="395536" y="1423985"/>
            <a:ext cx="8229600" cy="1518717"/>
          </a:xfrm>
        </p:spPr>
        <p:txBody>
          <a:bodyPr>
            <a:normAutofit lnSpcReduction="10000"/>
          </a:bodyPr>
          <a:lstStyle/>
          <a:p>
            <a:pPr marL="0" indent="0">
              <a:buNone/>
            </a:pPr>
            <a:r>
              <a:rPr lang="en-GB" sz="2800" b="1" noProof="0" dirty="0" smtClean="0"/>
              <a:t>Save those who are in  direct danger</a:t>
            </a:r>
          </a:p>
          <a:p>
            <a:pPr marL="0" indent="0">
              <a:buNone/>
            </a:pPr>
            <a:r>
              <a:rPr lang="en-GB" sz="2800" b="1" noProof="0" dirty="0" smtClean="0"/>
              <a:t>If possible, delegate tasks</a:t>
            </a:r>
          </a:p>
          <a:p>
            <a:pPr marL="0" indent="0">
              <a:buNone/>
            </a:pPr>
            <a:r>
              <a:rPr lang="en-GB" sz="2800" b="1" noProof="0" dirty="0" smtClean="0"/>
              <a:t>Tasks:</a:t>
            </a:r>
          </a:p>
          <a:p>
            <a:pPr marL="514350" indent="-514350">
              <a:buFont typeface="+mj-lt"/>
              <a:buAutoNum type="arabicParenR"/>
            </a:pPr>
            <a:endParaRPr lang="en-GB" sz="2800" b="1" noProof="0" dirty="0"/>
          </a:p>
        </p:txBody>
      </p:sp>
      <p:sp>
        <p:nvSpPr>
          <p:cNvPr id="4" name="Date Placeholder 3"/>
          <p:cNvSpPr>
            <a:spLocks noGrp="1"/>
          </p:cNvSpPr>
          <p:nvPr>
            <p:ph type="dt" sz="half" idx="10"/>
          </p:nvPr>
        </p:nvSpPr>
        <p:spPr/>
        <p:txBody>
          <a:bodyPr/>
          <a:lstStyle/>
          <a:p>
            <a:r>
              <a:rPr lang="et-EE" smtClean="0"/>
              <a:t>22.09.2014</a:t>
            </a:r>
            <a:endParaRPr lang="et-EE" dirty="0"/>
          </a:p>
        </p:txBody>
      </p:sp>
      <p:grpSp>
        <p:nvGrpSpPr>
          <p:cNvPr id="14" name="Group 13"/>
          <p:cNvGrpSpPr/>
          <p:nvPr/>
        </p:nvGrpSpPr>
        <p:grpSpPr>
          <a:xfrm>
            <a:off x="5634847" y="1124744"/>
            <a:ext cx="3562189" cy="4988063"/>
            <a:chOff x="1629265" y="2578339"/>
            <a:chExt cx="3562189" cy="4988063"/>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406" y="5164400"/>
              <a:ext cx="1599048" cy="240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9"/>
            <p:cNvSpPr/>
            <p:nvPr/>
          </p:nvSpPr>
          <p:spPr>
            <a:xfrm>
              <a:off x="2000166" y="2578339"/>
              <a:ext cx="3083641" cy="1670910"/>
            </a:xfrm>
            <a:prstGeom prst="wedgeRoundRectCallout">
              <a:avLst>
                <a:gd name="adj1" fmla="val 26000"/>
                <a:gd name="adj2" fmla="val 1047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1" name="Rectangle 10"/>
            <p:cNvSpPr/>
            <p:nvPr/>
          </p:nvSpPr>
          <p:spPr>
            <a:xfrm>
              <a:off x="1629265" y="2639021"/>
              <a:ext cx="3454542" cy="1631216"/>
            </a:xfrm>
            <a:prstGeom prst="rect">
              <a:avLst/>
            </a:prstGeom>
          </p:spPr>
          <p:txBody>
            <a:bodyPr wrap="square">
              <a:spAutoFit/>
            </a:bodyPr>
            <a:lstStyle/>
            <a:p>
              <a:pPr marL="400050" lvl="1"/>
              <a:r>
                <a:rPr lang="et-EE" sz="2000" b="1" dirty="0" smtClean="0">
                  <a:solidFill>
                    <a:srgbClr val="FF0000"/>
                  </a:solidFill>
                </a:rPr>
                <a:t>112  </a:t>
              </a:r>
              <a:r>
                <a:rPr lang="et-EE" sz="2000" b="1" dirty="0" smtClean="0"/>
                <a:t>call:</a:t>
              </a:r>
            </a:p>
            <a:p>
              <a:pPr marL="914400" lvl="1" indent="-514350">
                <a:buAutoNum type="arabicParenR"/>
              </a:pPr>
              <a:r>
                <a:rPr lang="et-EE" sz="2000" dirty="0" smtClean="0"/>
                <a:t>Exact </a:t>
              </a:r>
              <a:r>
                <a:rPr lang="et-EE" sz="2000" dirty="0"/>
                <a:t>location of fire</a:t>
              </a:r>
            </a:p>
            <a:p>
              <a:pPr marL="914400" lvl="1" indent="-514350">
                <a:buAutoNum type="arabicParenR"/>
              </a:pPr>
              <a:r>
                <a:rPr lang="et-EE" sz="2000" dirty="0"/>
                <a:t>What is on fire</a:t>
              </a:r>
            </a:p>
            <a:p>
              <a:pPr marL="914400" lvl="1" indent="-514350">
                <a:buAutoNum type="arabicParenR"/>
              </a:pPr>
              <a:r>
                <a:rPr lang="et-EE" sz="2000" dirty="0"/>
                <a:t>Your name and phone number</a:t>
              </a:r>
            </a:p>
          </p:txBody>
        </p:sp>
      </p:gr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903" y="5170371"/>
            <a:ext cx="1232090" cy="61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7" y="5712694"/>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a:grpSpLocks noChangeAspect="1"/>
          </p:cNvGrpSpPr>
          <p:nvPr/>
        </p:nvGrpSpPr>
        <p:grpSpPr>
          <a:xfrm>
            <a:off x="5945401" y="2884234"/>
            <a:ext cx="1471044" cy="1014451"/>
            <a:chOff x="8664979" y="-629786"/>
            <a:chExt cx="4379020" cy="3019830"/>
          </a:xfrm>
        </p:grpSpPr>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4979" y="-629786"/>
              <a:ext cx="25336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664979" y="1473850"/>
              <a:ext cx="4379020" cy="916194"/>
            </a:xfrm>
            <a:prstGeom prst="rect">
              <a:avLst/>
            </a:prstGeom>
          </p:spPr>
          <p:txBody>
            <a:bodyPr wrap="none">
              <a:spAutoFit/>
            </a:bodyPr>
            <a:lstStyle/>
            <a:p>
              <a:r>
                <a:rPr lang="et-EE" sz="1400" dirty="0" smtClean="0"/>
                <a:t>www.alarmtec.ee</a:t>
              </a:r>
              <a:endParaRPr lang="et-EE" sz="1600" dirty="0"/>
            </a:p>
          </p:txBody>
        </p:sp>
      </p:grpSp>
      <p:sp>
        <p:nvSpPr>
          <p:cNvPr id="7" name="Footer Placeholder 6"/>
          <p:cNvSpPr>
            <a:spLocks noGrp="1"/>
          </p:cNvSpPr>
          <p:nvPr>
            <p:ph type="ftr" sz="quarter" idx="11"/>
          </p:nvPr>
        </p:nvSpPr>
        <p:spPr/>
        <p:txBody>
          <a:bodyPr/>
          <a:lstStyle/>
          <a:p>
            <a:r>
              <a:rPr lang="et-EE" smtClean="0"/>
              <a:t>Lab tutorial</a:t>
            </a:r>
            <a:endParaRPr lang="et-EE"/>
          </a:p>
        </p:txBody>
      </p:sp>
      <p:sp>
        <p:nvSpPr>
          <p:cNvPr id="8" name="Slide Number Placeholder 7"/>
          <p:cNvSpPr>
            <a:spLocks noGrp="1"/>
          </p:cNvSpPr>
          <p:nvPr>
            <p:ph type="sldNum" sz="quarter" idx="12"/>
          </p:nvPr>
        </p:nvSpPr>
        <p:spPr/>
        <p:txBody>
          <a:bodyPr/>
          <a:lstStyle/>
          <a:p>
            <a:fld id="{F84F806D-82E0-4CB7-ABAB-AE94B9BE209F}" type="slidenum">
              <a:rPr lang="et-EE" smtClean="0"/>
              <a:t>27</a:t>
            </a:fld>
            <a:endParaRPr lang="et-EE"/>
          </a:p>
        </p:txBody>
      </p:sp>
    </p:spTree>
    <p:extLst>
      <p:ext uri="{BB962C8B-B14F-4D97-AF65-F5344CB8AC3E}">
        <p14:creationId xmlns:p14="http://schemas.microsoft.com/office/powerpoint/2010/main" val="24513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fade">
                                      <p:cBhvr>
                                        <p:cTn id="24" dur="500"/>
                                        <p:tgtEl>
                                          <p:spTgt spid="1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7" end="7"/>
                                            </p:txEl>
                                          </p:spTgt>
                                        </p:tgtEl>
                                        <p:attrNameLst>
                                          <p:attrName>style.visibility</p:attrName>
                                        </p:attrNameLst>
                                      </p:cBhvr>
                                      <p:to>
                                        <p:strVal val="visible"/>
                                      </p:to>
                                    </p:set>
                                    <p:animEffect transition="in" filter="fade">
                                      <p:cBhvr>
                                        <p:cTn id="32" dur="500"/>
                                        <p:tgtEl>
                                          <p:spTgt spid="1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31"/>
                                        </p:tgtEl>
                                        <p:attrNameLst>
                                          <p:attrName>style.visibility</p:attrName>
                                        </p:attrNameLst>
                                      </p:cBhvr>
                                      <p:to>
                                        <p:strVal val="visible"/>
                                      </p:to>
                                    </p:set>
                                    <p:animEffect transition="in" filter="fade">
                                      <p:cBhvr>
                                        <p:cTn id="3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sp>
        <p:nvSpPr>
          <p:cNvPr id="8" name="Content Placeholder 7"/>
          <p:cNvSpPr>
            <a:spLocks noGrp="1"/>
          </p:cNvSpPr>
          <p:nvPr>
            <p:ph idx="1"/>
          </p:nvPr>
        </p:nvSpPr>
        <p:spPr/>
        <p:txBody>
          <a:bodyPr/>
          <a:lstStyle/>
          <a:p>
            <a:endParaRPr lang="et-EE"/>
          </a:p>
        </p:txBody>
      </p:sp>
      <p:sp>
        <p:nvSpPr>
          <p:cNvPr id="3" name="Footer Placeholder 2"/>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28</a:t>
            </a:fld>
            <a:endParaRPr lang="et-EE"/>
          </a:p>
        </p:txBody>
      </p:sp>
    </p:spTree>
    <p:extLst>
      <p:ext uri="{BB962C8B-B14F-4D97-AF65-F5344CB8AC3E}">
        <p14:creationId xmlns:p14="http://schemas.microsoft.com/office/powerpoint/2010/main" val="415540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buFont typeface="+mj-lt"/>
              <a:buAutoNum type="romanUcPeriod"/>
            </a:pPr>
            <a:r>
              <a:rPr lang="en-GB" noProof="0" dirty="0" smtClean="0"/>
              <a:t>Chemistry Lab Rules</a:t>
            </a:r>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graphicFrame>
        <p:nvGraphicFramePr>
          <p:cNvPr id="7" name="Diagram 6"/>
          <p:cNvGraphicFramePr/>
          <p:nvPr>
            <p:extLst>
              <p:ext uri="{D42A27DB-BD31-4B8C-83A1-F6EECF244321}">
                <p14:modId xmlns:p14="http://schemas.microsoft.com/office/powerpoint/2010/main" val="2088773319"/>
              </p:ext>
            </p:extLst>
          </p:nvPr>
        </p:nvGraphicFramePr>
        <p:xfrm>
          <a:off x="179512" y="1340768"/>
          <a:ext cx="878497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9" y="2780928"/>
            <a:ext cx="2304256" cy="234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27341" y="5124239"/>
            <a:ext cx="2388346" cy="369332"/>
          </a:xfrm>
          <a:prstGeom prst="rect">
            <a:avLst/>
          </a:prstGeom>
        </p:spPr>
        <p:txBody>
          <a:bodyPr wrap="none">
            <a:spAutoFit/>
          </a:bodyPr>
          <a:lstStyle/>
          <a:p>
            <a:r>
              <a:rPr lang="et-EE" dirty="0" smtClean="0">
                <a:solidFill>
                  <a:schemeClr val="bg1">
                    <a:lumMod val="50000"/>
                  </a:schemeClr>
                </a:solidFill>
              </a:rPr>
              <a:t>www.clipartguide.com</a:t>
            </a:r>
            <a:endParaRPr lang="et-EE" dirty="0">
              <a:solidFill>
                <a:schemeClr val="bg1">
                  <a:lumMod val="50000"/>
                </a:schemeClr>
              </a:solidFill>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888" y="2872463"/>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2780928"/>
            <a:ext cx="19875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t-EE" smtClean="0"/>
              <a:t>Lab tutorial</a:t>
            </a:r>
            <a:endParaRPr lang="et-EE"/>
          </a:p>
        </p:txBody>
      </p:sp>
      <p:sp>
        <p:nvSpPr>
          <p:cNvPr id="8" name="Slide Number Placeholder 7"/>
          <p:cNvSpPr>
            <a:spLocks noGrp="1"/>
          </p:cNvSpPr>
          <p:nvPr>
            <p:ph type="sldNum" sz="quarter" idx="12"/>
          </p:nvPr>
        </p:nvSpPr>
        <p:spPr/>
        <p:txBody>
          <a:bodyPr/>
          <a:lstStyle/>
          <a:p>
            <a:fld id="{F84F806D-82E0-4CB7-ABAB-AE94B9BE209F}" type="slidenum">
              <a:rPr lang="et-EE" smtClean="0"/>
              <a:t>3</a:t>
            </a:fld>
            <a:endParaRPr lang="et-EE"/>
          </a:p>
        </p:txBody>
      </p:sp>
    </p:spTree>
    <p:extLst>
      <p:ext uri="{BB962C8B-B14F-4D97-AF65-F5344CB8AC3E}">
        <p14:creationId xmlns:p14="http://schemas.microsoft.com/office/powerpoint/2010/main" val="11512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t-EE" smtClean="0"/>
              <a:t>22.09.2014</a:t>
            </a:r>
            <a:endParaRPr lang="et-E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698" y="1988840"/>
            <a:ext cx="3130166" cy="318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203848" y="0"/>
            <a:ext cx="3375867" cy="1296144"/>
            <a:chOff x="3860" y="0"/>
            <a:chExt cx="3375867" cy="1296144"/>
          </a:xfrm>
          <a:scene3d>
            <a:camera prst="orthographicFront"/>
            <a:lightRig rig="flat" dir="t"/>
          </a:scene3d>
        </p:grpSpPr>
        <p:sp>
          <p:nvSpPr>
            <p:cNvPr id="8" name="Pentagon 7"/>
            <p:cNvSpPr/>
            <p:nvPr/>
          </p:nvSpPr>
          <p:spPr>
            <a:xfrm>
              <a:off x="3860" y="0"/>
              <a:ext cx="3375867" cy="1296144"/>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Pentagon 4"/>
            <p:cNvSpPr/>
            <p:nvPr/>
          </p:nvSpPr>
          <p:spPr>
            <a:xfrm>
              <a:off x="3860" y="0"/>
              <a:ext cx="3051831" cy="12961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sp>
        <p:nvSpPr>
          <p:cNvPr id="10" name="Footer Placeholder 9"/>
          <p:cNvSpPr>
            <a:spLocks noGrp="1"/>
          </p:cNvSpPr>
          <p:nvPr>
            <p:ph type="ftr" sz="quarter" idx="11"/>
          </p:nvPr>
        </p:nvSpPr>
        <p:spPr/>
        <p:txBody>
          <a:bodyPr/>
          <a:lstStyle/>
          <a:p>
            <a:r>
              <a:rPr lang="et-EE" smtClean="0"/>
              <a:t>Lab tutorial</a:t>
            </a:r>
            <a:endParaRPr lang="et-EE"/>
          </a:p>
        </p:txBody>
      </p:sp>
      <p:sp>
        <p:nvSpPr>
          <p:cNvPr id="11" name="Slide Number Placeholder 10"/>
          <p:cNvSpPr>
            <a:spLocks noGrp="1"/>
          </p:cNvSpPr>
          <p:nvPr>
            <p:ph type="sldNum" sz="quarter" idx="12"/>
          </p:nvPr>
        </p:nvSpPr>
        <p:spPr/>
        <p:txBody>
          <a:bodyPr/>
          <a:lstStyle/>
          <a:p>
            <a:fld id="{F84F806D-82E0-4CB7-ABAB-AE94B9BE209F}" type="slidenum">
              <a:rPr lang="et-EE" smtClean="0"/>
              <a:t>4</a:t>
            </a:fld>
            <a:endParaRPr lang="et-EE"/>
          </a:p>
        </p:txBody>
      </p:sp>
    </p:spTree>
    <p:extLst>
      <p:ext uri="{BB962C8B-B14F-4D97-AF65-F5344CB8AC3E}">
        <p14:creationId xmlns:p14="http://schemas.microsoft.com/office/powerpoint/2010/main" val="37585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76872"/>
            <a:ext cx="8229600" cy="2304256"/>
          </a:xfrm>
        </p:spPr>
        <p:txBody>
          <a:bodyPr/>
          <a:lstStyle/>
          <a:p>
            <a:pPr lvl="1">
              <a:lnSpc>
                <a:spcPct val="200000"/>
              </a:lnSpc>
            </a:pPr>
            <a:r>
              <a:rPr lang="en-GB" noProof="0" dirty="0" smtClean="0"/>
              <a:t>MSDS (Material Safety Data Sheet)</a:t>
            </a:r>
          </a:p>
          <a:p>
            <a:pPr lvl="1">
              <a:lnSpc>
                <a:spcPct val="200000"/>
              </a:lnSpc>
            </a:pPr>
            <a:r>
              <a:rPr lang="en-GB" noProof="0" dirty="0" smtClean="0"/>
              <a:t>Hazard pictograms</a:t>
            </a:r>
          </a:p>
          <a:p>
            <a:pPr marL="0" indent="0">
              <a:lnSpc>
                <a:spcPct val="200000"/>
              </a:lnSpc>
              <a:buNone/>
            </a:pPr>
            <a:endParaRPr lang="en-GB" noProof="0" dirty="0" smtClean="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8" name="Group 7"/>
          <p:cNvGrpSpPr/>
          <p:nvPr/>
        </p:nvGrpSpPr>
        <p:grpSpPr>
          <a:xfrm>
            <a:off x="-26033" y="0"/>
            <a:ext cx="3375867" cy="1350346"/>
            <a:chOff x="3860" y="944826"/>
            <a:chExt cx="3375867" cy="1350346"/>
          </a:xfrm>
          <a:scene3d>
            <a:camera prst="orthographicFront"/>
            <a:lightRig rig="flat" dir="t"/>
          </a:scene3d>
        </p:grpSpPr>
        <p:sp>
          <p:nvSpPr>
            <p:cNvPr id="9" name="Pentagon 8"/>
            <p:cNvSpPr/>
            <p:nvPr/>
          </p:nvSpPr>
          <p:spPr>
            <a:xfrm>
              <a:off x="3860" y="944826"/>
              <a:ext cx="3375867" cy="1350346"/>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Pentagon 4"/>
            <p:cNvSpPr/>
            <p:nvPr/>
          </p:nvSpPr>
          <p:spPr>
            <a:xfrm>
              <a:off x="3860" y="944826"/>
              <a:ext cx="303828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sp>
        <p:nvSpPr>
          <p:cNvPr id="13" name="Title 1"/>
          <p:cNvSpPr>
            <a:spLocks noGrp="1"/>
          </p:cNvSpPr>
          <p:nvPr>
            <p:ph type="title"/>
          </p:nvPr>
        </p:nvSpPr>
        <p:spPr>
          <a:xfrm>
            <a:off x="3436650" y="-4435"/>
            <a:ext cx="5707350" cy="1143000"/>
          </a:xfrm>
        </p:spPr>
        <p:txBody>
          <a:bodyPr/>
          <a:lstStyle/>
          <a:p>
            <a:r>
              <a:rPr lang="en-GB" noProof="0" dirty="0" smtClean="0"/>
              <a:t>Know your chemicals</a:t>
            </a:r>
            <a:endParaRPr lang="en-GB" noProof="0" dirty="0"/>
          </a:p>
        </p:txBody>
      </p:sp>
      <p:sp>
        <p:nvSpPr>
          <p:cNvPr id="2" name="Footer Placeholder 1"/>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5</a:t>
            </a:fld>
            <a:endParaRPr lang="et-EE"/>
          </a:p>
        </p:txBody>
      </p:sp>
    </p:spTree>
    <p:extLst>
      <p:ext uri="{BB962C8B-B14F-4D97-AF65-F5344CB8AC3E}">
        <p14:creationId xmlns:p14="http://schemas.microsoft.com/office/powerpoint/2010/main" val="76617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650" y="0"/>
            <a:ext cx="5707350" cy="1143000"/>
          </a:xfrm>
        </p:spPr>
        <p:txBody>
          <a:bodyPr/>
          <a:lstStyle/>
          <a:p>
            <a:r>
              <a:rPr lang="en-GB" noProof="0" dirty="0" smtClean="0"/>
              <a:t>Hazard Pictograms</a:t>
            </a:r>
            <a:endParaRPr lang="en-GB" noProof="0" dirty="0"/>
          </a:p>
        </p:txBody>
      </p:sp>
      <p:sp>
        <p:nvSpPr>
          <p:cNvPr id="3" name="Date Placeholder 2"/>
          <p:cNvSpPr>
            <a:spLocks noGrp="1"/>
          </p:cNvSpPr>
          <p:nvPr>
            <p:ph type="dt" sz="half" idx="10"/>
          </p:nvPr>
        </p:nvSpPr>
        <p:spPr/>
        <p:txBody>
          <a:bodyPr/>
          <a:lstStyle/>
          <a:p>
            <a:r>
              <a:rPr lang="et-EE" smtClean="0"/>
              <a:t>22.09.2014</a:t>
            </a:r>
            <a:endParaRPr lang="et-EE"/>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80" t="7944" r="3632" b="7216"/>
          <a:stretch/>
        </p:blipFill>
        <p:spPr bwMode="auto">
          <a:xfrm>
            <a:off x="611560" y="1449309"/>
            <a:ext cx="6896362" cy="487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6033" y="0"/>
            <a:ext cx="3375867" cy="1350346"/>
            <a:chOff x="3860" y="944826"/>
            <a:chExt cx="3375867" cy="1350346"/>
          </a:xfrm>
          <a:scene3d>
            <a:camera prst="orthographicFront"/>
            <a:lightRig rig="flat" dir="t"/>
          </a:scene3d>
        </p:grpSpPr>
        <p:sp>
          <p:nvSpPr>
            <p:cNvPr id="8" name="Pentagon 7"/>
            <p:cNvSpPr/>
            <p:nvPr/>
          </p:nvSpPr>
          <p:spPr>
            <a:xfrm>
              <a:off x="3860" y="944826"/>
              <a:ext cx="3375867" cy="1350346"/>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Pentagon 4"/>
            <p:cNvSpPr/>
            <p:nvPr/>
          </p:nvSpPr>
          <p:spPr>
            <a:xfrm>
              <a:off x="3860" y="944826"/>
              <a:ext cx="303828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912"/>
          <a:stretch/>
        </p:blipFill>
        <p:spPr bwMode="auto">
          <a:xfrm>
            <a:off x="7507922" y="2775198"/>
            <a:ext cx="1313532"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0"/>
          <p:cNvSpPr>
            <a:spLocks noGrp="1"/>
          </p:cNvSpPr>
          <p:nvPr>
            <p:ph type="ftr" sz="quarter" idx="11"/>
          </p:nvPr>
        </p:nvSpPr>
        <p:spPr/>
        <p:txBody>
          <a:bodyPr/>
          <a:lstStyle/>
          <a:p>
            <a:r>
              <a:rPr lang="et-EE" smtClean="0"/>
              <a:t>Lab tutorial</a:t>
            </a:r>
            <a:endParaRPr lang="et-EE"/>
          </a:p>
        </p:txBody>
      </p:sp>
      <p:sp>
        <p:nvSpPr>
          <p:cNvPr id="12" name="Slide Number Placeholder 11"/>
          <p:cNvSpPr>
            <a:spLocks noGrp="1"/>
          </p:cNvSpPr>
          <p:nvPr>
            <p:ph type="sldNum" sz="quarter" idx="12"/>
          </p:nvPr>
        </p:nvSpPr>
        <p:spPr/>
        <p:txBody>
          <a:bodyPr/>
          <a:lstStyle/>
          <a:p>
            <a:fld id="{F84F806D-82E0-4CB7-ABAB-AE94B9BE209F}" type="slidenum">
              <a:rPr lang="et-EE" smtClean="0"/>
              <a:t>6</a:t>
            </a:fld>
            <a:endParaRPr lang="et-EE"/>
          </a:p>
        </p:txBody>
      </p:sp>
    </p:spTree>
    <p:extLst>
      <p:ext uri="{BB962C8B-B14F-4D97-AF65-F5344CB8AC3E}">
        <p14:creationId xmlns:p14="http://schemas.microsoft.com/office/powerpoint/2010/main" val="10270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t-EE" smtClean="0"/>
              <a:t>22.09.2014</a:t>
            </a:r>
            <a:endParaRPr lang="et-EE"/>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38" y="2348880"/>
            <a:ext cx="7376204" cy="274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0" y="0"/>
            <a:ext cx="3375867" cy="1350346"/>
            <a:chOff x="3860" y="944826"/>
            <a:chExt cx="3375867" cy="1350346"/>
          </a:xfrm>
          <a:scene3d>
            <a:camera prst="orthographicFront"/>
            <a:lightRig rig="flat" dir="t"/>
          </a:scene3d>
        </p:grpSpPr>
        <p:sp>
          <p:nvSpPr>
            <p:cNvPr id="10" name="Pentagon 9"/>
            <p:cNvSpPr/>
            <p:nvPr/>
          </p:nvSpPr>
          <p:spPr>
            <a:xfrm>
              <a:off x="3860" y="944826"/>
              <a:ext cx="3375867" cy="1350346"/>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Pentagon 4"/>
            <p:cNvSpPr/>
            <p:nvPr/>
          </p:nvSpPr>
          <p:spPr>
            <a:xfrm>
              <a:off x="3860" y="944826"/>
              <a:ext cx="303828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sp>
        <p:nvSpPr>
          <p:cNvPr id="12" name="Title 1"/>
          <p:cNvSpPr txBox="1">
            <a:spLocks/>
          </p:cNvSpPr>
          <p:nvPr/>
        </p:nvSpPr>
        <p:spPr>
          <a:xfrm>
            <a:off x="3436650" y="0"/>
            <a:ext cx="5707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smtClean="0"/>
              <a:t>Hazard Pictograms</a:t>
            </a:r>
            <a:endParaRPr lang="et-EE" dirty="0"/>
          </a:p>
        </p:txBody>
      </p:sp>
      <p:sp>
        <p:nvSpPr>
          <p:cNvPr id="2" name="Footer Placeholder 1"/>
          <p:cNvSpPr>
            <a:spLocks noGrp="1"/>
          </p:cNvSpPr>
          <p:nvPr>
            <p:ph type="ftr" sz="quarter" idx="11"/>
          </p:nvPr>
        </p:nvSpPr>
        <p:spPr/>
        <p:txBody>
          <a:bodyPr/>
          <a:lstStyle/>
          <a:p>
            <a:r>
              <a:rPr lang="et-EE" smtClean="0"/>
              <a:t>Lab tutorial</a:t>
            </a:r>
            <a:endParaRPr lang="et-EE"/>
          </a:p>
        </p:txBody>
      </p:sp>
      <p:sp>
        <p:nvSpPr>
          <p:cNvPr id="3" name="Slide Number Placeholder 2"/>
          <p:cNvSpPr>
            <a:spLocks noGrp="1"/>
          </p:cNvSpPr>
          <p:nvPr>
            <p:ph type="sldNum" sz="quarter" idx="12"/>
          </p:nvPr>
        </p:nvSpPr>
        <p:spPr/>
        <p:txBody>
          <a:bodyPr/>
          <a:lstStyle/>
          <a:p>
            <a:fld id="{F84F806D-82E0-4CB7-ABAB-AE94B9BE209F}" type="slidenum">
              <a:rPr lang="et-EE" smtClean="0"/>
              <a:t>7</a:t>
            </a:fld>
            <a:endParaRPr lang="et-EE"/>
          </a:p>
        </p:txBody>
      </p:sp>
    </p:spTree>
    <p:extLst>
      <p:ext uri="{BB962C8B-B14F-4D97-AF65-F5344CB8AC3E}">
        <p14:creationId xmlns:p14="http://schemas.microsoft.com/office/powerpoint/2010/main" val="193476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056" y="0"/>
            <a:ext cx="5410944" cy="1143000"/>
          </a:xfrm>
        </p:spPr>
        <p:txBody>
          <a:bodyPr/>
          <a:lstStyle/>
          <a:p>
            <a:r>
              <a:rPr lang="en-GB" noProof="0" dirty="0" smtClean="0"/>
              <a:t>Hazard pictograms</a:t>
            </a:r>
            <a:endParaRPr lang="en-GB" noProof="0" dirty="0"/>
          </a:p>
        </p:txBody>
      </p:sp>
      <p:sp>
        <p:nvSpPr>
          <p:cNvPr id="3" name="Date Placeholder 2"/>
          <p:cNvSpPr>
            <a:spLocks noGrp="1"/>
          </p:cNvSpPr>
          <p:nvPr>
            <p:ph type="dt" sz="half" idx="10"/>
          </p:nvPr>
        </p:nvSpPr>
        <p:spPr/>
        <p:txBody>
          <a:bodyPr/>
          <a:lstStyle/>
          <a:p>
            <a:r>
              <a:rPr lang="et-EE" smtClean="0"/>
              <a:t>22.09.2014</a:t>
            </a:r>
            <a:endParaRPr lang="et-EE"/>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15" t="22138" r="43492" b="27898"/>
          <a:stretch/>
        </p:blipFill>
        <p:spPr bwMode="auto">
          <a:xfrm>
            <a:off x="1187624" y="1676552"/>
            <a:ext cx="2900855" cy="38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767" t="51759" r="42241" b="8103"/>
          <a:stretch/>
        </p:blipFill>
        <p:spPr bwMode="auto">
          <a:xfrm>
            <a:off x="4745784" y="1675048"/>
            <a:ext cx="3168869" cy="305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320" y="4733558"/>
            <a:ext cx="297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320" y="5483848"/>
            <a:ext cx="297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0" y="0"/>
            <a:ext cx="3375867" cy="1350346"/>
            <a:chOff x="3860" y="944826"/>
            <a:chExt cx="3375867" cy="1350346"/>
          </a:xfrm>
          <a:scene3d>
            <a:camera prst="orthographicFront"/>
            <a:lightRig rig="flat" dir="t"/>
          </a:scene3d>
        </p:grpSpPr>
        <p:sp>
          <p:nvSpPr>
            <p:cNvPr id="11" name="Pentagon 10"/>
            <p:cNvSpPr/>
            <p:nvPr/>
          </p:nvSpPr>
          <p:spPr>
            <a:xfrm>
              <a:off x="3860" y="944826"/>
              <a:ext cx="3375867" cy="1350346"/>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Pentagon 4"/>
            <p:cNvSpPr/>
            <p:nvPr/>
          </p:nvSpPr>
          <p:spPr>
            <a:xfrm>
              <a:off x="3860" y="944826"/>
              <a:ext cx="303828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sp>
        <p:nvSpPr>
          <p:cNvPr id="6" name="Footer Placeholder 5"/>
          <p:cNvSpPr>
            <a:spLocks noGrp="1"/>
          </p:cNvSpPr>
          <p:nvPr>
            <p:ph type="ftr" sz="quarter" idx="11"/>
          </p:nvPr>
        </p:nvSpPr>
        <p:spPr/>
        <p:txBody>
          <a:bodyPr/>
          <a:lstStyle/>
          <a:p>
            <a:r>
              <a:rPr lang="et-EE" smtClean="0"/>
              <a:t>Lab tutorial</a:t>
            </a:r>
            <a:endParaRPr lang="et-EE"/>
          </a:p>
        </p:txBody>
      </p:sp>
      <p:sp>
        <p:nvSpPr>
          <p:cNvPr id="7" name="Slide Number Placeholder 6"/>
          <p:cNvSpPr>
            <a:spLocks noGrp="1"/>
          </p:cNvSpPr>
          <p:nvPr>
            <p:ph type="sldNum" sz="quarter" idx="12"/>
          </p:nvPr>
        </p:nvSpPr>
        <p:spPr/>
        <p:txBody>
          <a:bodyPr/>
          <a:lstStyle/>
          <a:p>
            <a:fld id="{F84F806D-82E0-4CB7-ABAB-AE94B9BE209F}" type="slidenum">
              <a:rPr lang="et-EE" smtClean="0"/>
              <a:t>8</a:t>
            </a:fld>
            <a:endParaRPr lang="et-EE"/>
          </a:p>
        </p:txBody>
      </p:sp>
    </p:spTree>
    <p:extLst>
      <p:ext uri="{BB962C8B-B14F-4D97-AF65-F5344CB8AC3E}">
        <p14:creationId xmlns:p14="http://schemas.microsoft.com/office/powerpoint/2010/main" val="378824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0"/>
            <a:ext cx="4860032" cy="1143000"/>
          </a:xfrm>
        </p:spPr>
        <p:txBody>
          <a:bodyPr/>
          <a:lstStyle/>
          <a:p>
            <a:r>
              <a:rPr lang="en-GB" noProof="0" dirty="0" smtClean="0"/>
              <a:t>Know the reactions</a:t>
            </a:r>
            <a:endParaRPr lang="en-GB" noProof="0" dirty="0"/>
          </a:p>
        </p:txBody>
      </p:sp>
      <p:sp>
        <p:nvSpPr>
          <p:cNvPr id="3" name="Content Placeholder 2"/>
          <p:cNvSpPr>
            <a:spLocks noGrp="1"/>
          </p:cNvSpPr>
          <p:nvPr>
            <p:ph idx="1"/>
          </p:nvPr>
        </p:nvSpPr>
        <p:spPr>
          <a:xfrm>
            <a:off x="467544" y="1772816"/>
            <a:ext cx="8229600" cy="4061048"/>
          </a:xfrm>
        </p:spPr>
        <p:txBody>
          <a:bodyPr/>
          <a:lstStyle/>
          <a:p>
            <a:r>
              <a:rPr lang="en-GB" noProof="0" dirty="0" smtClean="0"/>
              <a:t>Know your chemicals</a:t>
            </a:r>
          </a:p>
          <a:p>
            <a:r>
              <a:rPr lang="en-GB" noProof="0" dirty="0" smtClean="0"/>
              <a:t>Know the reactions</a:t>
            </a:r>
          </a:p>
          <a:p>
            <a:pPr lvl="1"/>
            <a:r>
              <a:rPr lang="en-GB" noProof="0" dirty="0" smtClean="0"/>
              <a:t>dangerous gases</a:t>
            </a:r>
          </a:p>
          <a:p>
            <a:pPr lvl="1"/>
            <a:r>
              <a:rPr lang="en-GB" noProof="0" dirty="0" smtClean="0"/>
              <a:t>exothermic reactions</a:t>
            </a:r>
          </a:p>
          <a:p>
            <a:pPr lvl="1"/>
            <a:r>
              <a:rPr lang="en-GB" i="1" noProof="0" dirty="0" smtClean="0"/>
              <a:t>etc</a:t>
            </a:r>
            <a:r>
              <a:rPr lang="en-GB" noProof="0" dirty="0" smtClean="0"/>
              <a:t>.</a:t>
            </a:r>
          </a:p>
          <a:p>
            <a:r>
              <a:rPr lang="en-GB" noProof="0" dirty="0" smtClean="0">
                <a:solidFill>
                  <a:srgbClr val="00B050"/>
                </a:solidFill>
              </a:rPr>
              <a:t>Know the risks of your experiment and be ready to take precautions</a:t>
            </a:r>
          </a:p>
          <a:p>
            <a:endParaRPr lang="en-GB" noProof="0" dirty="0"/>
          </a:p>
        </p:txBody>
      </p:sp>
      <p:sp>
        <p:nvSpPr>
          <p:cNvPr id="4" name="Date Placeholder 3"/>
          <p:cNvSpPr>
            <a:spLocks noGrp="1"/>
          </p:cNvSpPr>
          <p:nvPr>
            <p:ph type="dt" sz="half" idx="10"/>
          </p:nvPr>
        </p:nvSpPr>
        <p:spPr/>
        <p:txBody>
          <a:bodyPr/>
          <a:lstStyle/>
          <a:p>
            <a:r>
              <a:rPr lang="et-EE" smtClean="0"/>
              <a:t>22.09.2014</a:t>
            </a:r>
            <a:endParaRPr lang="et-EE"/>
          </a:p>
        </p:txBody>
      </p:sp>
      <p:grpSp>
        <p:nvGrpSpPr>
          <p:cNvPr id="7" name="Group 6"/>
          <p:cNvGrpSpPr/>
          <p:nvPr/>
        </p:nvGrpSpPr>
        <p:grpSpPr>
          <a:xfrm>
            <a:off x="-18697" y="0"/>
            <a:ext cx="3375867" cy="1350346"/>
            <a:chOff x="3860" y="944826"/>
            <a:chExt cx="3375867" cy="1350346"/>
          </a:xfrm>
          <a:scene3d>
            <a:camera prst="orthographicFront"/>
            <a:lightRig rig="flat" dir="t"/>
          </a:scene3d>
        </p:grpSpPr>
        <p:sp>
          <p:nvSpPr>
            <p:cNvPr id="8" name="Pentagon 7"/>
            <p:cNvSpPr/>
            <p:nvPr/>
          </p:nvSpPr>
          <p:spPr>
            <a:xfrm>
              <a:off x="3860" y="944826"/>
              <a:ext cx="3375867" cy="1350346"/>
            </a:xfrm>
            <a:prstGeom prst="homePlat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Pentagon 4"/>
            <p:cNvSpPr/>
            <p:nvPr/>
          </p:nvSpPr>
          <p:spPr>
            <a:xfrm>
              <a:off x="3860" y="944826"/>
              <a:ext cx="3038281" cy="1350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t-EE" sz="2800" kern="1200" dirty="0" smtClean="0"/>
                <a:t>Planning</a:t>
              </a:r>
              <a:endParaRPr lang="et-EE" sz="2800" kern="1200" dirty="0"/>
            </a:p>
          </p:txBody>
        </p:sp>
      </p:grpSp>
      <p:sp>
        <p:nvSpPr>
          <p:cNvPr id="10" name="Footer Placeholder 9"/>
          <p:cNvSpPr>
            <a:spLocks noGrp="1"/>
          </p:cNvSpPr>
          <p:nvPr>
            <p:ph type="ftr" sz="quarter" idx="11"/>
          </p:nvPr>
        </p:nvSpPr>
        <p:spPr/>
        <p:txBody>
          <a:bodyPr/>
          <a:lstStyle/>
          <a:p>
            <a:r>
              <a:rPr lang="et-EE" smtClean="0"/>
              <a:t>Lab tutorial</a:t>
            </a:r>
            <a:endParaRPr lang="et-EE"/>
          </a:p>
        </p:txBody>
      </p:sp>
      <p:sp>
        <p:nvSpPr>
          <p:cNvPr id="11" name="Slide Number Placeholder 10"/>
          <p:cNvSpPr>
            <a:spLocks noGrp="1"/>
          </p:cNvSpPr>
          <p:nvPr>
            <p:ph type="sldNum" sz="quarter" idx="12"/>
          </p:nvPr>
        </p:nvSpPr>
        <p:spPr/>
        <p:txBody>
          <a:bodyPr/>
          <a:lstStyle/>
          <a:p>
            <a:fld id="{F84F806D-82E0-4CB7-ABAB-AE94B9BE209F}" type="slidenum">
              <a:rPr lang="et-EE" smtClean="0"/>
              <a:t>9</a:t>
            </a:fld>
            <a:endParaRPr lang="et-EE"/>
          </a:p>
        </p:txBody>
      </p:sp>
    </p:spTree>
    <p:extLst>
      <p:ext uri="{BB962C8B-B14F-4D97-AF65-F5344CB8AC3E}">
        <p14:creationId xmlns:p14="http://schemas.microsoft.com/office/powerpoint/2010/main" val="228872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9921</TotalTime>
  <Words>3312</Words>
  <Application>Microsoft Office PowerPoint</Application>
  <PresentationFormat>On-screen Show (4:3)</PresentationFormat>
  <Paragraphs>392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Lab tutorial</vt:lpstr>
      <vt:lpstr>Outline</vt:lpstr>
      <vt:lpstr>Chemistry Lab Rules</vt:lpstr>
      <vt:lpstr>PowerPoint Presentation</vt:lpstr>
      <vt:lpstr>Know your chemicals</vt:lpstr>
      <vt:lpstr>Hazard Pictograms</vt:lpstr>
      <vt:lpstr>PowerPoint Presentation</vt:lpstr>
      <vt:lpstr>Hazard pictograms</vt:lpstr>
      <vt:lpstr>Know the reactions</vt:lpstr>
      <vt:lpstr>Know the instruments</vt:lpstr>
      <vt:lpstr>PowerPoint Presentation</vt:lpstr>
      <vt:lpstr>Personal Protective Equipment</vt:lpstr>
      <vt:lpstr>General rules</vt:lpstr>
      <vt:lpstr>Handling glassware</vt:lpstr>
      <vt:lpstr>Using analytical balance</vt:lpstr>
      <vt:lpstr>Pipetting</vt:lpstr>
      <vt:lpstr>Working under fume hood</vt:lpstr>
      <vt:lpstr>Strong acids and bases</vt:lpstr>
      <vt:lpstr>PowerPoint Presentation</vt:lpstr>
      <vt:lpstr>Waste disposal</vt:lpstr>
      <vt:lpstr>After experiment</vt:lpstr>
      <vt:lpstr>Gray room special requirements</vt:lpstr>
      <vt:lpstr>Fire safety and how to act in the case of emergency</vt:lpstr>
      <vt:lpstr>Fire safety</vt:lpstr>
      <vt:lpstr>Electrical appliances</vt:lpstr>
      <vt:lpstr>In case of hearing a fire alarm</vt:lpstr>
      <vt:lpstr>In case of discovering fire:</vt:lpstr>
      <vt:lpstr>PowerPoint Presentation</vt:lpstr>
    </vt:vector>
  </TitlesOfParts>
  <Company>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Anna-Liisa</dc:creator>
  <cp:lastModifiedBy>Anna-Liisa</cp:lastModifiedBy>
  <cp:revision>199</cp:revision>
  <cp:lastPrinted>2014-09-22T14:46:22Z</cp:lastPrinted>
  <dcterms:created xsi:type="dcterms:W3CDTF">2013-10-01T07:11:17Z</dcterms:created>
  <dcterms:modified xsi:type="dcterms:W3CDTF">2014-09-24T15:48:51Z</dcterms:modified>
</cp:coreProperties>
</file>