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 id="272" r:id="rId18"/>
    <p:sldId id="274" r:id="rId19"/>
    <p:sldId id="273" r:id="rId20"/>
    <p:sldId id="275" r:id="rId21"/>
    <p:sldId id="276" r:id="rId22"/>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4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C9AC3-CFEB-45B4-AB64-ECB3F67D49F5}" type="datetimeFigureOut">
              <a:rPr lang="et-EE" smtClean="0"/>
              <a:pPr/>
              <a:t>5.03.2009</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6E779-5C55-4D7E-85CA-22132D1EA56A}"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Separator – porous</a:t>
            </a:r>
            <a:r>
              <a:rPr lang="et-EE" baseline="0" dirty="0" smtClean="0"/>
              <a:t> cellulose separator---Nippon Kodoshi </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4</a:t>
            </a:fld>
            <a:endParaRPr lang="et-E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RTE   cycle efektiivsus protsentides</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18</a:t>
            </a:fld>
            <a:endParaRPr lang="et-E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20</a:t>
            </a:fld>
            <a:endParaRPr lang="et-E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a:p>
        </p:txBody>
      </p:sp>
      <p:sp>
        <p:nvSpPr>
          <p:cNvPr id="4" name="Slide Number Placeholder 3"/>
          <p:cNvSpPr>
            <a:spLocks noGrp="1"/>
          </p:cNvSpPr>
          <p:nvPr>
            <p:ph type="sldNum" sz="quarter" idx="10"/>
          </p:nvPr>
        </p:nvSpPr>
        <p:spPr/>
        <p:txBody>
          <a:bodyPr/>
          <a:lstStyle/>
          <a:p>
            <a:fld id="{8F76E779-5C55-4D7E-85CA-22132D1EA56A}" type="slidenum">
              <a:rPr lang="et-EE" smtClean="0"/>
              <a:pPr/>
              <a:t>21</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a:t>
            </a:r>
            <a:r>
              <a:rPr lang="en-US" sz="1200" kern="1200" baseline="-25000" dirty="0" err="1" smtClean="0">
                <a:solidFill>
                  <a:schemeClr val="tx1"/>
                </a:solidFill>
                <a:latin typeface="+mn-lt"/>
                <a:ea typeface="+mn-ea"/>
                <a:cs typeface="+mn-cs"/>
              </a:rPr>
              <a:t>Chlorin</a:t>
            </a:r>
            <a:r>
              <a:rPr lang="en-US" sz="1200" kern="1200" dirty="0" smtClean="0">
                <a:solidFill>
                  <a:schemeClr val="tx1"/>
                </a:solidFill>
                <a:latin typeface="+mn-lt"/>
                <a:ea typeface="+mn-ea"/>
                <a:cs typeface="+mn-cs"/>
              </a:rPr>
              <a:t>- Temperature of chlorination (powder synthesis)</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
            </a:r>
            <a:r>
              <a:rPr lang="en-US" sz="1200" kern="1200" baseline="-250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Specific area</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Volume of porosity per gram</a:t>
            </a:r>
            <a:endParaRPr lang="et-E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Volume of </a:t>
            </a:r>
            <a:r>
              <a:rPr lang="en-US" sz="1200" kern="1200" dirty="0" err="1" smtClean="0">
                <a:solidFill>
                  <a:schemeClr val="tx1"/>
                </a:solidFill>
                <a:latin typeface="+mn-lt"/>
                <a:ea typeface="+mn-ea"/>
                <a:cs typeface="+mn-cs"/>
              </a:rPr>
              <a:t>micropores</a:t>
            </a:r>
            <a:r>
              <a:rPr lang="en-US" sz="1200" kern="1200" dirty="0" smtClean="0">
                <a:solidFill>
                  <a:schemeClr val="tx1"/>
                </a:solidFill>
                <a:latin typeface="+mn-lt"/>
                <a:ea typeface="+mn-ea"/>
                <a:cs typeface="+mn-cs"/>
              </a:rPr>
              <a:t> per gram</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APS- Average pore size (Measured from N</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adsorption)</a:t>
            </a:r>
            <a:endParaRPr lang="et-EE" sz="1200" kern="1200" dirty="0" smtClean="0">
              <a:solidFill>
                <a:schemeClr val="tx1"/>
              </a:solidFill>
              <a:latin typeface="+mn-lt"/>
              <a:ea typeface="+mn-ea"/>
              <a:cs typeface="+mn-cs"/>
            </a:endParaRPr>
          </a:p>
          <a:p>
            <a:r>
              <a:rPr lang="et-EE" sz="1200" kern="1200" dirty="0" smtClean="0">
                <a:solidFill>
                  <a:schemeClr val="tx1"/>
                </a:solidFill>
                <a:latin typeface="+mn-lt"/>
                <a:ea typeface="+mn-ea"/>
                <a:cs typeface="+mn-cs"/>
              </a:rPr>
              <a:t>Karbiidset päritolu süsinikmaterjalidena olid kasutusel TiC (titaan karbiidist) 600 °C ja 800 °C juures kloreerimisel saadud  süsinik pulbrid. 600 °C juures valmistatud  pulber on oluliselt mikropoorsem: 70 % pooridest on väiksema diameetriga kui 11 Å ja keskmine poori läbimõõt on 9,3 Å. </a:t>
            </a:r>
          </a:p>
          <a:p>
            <a:r>
              <a:rPr lang="et-EE" sz="1200" kern="1200" dirty="0" smtClean="0">
                <a:solidFill>
                  <a:schemeClr val="tx1"/>
                </a:solidFill>
                <a:latin typeface="+mn-lt"/>
                <a:ea typeface="+mn-ea"/>
                <a:cs typeface="+mn-cs"/>
              </a:rPr>
              <a:t>The electrolytes used in this study were 1.0 M tetraethylammonium tetrafluoroborate in propylene carbonate and the ionic liquid 1-ethyl-3methyl-imidazolium trifluoromethane-sulfonate EMITf. </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8</a:t>
            </a:fld>
            <a:endParaRPr lang="et-E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Evaporation   at 120 C, lihtsalt kuivatamine</a:t>
            </a:r>
            <a:r>
              <a:rPr lang="et-EE" baseline="0" dirty="0" smtClean="0"/>
              <a:t>   vedelikud, vesi, adsobeerunud gaasid, et poorid oleks puhtad</a:t>
            </a:r>
            <a:endParaRPr lang="et-EE" dirty="0" smtClean="0"/>
          </a:p>
          <a:p>
            <a:r>
              <a:rPr lang="et-EE" dirty="0" smtClean="0"/>
              <a:t>Rolling   valtsimine...termin</a:t>
            </a:r>
          </a:p>
          <a:p>
            <a:endParaRPr lang="et-EE" dirty="0" smtClean="0"/>
          </a:p>
          <a:p>
            <a:r>
              <a:rPr lang="et-EE" dirty="0" smtClean="0"/>
              <a:t>Kile karpi</a:t>
            </a:r>
          </a:p>
          <a:p>
            <a:r>
              <a:rPr lang="et-EE" dirty="0" smtClean="0"/>
              <a:t>Imeb</a:t>
            </a:r>
            <a:r>
              <a:rPr lang="et-EE" baseline="0" dirty="0" smtClean="0"/>
              <a:t> karbi tyhjaks</a:t>
            </a:r>
          </a:p>
          <a:p>
            <a:r>
              <a:rPr lang="et-EE" baseline="0" dirty="0" smtClean="0"/>
              <a:t>Eektrolyyt asemele ehk imetakse sisse</a:t>
            </a:r>
          </a:p>
          <a:p>
            <a:r>
              <a:rPr lang="et-EE" baseline="0" dirty="0" smtClean="0"/>
              <a:t> valmis mootmisteks</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9</a:t>
            </a:fld>
            <a:endParaRPr lang="et-E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Selleks et määrata maksimaalset nihet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order to research the actuators in detail, the CCCP mode was used - after charging the actuator to certain voltage using constant current </a:t>
            </a:r>
            <a:r>
              <a:rPr lang="en-GB" sz="1200" i="1" kern="1200" dirty="0" smtClean="0">
                <a:solidFill>
                  <a:schemeClr val="tx1"/>
                </a:solidFill>
                <a:latin typeface="+mn-lt"/>
                <a:ea typeface="+mn-ea"/>
                <a:cs typeface="+mn-cs"/>
              </a:rPr>
              <a:t>I</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a constant potential </a:t>
            </a:r>
            <a:r>
              <a:rPr lang="en-GB" sz="1200" i="1" kern="1200" dirty="0" smtClean="0">
                <a:solidFill>
                  <a:schemeClr val="tx1"/>
                </a:solidFill>
                <a:latin typeface="+mn-lt"/>
                <a:ea typeface="+mn-ea"/>
                <a:cs typeface="+mn-cs"/>
              </a:rPr>
              <a:t>V</a:t>
            </a:r>
            <a:r>
              <a:rPr lang="en-GB" sz="1200" i="1" kern="1200" baseline="-25000" dirty="0" smtClean="0">
                <a:solidFill>
                  <a:schemeClr val="tx1"/>
                </a:solidFill>
                <a:latin typeface="+mn-lt"/>
                <a:ea typeface="+mn-ea"/>
                <a:cs typeface="+mn-cs"/>
              </a:rPr>
              <a:t>C</a:t>
            </a:r>
            <a:r>
              <a:rPr lang="en-GB" sz="1200" kern="1200" dirty="0" smtClean="0">
                <a:solidFill>
                  <a:schemeClr val="tx1"/>
                </a:solidFill>
                <a:latin typeface="+mn-lt"/>
                <a:ea typeface="+mn-ea"/>
                <a:cs typeface="+mn-cs"/>
              </a:rPr>
              <a:t> was applied for up to 5 minutes. This method helps to examine the dynamics and peak of the actuation of the actuators. During the period of the constant potential the current decreases substantially and the peak of actuation appears in few minutes. In the course of different experiments the amperage of the constant current was varied in the range of 50 to 1000 </a:t>
            </a:r>
            <a:r>
              <a:rPr lang="en-GB" sz="1200" kern="1200" dirty="0" err="1" smtClean="0">
                <a:solidFill>
                  <a:schemeClr val="tx1"/>
                </a:solidFill>
                <a:latin typeface="+mn-lt"/>
                <a:ea typeface="+mn-ea"/>
                <a:cs typeface="+mn-cs"/>
              </a:rPr>
              <a:t>mA</a:t>
            </a:r>
            <a:r>
              <a:rPr lang="en-GB" sz="1200" kern="1200" dirty="0" smtClean="0">
                <a:solidFill>
                  <a:schemeClr val="tx1"/>
                </a:solidFill>
                <a:latin typeface="+mn-lt"/>
                <a:ea typeface="+mn-ea"/>
                <a:cs typeface="+mn-cs"/>
              </a:rPr>
              <a:t>. </a:t>
            </a:r>
            <a:endParaRPr lang="et-EE" sz="1200" kern="1200" dirty="0" smtClean="0">
              <a:solidFill>
                <a:schemeClr val="tx1"/>
              </a:solidFill>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11</a:t>
            </a:fld>
            <a:endParaRPr lang="et-E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Figure depicts the series of periodic charging-discharging cycles of the actuator. As the charging current is high, the period of constant current ceases already in few seconds. During time interval of 5 sec almost no actuation is detected, since the voltage is low and the adsorption of ions is a diffusion-limited process in the porous electrodes. The current dies away slowly due to the internal resistance of the actuator. While discharging by a short-circuit, the adsorbed energy is wasted through the resistor.</a:t>
            </a:r>
            <a:endParaRPr lang="et-E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actuation throughout the simultaneous cycles is of similar characteristics. The peak of actuation – 12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 – is gained in the both cycles. The average speed of actuation can be calculated from the data of actuation and is 0.2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m/s. Due to the low speed of desorption of ions of the ionic liquid from the porous carbon, the process of discharging is slow and the cell does not relax to its initial thickness between the simultaneous cycles</a:t>
            </a:r>
            <a:r>
              <a:rPr lang="et-EE" sz="1200" kern="1200" dirty="0" smtClean="0">
                <a:solidFill>
                  <a:schemeClr val="tx1"/>
                </a:solidFill>
                <a:latin typeface="+mn-lt"/>
                <a:ea typeface="+mn-ea"/>
                <a:cs typeface="+mn-cs"/>
              </a:rPr>
              <a:t>.</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12</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Nyquist plot z’/z’’ kompleks</a:t>
            </a:r>
            <a:r>
              <a:rPr lang="et-EE" baseline="0" dirty="0" smtClean="0"/>
              <a:t> takistus, z’ reaalosa, z’’ on imaginaar osa, nullpunktiga loikamine on moodetav Z</a:t>
            </a:r>
          </a:p>
          <a:p>
            <a:r>
              <a:rPr lang="et-EE" baseline="0" dirty="0" smtClean="0"/>
              <a:t>Rakk alalsi komponendi alla, ning moduleeritakse vahelduv vooluga, ning muduetakse sagedust...</a:t>
            </a:r>
          </a:p>
          <a:p>
            <a:r>
              <a:rPr lang="et-EE" baseline="0" dirty="0" smtClean="0"/>
              <a:t>Suurtel sagedustel mahtuvus kukub... Aeglased mõõtmised.....käitub kui klassikaline kondekas</a:t>
            </a:r>
          </a:p>
          <a:p>
            <a:endParaRPr lang="et-EE" dirty="0" smtClean="0"/>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14</a:t>
            </a:fld>
            <a:endParaRPr lang="et-E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Erinevad sysinikud, sama elektrolyyt</a:t>
            </a:r>
          </a:p>
          <a:p>
            <a:r>
              <a:rPr lang="et-EE" dirty="0" smtClean="0"/>
              <a:t> </a:t>
            </a:r>
          </a:p>
          <a:p>
            <a:r>
              <a:rPr lang="et-EE" dirty="0" smtClean="0"/>
              <a:t>600, on oluliselt mikropoorsem kui 800, 2mV/sekundis laadimine, siis mahtuvused on võrreldavad,</a:t>
            </a:r>
            <a:r>
              <a:rPr lang="et-EE" baseline="0" dirty="0" smtClean="0"/>
              <a:t> kui laadimiskiirust muuta, siis 600 jaab kehvamaks ja aktuaatorina aeglasemaks</a:t>
            </a:r>
          </a:p>
          <a:p>
            <a:r>
              <a:rPr lang="et-EE" baseline="0" dirty="0" smtClean="0"/>
              <a:t>Takistatud on elektrilise kaksikkihi laadimise kiirus ja ulatus.</a:t>
            </a:r>
          </a:p>
          <a:p>
            <a:r>
              <a:rPr lang="et-EE" dirty="0" smtClean="0"/>
              <a:t>Mikropoorsem st poorid on väiksemad ja neid rohkem</a:t>
            </a:r>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15</a:t>
            </a:fld>
            <a:endParaRPr lang="et-E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smtClean="0"/>
              <a:t>Palju kaduma laheb charge</a:t>
            </a:r>
            <a:r>
              <a:rPr lang="et-EE" baseline="0" dirty="0" smtClean="0"/>
              <a:t> ja discharge tsykli jooksul</a:t>
            </a:r>
          </a:p>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16</a:t>
            </a:fld>
            <a:endParaRPr lang="et-E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8F76E779-5C55-4D7E-85CA-22132D1EA56A}" type="slidenum">
              <a:rPr lang="et-EE" smtClean="0"/>
              <a:pPr/>
              <a:t>17</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t-EE" smtClean="0"/>
              <a:t>alvo@ut.ee</a:t>
            </a:r>
            <a:endParaRPr lang="et-EE"/>
          </a:p>
        </p:txBody>
      </p:sp>
      <p:sp>
        <p:nvSpPr>
          <p:cNvPr id="19" name="Footer Placeholder 18"/>
          <p:cNvSpPr>
            <a:spLocks noGrp="1"/>
          </p:cNvSpPr>
          <p:nvPr>
            <p:ph type="ftr" sz="quarter" idx="11"/>
          </p:nvPr>
        </p:nvSpPr>
        <p:spPr/>
        <p:txBody>
          <a:bodyPr/>
          <a:lstStyle/>
          <a:p>
            <a:r>
              <a:rPr lang="et-EE" smtClean="0"/>
              <a:t>http://www.ims.ut.ee</a:t>
            </a:r>
            <a:endParaRPr lang="et-EE"/>
          </a:p>
        </p:txBody>
      </p:sp>
      <p:sp>
        <p:nvSpPr>
          <p:cNvPr id="27" name="Slide Number Placeholder 26"/>
          <p:cNvSpPr>
            <a:spLocks noGrp="1"/>
          </p:cNvSpPr>
          <p:nvPr>
            <p:ph type="sldNum" sz="quarter" idx="12"/>
          </p:nvPr>
        </p:nvSpPr>
        <p:spPr/>
        <p:txBody>
          <a:bodyPr/>
          <a:lstStyle/>
          <a:p>
            <a:fld id="{19CF23F2-D778-408E-8434-FDF394BD984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t-EE" smtClean="0"/>
              <a:t>alvo@ut.ee</a:t>
            </a:r>
            <a:endParaRPr lang="et-EE"/>
          </a:p>
        </p:txBody>
      </p:sp>
      <p:sp>
        <p:nvSpPr>
          <p:cNvPr id="5" name="Footer Placeholder 4"/>
          <p:cNvSpPr>
            <a:spLocks noGrp="1"/>
          </p:cNvSpPr>
          <p:nvPr>
            <p:ph type="ftr" sz="quarter" idx="11"/>
          </p:nvPr>
        </p:nvSpPr>
        <p:spPr/>
        <p:txBody>
          <a:bodyPr/>
          <a:lstStyle/>
          <a:p>
            <a:r>
              <a:rPr lang="et-EE" smtClean="0"/>
              <a:t>http://www.ims.ut.ee</a:t>
            </a:r>
            <a:endParaRPr lang="et-EE"/>
          </a:p>
        </p:txBody>
      </p:sp>
      <p:sp>
        <p:nvSpPr>
          <p:cNvPr id="6" name="Slide Number Placeholder 5"/>
          <p:cNvSpPr>
            <a:spLocks noGrp="1"/>
          </p:cNvSpPr>
          <p:nvPr>
            <p:ph type="sldNum" sz="quarter" idx="12"/>
          </p:nvPr>
        </p:nvSpPr>
        <p:spPr/>
        <p:txBody>
          <a:bodyPr/>
          <a:lstStyle/>
          <a:p>
            <a:fld id="{19CF23F2-D778-408E-8434-FDF394BD984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r>
              <a:rPr lang="et-EE" smtClean="0"/>
              <a:t>http://www.ims.ut.ee</a:t>
            </a:r>
            <a:endParaRPr lang="et-EE"/>
          </a:p>
        </p:txBody>
      </p:sp>
      <p:sp>
        <p:nvSpPr>
          <p:cNvPr id="9" name="Slide Number Placeholder 8"/>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t-EE" smtClean="0"/>
              <a:t>alvo@ut.ee</a:t>
            </a:r>
            <a:endParaRPr lang="et-EE"/>
          </a:p>
        </p:txBody>
      </p:sp>
      <p:sp>
        <p:nvSpPr>
          <p:cNvPr id="4" name="Footer Placeholder 3"/>
          <p:cNvSpPr>
            <a:spLocks noGrp="1"/>
          </p:cNvSpPr>
          <p:nvPr>
            <p:ph type="ftr" sz="quarter" idx="11"/>
          </p:nvPr>
        </p:nvSpPr>
        <p:spPr/>
        <p:txBody>
          <a:bodyPr/>
          <a:lstStyle/>
          <a:p>
            <a:r>
              <a:rPr lang="et-EE" smtClean="0"/>
              <a:t>http://www.ims.ut.ee</a:t>
            </a:r>
            <a:endParaRPr lang="et-EE"/>
          </a:p>
        </p:txBody>
      </p:sp>
      <p:sp>
        <p:nvSpPr>
          <p:cNvPr id="5" name="Slide Number Placeholder 4"/>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t-EE" smtClean="0"/>
              <a:t>alvo@ut.ee</a:t>
            </a:r>
            <a:endParaRPr lang="et-EE"/>
          </a:p>
        </p:txBody>
      </p:sp>
      <p:sp>
        <p:nvSpPr>
          <p:cNvPr id="3" name="Footer Placeholder 2"/>
          <p:cNvSpPr>
            <a:spLocks noGrp="1"/>
          </p:cNvSpPr>
          <p:nvPr>
            <p:ph type="ftr" sz="quarter" idx="11"/>
          </p:nvPr>
        </p:nvSpPr>
        <p:spPr/>
        <p:txBody>
          <a:bodyPr/>
          <a:lstStyle/>
          <a:p>
            <a:r>
              <a:rPr lang="et-EE" smtClean="0"/>
              <a:t>http://www.ims.ut.ee</a:t>
            </a:r>
            <a:endParaRPr lang="et-EE"/>
          </a:p>
        </p:txBody>
      </p:sp>
      <p:sp>
        <p:nvSpPr>
          <p:cNvPr id="4" name="Slide Number Placeholder 3"/>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p:txBody>
          <a:bodyPr/>
          <a:lstStyle/>
          <a:p>
            <a:fld id="{19CF23F2-D778-408E-8434-FDF394BD9840}"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
        <p:nvSpPr>
          <p:cNvPr id="7" name="Slide Number Placeholder 6"/>
          <p:cNvSpPr>
            <a:spLocks noGrp="1"/>
          </p:cNvSpPr>
          <p:nvPr>
            <p:ph type="sldNum" sz="quarter" idx="12"/>
          </p:nvPr>
        </p:nvSpPr>
        <p:spPr>
          <a:xfrm>
            <a:off x="8077200" y="6356350"/>
            <a:ext cx="609600" cy="365125"/>
          </a:xfrm>
        </p:spPr>
        <p:txBody>
          <a:bodyPr/>
          <a:lstStyle/>
          <a:p>
            <a:fld id="{19CF23F2-D778-408E-8434-FDF394BD9840}" type="slidenum">
              <a:rPr lang="et-EE" smtClean="0"/>
              <a:pPr/>
              <a:t>‹#›</a:t>
            </a:fld>
            <a:endParaRPr lang="et-E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t-EE" smtClean="0"/>
              <a:t>alvo@ut.ee</a:t>
            </a:r>
            <a:endParaRPr lang="et-E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t-EE" smtClean="0"/>
              <a:t>http://www.ims.ut.ee</a:t>
            </a:r>
            <a:endParaRPr lang="et-E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CF23F2-D778-408E-8434-FDF394BD9840}" type="slidenum">
              <a:rPr lang="et-EE" smtClean="0"/>
              <a:pPr/>
              <a:t>‹#›</a:t>
            </a:fld>
            <a:endParaRPr lang="et-E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Low voltage linear actuators based on carbide derived carbon powder</a:t>
            </a:r>
            <a:endParaRPr lang="et-EE" dirty="0"/>
          </a:p>
        </p:txBody>
      </p:sp>
      <p:sp>
        <p:nvSpPr>
          <p:cNvPr id="3" name="Subtitle 2"/>
          <p:cNvSpPr>
            <a:spLocks noGrp="1"/>
          </p:cNvSpPr>
          <p:nvPr>
            <p:ph type="subTitle" idx="1"/>
          </p:nvPr>
        </p:nvSpPr>
        <p:spPr>
          <a:xfrm>
            <a:off x="533400" y="3228536"/>
            <a:ext cx="7854696" cy="2986546"/>
          </a:xfrm>
        </p:spPr>
        <p:txBody>
          <a:bodyPr>
            <a:normAutofit fontScale="77500" lnSpcReduction="20000"/>
          </a:bodyPr>
          <a:lstStyle/>
          <a:p>
            <a:pPr algn="ctr"/>
            <a:r>
              <a:rPr lang="et-EE" dirty="0" smtClean="0"/>
              <a:t>Janno </a:t>
            </a:r>
            <a:r>
              <a:rPr lang="et-EE" dirty="0" smtClean="0"/>
              <a:t>Torop</a:t>
            </a:r>
          </a:p>
          <a:p>
            <a:pPr algn="ctr"/>
            <a:r>
              <a:rPr lang="et-EE" dirty="0" smtClean="0"/>
              <a:t>Mati </a:t>
            </a:r>
            <a:r>
              <a:rPr lang="et-EE" dirty="0" smtClean="0"/>
              <a:t>Arulepp, Jaan </a:t>
            </a:r>
            <a:r>
              <a:rPr lang="et-EE" dirty="0" smtClean="0"/>
              <a:t>Leis </a:t>
            </a:r>
          </a:p>
          <a:p>
            <a:pPr algn="ctr"/>
            <a:r>
              <a:rPr lang="et-EE" dirty="0" smtClean="0"/>
              <a:t>Urmas </a:t>
            </a:r>
            <a:r>
              <a:rPr lang="et-EE" dirty="0" smtClean="0"/>
              <a:t>Johanson, Andres </a:t>
            </a:r>
            <a:r>
              <a:rPr lang="et-EE" dirty="0" smtClean="0"/>
              <a:t>Punning </a:t>
            </a:r>
          </a:p>
          <a:p>
            <a:pPr algn="ctr"/>
            <a:r>
              <a:rPr lang="et-EE" u="sng" dirty="0" smtClean="0"/>
              <a:t>Alvo Aabloo</a:t>
            </a:r>
          </a:p>
          <a:p>
            <a:pPr algn="ctr"/>
            <a:endParaRPr lang="et-EE" u="sng" dirty="0" smtClean="0"/>
          </a:p>
          <a:p>
            <a:pPr algn="ctr"/>
            <a:r>
              <a:rPr lang="et-EE" sz="3500" b="1" dirty="0" smtClean="0">
                <a:effectLst>
                  <a:outerShdw blurRad="38100" dist="38100" dir="2700000" algn="tl">
                    <a:srgbClr val="000000">
                      <a:alpha val="43137"/>
                    </a:srgbClr>
                  </a:outerShdw>
                </a:effectLst>
                <a:latin typeface="+mj-lt"/>
              </a:rPr>
              <a:t>IMS Lab</a:t>
            </a:r>
          </a:p>
          <a:p>
            <a:pPr algn="ctr"/>
            <a:r>
              <a:rPr lang="et-EE" sz="3500" b="1" dirty="0" smtClean="0">
                <a:effectLst>
                  <a:outerShdw blurRad="38100" dist="38100" dir="2700000" algn="tl">
                    <a:srgbClr val="000000">
                      <a:alpha val="43137"/>
                    </a:srgbClr>
                  </a:outerShdw>
                </a:effectLst>
                <a:latin typeface="+mj-lt"/>
              </a:rPr>
              <a:t>University of Tartu</a:t>
            </a:r>
          </a:p>
          <a:p>
            <a:pPr algn="ctr"/>
            <a:r>
              <a:rPr lang="et-EE" sz="3500" b="1" dirty="0" smtClean="0">
                <a:effectLst>
                  <a:outerShdw blurRad="38100" dist="38100" dir="2700000" algn="tl">
                    <a:srgbClr val="000000">
                      <a:alpha val="43137"/>
                    </a:srgbClr>
                  </a:outerShdw>
                </a:effectLst>
                <a:latin typeface="+mj-lt"/>
              </a:rPr>
              <a:t>Estonia</a:t>
            </a:r>
            <a:endParaRPr lang="et-EE" sz="3500" b="1" dirty="0">
              <a:effectLst>
                <a:outerShdw blurRad="38100" dist="38100" dir="2700000" algn="tl">
                  <a:srgbClr val="000000">
                    <a:alpha val="43137"/>
                  </a:srgbClr>
                </a:outerShdw>
              </a:effectLst>
              <a:latin typeface="+mj-lt"/>
            </a:endParaRPr>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Electromechanical characterization: setup</a:t>
            </a:r>
            <a:endParaRPr lang="et-EE" dirty="0"/>
          </a:p>
        </p:txBody>
      </p:sp>
      <p:pic>
        <p:nvPicPr>
          <p:cNvPr id="21506" name="Picture 2" descr="C:\home\alvo\meetings\eapad2009\janno\Measurement schema.TIF"/>
          <p:cNvPicPr>
            <a:picLocks noGrp="1" noChangeAspect="1" noChangeArrowheads="1"/>
          </p:cNvPicPr>
          <p:nvPr>
            <p:ph idx="1"/>
          </p:nvPr>
        </p:nvPicPr>
        <p:blipFill>
          <a:blip r:embed="rId2"/>
          <a:srcRect/>
          <a:stretch>
            <a:fillRect/>
          </a:stretch>
        </p:blipFill>
        <p:spPr bwMode="auto">
          <a:xfrm>
            <a:off x="1507458" y="1935163"/>
            <a:ext cx="6129083" cy="4389437"/>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CCCP measurement</a:t>
            </a:r>
            <a:endParaRPr lang="et-EE" dirty="0"/>
          </a:p>
        </p:txBody>
      </p:sp>
      <p:sp>
        <p:nvSpPr>
          <p:cNvPr id="4" name="Content Placeholder 3"/>
          <p:cNvSpPr>
            <a:spLocks noGrp="1"/>
          </p:cNvSpPr>
          <p:nvPr>
            <p:ph sz="half" idx="1"/>
          </p:nvPr>
        </p:nvSpPr>
        <p:spPr>
          <a:xfrm>
            <a:off x="457200" y="1920085"/>
            <a:ext cx="7329510" cy="865973"/>
          </a:xfrm>
        </p:spPr>
        <p:txBody>
          <a:bodyPr/>
          <a:lstStyle/>
          <a:p>
            <a:r>
              <a:rPr lang="et-EE" dirty="0" smtClean="0"/>
              <a:t>CCCP – Constant Current Constant Potential</a:t>
            </a:r>
            <a:endParaRPr lang="et-EE" dirty="0"/>
          </a:p>
        </p:txBody>
      </p:sp>
      <p:pic>
        <p:nvPicPr>
          <p:cNvPr id="23554" name="Picture 2" descr="C:\home\alvo\meetings\eapad2009\janno\Fig_9.TIF"/>
          <p:cNvPicPr>
            <a:picLocks noGrp="1" noChangeAspect="1" noChangeArrowheads="1"/>
          </p:cNvPicPr>
          <p:nvPr>
            <p:ph sz="half" idx="2"/>
          </p:nvPr>
        </p:nvPicPr>
        <p:blipFill>
          <a:blip r:embed="rId3"/>
          <a:srcRect/>
          <a:stretch>
            <a:fillRect/>
          </a:stretch>
        </p:blipFill>
        <p:spPr bwMode="auto">
          <a:xfrm>
            <a:off x="1643042" y="2357430"/>
            <a:ext cx="5643602" cy="3884622"/>
          </a:xfrm>
          <a:prstGeom prst="rect">
            <a:avLst/>
          </a:prstGeom>
          <a:noFill/>
        </p:spPr>
      </p:pic>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E-M Measurements</a:t>
            </a:r>
            <a:endParaRPr lang="et-EE" dirty="0"/>
          </a:p>
        </p:txBody>
      </p:sp>
      <p:pic>
        <p:nvPicPr>
          <p:cNvPr id="22530" name="Picture 2" descr="C:\home\alvo\meetings\eapad2009\janno\2cycles of EMI800.TIF"/>
          <p:cNvPicPr>
            <a:picLocks noChangeAspect="1" noChangeArrowheads="1"/>
          </p:cNvPicPr>
          <p:nvPr/>
        </p:nvPicPr>
        <p:blipFill>
          <a:blip r:embed="rId3"/>
          <a:srcRect/>
          <a:stretch>
            <a:fillRect/>
          </a:stretch>
        </p:blipFill>
        <p:spPr bwMode="auto">
          <a:xfrm>
            <a:off x="428596" y="2000240"/>
            <a:ext cx="4164488" cy="3109915"/>
          </a:xfrm>
          <a:prstGeom prst="rect">
            <a:avLst/>
          </a:prstGeom>
          <a:noFill/>
        </p:spPr>
      </p:pic>
      <p:pic>
        <p:nvPicPr>
          <p:cNvPr id="22531" name="Picture 3" descr="C:\home\alvo\meetings\eapad2009\janno\2cycles of EMI800_movement peaks.TIF"/>
          <p:cNvPicPr>
            <a:picLocks noChangeAspect="1" noChangeArrowheads="1"/>
          </p:cNvPicPr>
          <p:nvPr/>
        </p:nvPicPr>
        <p:blipFill>
          <a:blip r:embed="rId4"/>
          <a:srcRect/>
          <a:stretch>
            <a:fillRect/>
          </a:stretch>
        </p:blipFill>
        <p:spPr bwMode="auto">
          <a:xfrm>
            <a:off x="5000628" y="2214554"/>
            <a:ext cx="3090141" cy="2609999"/>
          </a:xfrm>
          <a:prstGeom prst="rect">
            <a:avLst/>
          </a:prstGeom>
          <a:noFill/>
        </p:spPr>
      </p:pic>
      <p:sp>
        <p:nvSpPr>
          <p:cNvPr id="6" name="TextBox 5"/>
          <p:cNvSpPr txBox="1"/>
          <p:nvPr/>
        </p:nvSpPr>
        <p:spPr>
          <a:xfrm>
            <a:off x="4071934" y="5929330"/>
            <a:ext cx="1283813" cy="369332"/>
          </a:xfrm>
          <a:prstGeom prst="rect">
            <a:avLst/>
          </a:prstGeom>
          <a:noFill/>
        </p:spPr>
        <p:txBody>
          <a:bodyPr wrap="none" rtlCol="0">
            <a:spAutoFit/>
          </a:bodyPr>
          <a:lstStyle/>
          <a:p>
            <a:r>
              <a:rPr lang="et-EE" dirty="0" smtClean="0"/>
              <a:t>Video koht</a:t>
            </a:r>
            <a:endParaRPr lang="et-EE" dirty="0"/>
          </a:p>
        </p:txBody>
      </p:sp>
      <p:sp>
        <p:nvSpPr>
          <p:cNvPr id="8" name="Date Placeholder 7"/>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Charge-Displacement Diagram</a:t>
            </a:r>
            <a:endParaRPr lang="et-EE" dirty="0"/>
          </a:p>
        </p:txBody>
      </p:sp>
      <p:pic>
        <p:nvPicPr>
          <p:cNvPr id="4" name="Content Placeholder 3" descr="C:\home\alvo\meetings\eapad2009\janno\charge and movement in time.TIF"/>
          <p:cNvPicPr>
            <a:picLocks noGrp="1" noChangeAspect="1" noChangeArrowheads="1"/>
          </p:cNvPicPr>
          <p:nvPr>
            <p:ph idx="1"/>
          </p:nvPr>
        </p:nvPicPr>
        <p:blipFill>
          <a:blip r:embed="rId2"/>
          <a:srcRect/>
          <a:stretch>
            <a:fillRect/>
          </a:stretch>
        </p:blipFill>
        <p:spPr bwMode="auto">
          <a:xfrm>
            <a:off x="1275088" y="1935163"/>
            <a:ext cx="6593824" cy="4389437"/>
          </a:xfrm>
          <a:prstGeom prst="rect">
            <a:avLst/>
          </a:prstGeom>
          <a:noFill/>
        </p:spPr>
      </p:pic>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Electrochemical impedance spectroscopy (EIS)</a:t>
            </a:r>
            <a:endParaRPr lang="et-EE" dirty="0"/>
          </a:p>
        </p:txBody>
      </p:sp>
      <p:pic>
        <p:nvPicPr>
          <p:cNvPr id="24580" name="Picture 4" descr="C:\home\alvo\meetings\eapad2009\janno\EIS masurements at voltage 2V.TIF"/>
          <p:cNvPicPr>
            <a:picLocks noChangeAspect="1" noChangeArrowheads="1"/>
          </p:cNvPicPr>
          <p:nvPr/>
        </p:nvPicPr>
        <p:blipFill>
          <a:blip r:embed="rId3"/>
          <a:srcRect/>
          <a:stretch>
            <a:fillRect/>
          </a:stretch>
        </p:blipFill>
        <p:spPr bwMode="auto">
          <a:xfrm>
            <a:off x="571472" y="1857364"/>
            <a:ext cx="8143932" cy="4500594"/>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Cyclic Voltammetry</a:t>
            </a:r>
            <a:endParaRPr lang="et-EE" dirty="0"/>
          </a:p>
        </p:txBody>
      </p:sp>
      <p:pic>
        <p:nvPicPr>
          <p:cNvPr id="8" name="Content Placeholder 7" descr="EMI600 Cyclic Volatammetry at 2,7 V.TIF"/>
          <p:cNvPicPr>
            <a:picLocks noGrp="1" noChangeAspect="1"/>
          </p:cNvPicPr>
          <p:nvPr>
            <p:ph sz="half" idx="1"/>
          </p:nvPr>
        </p:nvPicPr>
        <p:blipFill>
          <a:blip r:embed="rId3"/>
          <a:stretch>
            <a:fillRect/>
          </a:stretch>
        </p:blipFill>
        <p:spPr>
          <a:xfrm>
            <a:off x="457200" y="2538199"/>
            <a:ext cx="4038600" cy="3199239"/>
          </a:xfrm>
        </p:spPr>
      </p:pic>
      <p:pic>
        <p:nvPicPr>
          <p:cNvPr id="7" name="Content Placeholder 6" descr="EMI800 Cyclic Volatammetry at 2,7 V.TIF"/>
          <p:cNvPicPr>
            <a:picLocks noGrp="1" noChangeAspect="1"/>
          </p:cNvPicPr>
          <p:nvPr>
            <p:ph sz="half" idx="2"/>
          </p:nvPr>
        </p:nvPicPr>
        <p:blipFill>
          <a:blip r:embed="rId4"/>
          <a:stretch>
            <a:fillRect/>
          </a:stretch>
        </p:blipFill>
        <p:spPr>
          <a:xfrm>
            <a:off x="4648200" y="2509993"/>
            <a:ext cx="4038600" cy="3255651"/>
          </a:xfrm>
        </p:spPr>
      </p:pic>
      <p:sp>
        <p:nvSpPr>
          <p:cNvPr id="6" name="Date Placeholder 5"/>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Energy loss</a:t>
            </a:r>
            <a:endParaRPr lang="et-EE" dirty="0"/>
          </a:p>
        </p:txBody>
      </p:sp>
      <p:pic>
        <p:nvPicPr>
          <p:cNvPr id="5" name="Content Placeholder 4" descr="Galvanostaatiline meetod or CC method.TIF"/>
          <p:cNvPicPr>
            <a:picLocks noGrp="1" noChangeAspect="1"/>
          </p:cNvPicPr>
          <p:nvPr>
            <p:ph sz="half" idx="1"/>
          </p:nvPr>
        </p:nvPicPr>
        <p:blipFill>
          <a:blip r:embed="rId3"/>
          <a:stretch>
            <a:fillRect/>
          </a:stretch>
        </p:blipFill>
        <p:spPr>
          <a:xfrm>
            <a:off x="5214942" y="928670"/>
            <a:ext cx="3429024" cy="1947727"/>
          </a:xfrm>
        </p:spPr>
      </p:pic>
      <p:pic>
        <p:nvPicPr>
          <p:cNvPr id="6" name="Content Placeholder 5" descr="Mechanical energy vs elctric energy loss during actuation.TIF"/>
          <p:cNvPicPr>
            <a:picLocks noGrp="1" noChangeAspect="1"/>
          </p:cNvPicPr>
          <p:nvPr>
            <p:ph sz="half" idx="2"/>
          </p:nvPr>
        </p:nvPicPr>
        <p:blipFill>
          <a:blip r:embed="rId4"/>
          <a:stretch>
            <a:fillRect/>
          </a:stretch>
        </p:blipFill>
        <p:spPr>
          <a:xfrm>
            <a:off x="857224" y="2214554"/>
            <a:ext cx="6858048" cy="4247449"/>
          </a:xfrm>
        </p:spPr>
      </p:pic>
      <p:sp>
        <p:nvSpPr>
          <p:cNvPr id="8" name="Date Placeholder 7"/>
          <p:cNvSpPr>
            <a:spLocks noGrp="1"/>
          </p:cNvSpPr>
          <p:nvPr>
            <p:ph type="dt" sz="half" idx="10"/>
          </p:nvPr>
        </p:nvSpPr>
        <p:spPr/>
        <p:txBody>
          <a:bodyPr/>
          <a:lstStyle/>
          <a:p>
            <a:r>
              <a:rPr lang="et-EE" smtClean="0"/>
              <a:t>alvo@ut.ee</a:t>
            </a:r>
            <a:endParaRPr lang="et-EE"/>
          </a:p>
        </p:txBody>
      </p:sp>
      <p:sp>
        <p:nvSpPr>
          <p:cNvPr id="9" name="Footer Placeholder 8"/>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smtClean="0"/>
              <a:t>Lifetime</a:t>
            </a:r>
            <a:endParaRPr lang="et-EE" dirty="0"/>
          </a:p>
        </p:txBody>
      </p:sp>
      <p:sp>
        <p:nvSpPr>
          <p:cNvPr id="6" name="Content Placeholder 5"/>
          <p:cNvSpPr>
            <a:spLocks noGrp="1"/>
          </p:cNvSpPr>
          <p:nvPr>
            <p:ph idx="1"/>
          </p:nvPr>
        </p:nvSpPr>
        <p:spPr/>
        <p:txBody>
          <a:bodyPr/>
          <a:lstStyle/>
          <a:p>
            <a:r>
              <a:rPr lang="et-EE" dirty="0" smtClean="0"/>
              <a:t>Electric double layer capacitor</a:t>
            </a:r>
          </a:p>
          <a:p>
            <a:r>
              <a:rPr lang="et-EE" dirty="0" smtClean="0"/>
              <a:t>Expected lifetime  at least 10</a:t>
            </a:r>
            <a:r>
              <a:rPr lang="et-EE" baseline="30000" dirty="0" smtClean="0"/>
              <a:t>6 </a:t>
            </a:r>
            <a:r>
              <a:rPr lang="et-EE" dirty="0" smtClean="0"/>
              <a:t>cycles</a:t>
            </a:r>
          </a:p>
          <a:p>
            <a:r>
              <a:rPr lang="et-EE" dirty="0" smtClean="0"/>
              <a:t>Specific porous</a:t>
            </a:r>
            <a:endParaRPr lang="et-EE" dirty="0"/>
          </a:p>
        </p:txBody>
      </p:sp>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Results</a:t>
            </a:r>
            <a:endParaRPr lang="et-EE" dirty="0"/>
          </a:p>
        </p:txBody>
      </p:sp>
      <p:graphicFrame>
        <p:nvGraphicFramePr>
          <p:cNvPr id="4" name="Content Placeholder 3"/>
          <p:cNvGraphicFramePr>
            <a:graphicFrameLocks noGrp="1"/>
          </p:cNvGraphicFramePr>
          <p:nvPr>
            <p:ph idx="1"/>
          </p:nvPr>
        </p:nvGraphicFramePr>
        <p:xfrm>
          <a:off x="357158" y="2928934"/>
          <a:ext cx="8215368" cy="3571902"/>
        </p:xfrm>
        <a:graphic>
          <a:graphicData uri="http://schemas.openxmlformats.org/drawingml/2006/table">
            <a:tbl>
              <a:tblPr/>
              <a:tblGrid>
                <a:gridCol w="1368603"/>
                <a:gridCol w="1582476"/>
                <a:gridCol w="1478354"/>
                <a:gridCol w="2173442"/>
                <a:gridCol w="1612493"/>
              </a:tblGrid>
              <a:tr h="1190634">
                <a:tc>
                  <a:txBody>
                    <a:bodyPr/>
                    <a:lstStyle/>
                    <a:p>
                      <a:pPr algn="ctr">
                        <a:lnSpc>
                          <a:spcPct val="150000"/>
                        </a:lnSpc>
                        <a:spcAft>
                          <a:spcPts val="0"/>
                        </a:spcAft>
                      </a:pPr>
                      <a:r>
                        <a:rPr lang="et-EE" sz="1200" dirty="0">
                          <a:latin typeface="Times New Roman"/>
                          <a:ea typeface="Times New Roman"/>
                          <a:cs typeface="Times New Roman"/>
                        </a:rPr>
                        <a:t>Notation of actuator</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C</a:t>
                      </a:r>
                      <a:r>
                        <a:rPr lang="et-EE" sz="1200" baseline="-25000" dirty="0">
                          <a:latin typeface="Times New Roman"/>
                          <a:ea typeface="Times New Roman"/>
                          <a:cs typeface="Times New Roman"/>
                        </a:rPr>
                        <a:t>s</a:t>
                      </a:r>
                      <a:endParaRPr lang="et-EE" sz="1200" dirty="0">
                        <a:latin typeface="Times New Roman"/>
                        <a:ea typeface="Times New Roman"/>
                        <a:cs typeface="Times New Roman"/>
                      </a:endParaRPr>
                    </a:p>
                    <a:p>
                      <a:pPr algn="ctr">
                        <a:lnSpc>
                          <a:spcPct val="150000"/>
                        </a:lnSpc>
                        <a:spcAft>
                          <a:spcPts val="0"/>
                        </a:spcAft>
                      </a:pPr>
                      <a:r>
                        <a:rPr lang="et-EE" sz="1200" dirty="0">
                          <a:latin typeface="Times New Roman"/>
                          <a:ea typeface="Times New Roman"/>
                          <a:cs typeface="Times New Roman"/>
                        </a:rPr>
                        <a:t> [F g</a:t>
                      </a:r>
                      <a:r>
                        <a:rPr lang="et-EE" sz="1200" baseline="30000" dirty="0">
                          <a:latin typeface="Times New Roman"/>
                          <a:ea typeface="Times New Roman"/>
                          <a:cs typeface="Times New Roman"/>
                        </a:rPr>
                        <a:t>-1</a:t>
                      </a:r>
                      <a:r>
                        <a:rPr lang="et-EE" sz="1200" dirty="0">
                          <a:latin typeface="Times New Roman"/>
                          <a:ea typeface="Times New Roman"/>
                          <a:cs typeface="Times New Roman"/>
                        </a:rPr>
                        <a:t>]</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a:t>
                      </a:r>
                      <a:r>
                        <a:rPr lang="et-EE" sz="1200" baseline="-25000">
                          <a:latin typeface="Times New Roman"/>
                          <a:ea typeface="Times New Roman"/>
                          <a:cs typeface="Times New Roman"/>
                        </a:rPr>
                        <a:t>s</a:t>
                      </a:r>
                      <a:r>
                        <a:rPr lang="et-EE" sz="1200">
                          <a:latin typeface="Times New Roman"/>
                          <a:ea typeface="Times New Roman"/>
                          <a:cs typeface="Times New Roman"/>
                        </a:rPr>
                        <a:t> </a:t>
                      </a:r>
                    </a:p>
                    <a:p>
                      <a:pPr algn="ctr">
                        <a:lnSpc>
                          <a:spcPct val="150000"/>
                        </a:lnSpc>
                        <a:spcAft>
                          <a:spcPts val="0"/>
                        </a:spcAft>
                      </a:pPr>
                      <a:r>
                        <a:rPr lang="et-EE" sz="1200">
                          <a:latin typeface="Times New Roman"/>
                          <a:ea typeface="Times New Roman"/>
                          <a:cs typeface="Times New Roman"/>
                        </a:rPr>
                        <a:t>[Ω∙cm</a:t>
                      </a:r>
                      <a:r>
                        <a:rPr lang="et-EE" sz="1200" baseline="30000">
                          <a:latin typeface="Times New Roman"/>
                          <a:ea typeface="Times New Roman"/>
                          <a:cs typeface="Times New Roman"/>
                        </a:rPr>
                        <a:t>2</a:t>
                      </a:r>
                      <a:r>
                        <a:rPr lang="et-EE" sz="1200">
                          <a:latin typeface="Times New Roman"/>
                          <a:ea typeface="Times New Roman"/>
                          <a:cs typeface="Times New Roman"/>
                        </a:rPr>
                        <a:t>]</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Actuation at 3 V </a:t>
                      </a:r>
                    </a:p>
                    <a:p>
                      <a:pPr algn="ctr">
                        <a:lnSpc>
                          <a:spcPct val="150000"/>
                        </a:lnSpc>
                        <a:spcAft>
                          <a:spcPts val="0"/>
                        </a:spcAft>
                      </a:pPr>
                      <a:r>
                        <a:rPr lang="et-EE" sz="1200">
                          <a:latin typeface="Times New Roman"/>
                          <a:ea typeface="Times New Roman"/>
                          <a:cs typeface="Times New Roman"/>
                        </a:rPr>
                        <a:t>[</a:t>
                      </a:r>
                      <a:r>
                        <a:rPr lang="et-EE" sz="1200">
                          <a:latin typeface="Symbol"/>
                          <a:ea typeface="Times New Roman"/>
                          <a:cs typeface="Times New Roman"/>
                        </a:rPr>
                        <a:t>m</a:t>
                      </a:r>
                      <a:r>
                        <a:rPr lang="et-EE" sz="1200">
                          <a:latin typeface="Times New Roman"/>
                          <a:ea typeface="Times New Roman"/>
                          <a:cs typeface="Times New Roman"/>
                        </a:rPr>
                        <a:t>m]</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RTE</a:t>
                      </a:r>
                    </a:p>
                    <a:p>
                      <a:pPr algn="ctr">
                        <a:lnSpc>
                          <a:spcPct val="150000"/>
                        </a:lnSpc>
                        <a:spcAft>
                          <a:spcPts val="0"/>
                        </a:spcAft>
                      </a:pPr>
                      <a:r>
                        <a:rPr lang="et-EE" sz="1200">
                          <a:latin typeface="Times New Roman"/>
                          <a:ea typeface="Times New Roman"/>
                          <a:cs typeface="Times New Roman"/>
                        </a:rPr>
                        <a:t>%</a:t>
                      </a: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317">
                <a:tc>
                  <a:txBody>
                    <a:bodyPr/>
                    <a:lstStyle/>
                    <a:p>
                      <a:pPr algn="ctr">
                        <a:lnSpc>
                          <a:spcPct val="150000"/>
                        </a:lnSpc>
                        <a:spcAft>
                          <a:spcPts val="0"/>
                        </a:spcAft>
                      </a:pPr>
                      <a:r>
                        <a:rPr lang="et-EE" sz="1200">
                          <a:latin typeface="Times New Roman"/>
                          <a:ea typeface="Times New Roman"/>
                          <a:cs typeface="Times New Roman"/>
                        </a:rPr>
                        <a:t>TEA600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64</a:t>
                      </a: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3.9</a:t>
                      </a: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10.2</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t-EE" sz="1200">
                          <a:latin typeface="Times New Roman"/>
                          <a:ea typeface="Times New Roman"/>
                          <a:cs typeface="Times New Roman"/>
                        </a:rPr>
                        <a:t>84</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TEA800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112</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dirty="0">
                          <a:latin typeface="Times New Roman"/>
                          <a:ea typeface="Times New Roman"/>
                          <a:cs typeface="Times New Roman"/>
                        </a:rPr>
                        <a:t>9.3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11.7</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68</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EMI600</a:t>
                      </a:r>
                    </a:p>
                  </a:txBody>
                  <a:tcPr marL="44450" marR="44450" marT="0" marB="0" anchor="ctr">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75</a:t>
                      </a:r>
                    </a:p>
                  </a:txBody>
                  <a:tcPr marL="44450" marR="4445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7.3</a:t>
                      </a:r>
                    </a:p>
                  </a:txBody>
                  <a:tcPr marL="44450" marR="44450" marT="0"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16.2</a:t>
                      </a:r>
                    </a:p>
                  </a:txBody>
                  <a:tcPr marL="44450" marR="44450" marT="0" marB="0">
                    <a:lnL>
                      <a:noFill/>
                    </a:lnL>
                    <a:lnR>
                      <a:noFill/>
                    </a:lnR>
                    <a:lnT>
                      <a:noFill/>
                    </a:lnT>
                    <a:lnB>
                      <a:noFill/>
                    </a:lnB>
                  </a:tcPr>
                </a:tc>
                <a:tc>
                  <a:txBody>
                    <a:bodyPr/>
                    <a:lstStyle/>
                    <a:p>
                      <a:pPr algn="ctr">
                        <a:lnSpc>
                          <a:spcPct val="150000"/>
                        </a:lnSpc>
                        <a:spcAft>
                          <a:spcPts val="0"/>
                        </a:spcAft>
                      </a:pPr>
                      <a:r>
                        <a:rPr lang="et-EE" sz="1200">
                          <a:latin typeface="Times New Roman"/>
                          <a:ea typeface="Times New Roman"/>
                          <a:cs typeface="Times New Roman"/>
                        </a:rPr>
                        <a:t>72</a:t>
                      </a:r>
                    </a:p>
                  </a:txBody>
                  <a:tcPr marL="44450" marR="44450" marT="0" marB="0" anchor="ctr">
                    <a:lnL>
                      <a:noFill/>
                    </a:lnL>
                    <a:lnR>
                      <a:noFill/>
                    </a:lnR>
                    <a:lnT>
                      <a:noFill/>
                    </a:lnT>
                    <a:lnB>
                      <a:noFill/>
                    </a:lnB>
                  </a:tcPr>
                </a:tc>
              </a:tr>
              <a:tr h="595317">
                <a:tc>
                  <a:txBody>
                    <a:bodyPr/>
                    <a:lstStyle/>
                    <a:p>
                      <a:pPr algn="ctr">
                        <a:lnSpc>
                          <a:spcPct val="150000"/>
                        </a:lnSpc>
                        <a:spcAft>
                          <a:spcPts val="0"/>
                        </a:spcAft>
                      </a:pPr>
                      <a:r>
                        <a:rPr lang="et-EE" sz="1200">
                          <a:latin typeface="Times New Roman"/>
                          <a:ea typeface="Times New Roman"/>
                          <a:cs typeface="Times New Roman"/>
                        </a:rPr>
                        <a:t>EMI800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121</a:t>
                      </a: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4.6</a:t>
                      </a:r>
                    </a:p>
                  </a:txBody>
                  <a:tcPr marL="44450" marR="4445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a:latin typeface="Times New Roman"/>
                          <a:ea typeface="Times New Roman"/>
                          <a:cs typeface="Times New Roman"/>
                        </a:rPr>
                        <a:t>13.5</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t-EE" sz="1200" dirty="0">
                          <a:latin typeface="Times New Roman"/>
                          <a:ea typeface="Times New Roman"/>
                          <a:cs typeface="Times New Roman"/>
                        </a:rPr>
                        <a:t>84</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357158" y="1928802"/>
            <a:ext cx="828680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electrochemical parameters series capacitance (C</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series resistance (R</a:t>
            </a:r>
            <a:r>
              <a:rPr kumimoji="0" lang="en-US" sz="16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s</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round-trip </a:t>
            </a:r>
            <a:r>
              <a:rPr kumimoji="0" lang="en-US"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efficiecy</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(RTE) and actuation of linear actuators.  </a:t>
            </a:r>
            <a:endParaRPr kumimoji="0" lang="et-E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t-EE" smtClean="0"/>
              <a:t>alvo@ut.ee</a:t>
            </a:r>
            <a:endParaRPr lang="et-EE"/>
          </a:p>
        </p:txBody>
      </p:sp>
      <p:sp>
        <p:nvSpPr>
          <p:cNvPr id="7" name="Footer Placeholder 6"/>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Conclusions</a:t>
            </a:r>
            <a:endParaRPr lang="et-EE" dirty="0"/>
          </a:p>
        </p:txBody>
      </p:sp>
      <p:sp>
        <p:nvSpPr>
          <p:cNvPr id="3" name="Content Placeholder 2"/>
          <p:cNvSpPr>
            <a:spLocks noGrp="1"/>
          </p:cNvSpPr>
          <p:nvPr>
            <p:ph idx="1"/>
          </p:nvPr>
        </p:nvSpPr>
        <p:spPr/>
        <p:txBody>
          <a:bodyPr/>
          <a:lstStyle/>
          <a:p>
            <a:r>
              <a:rPr lang="et-EE" dirty="0" smtClean="0"/>
              <a:t>Supercapacitor like linear actuator was prepared</a:t>
            </a:r>
          </a:p>
          <a:p>
            <a:r>
              <a:rPr lang="et-EE" dirty="0" smtClean="0"/>
              <a:t>Several CDC- electrolyte systems prepared</a:t>
            </a:r>
          </a:p>
          <a:p>
            <a:r>
              <a:rPr lang="et-EE" dirty="0" smtClean="0"/>
              <a:t>Actuation aplitude, speed and effectiveness creatly depends from porous material properties-electrolyte pair  choice, </a:t>
            </a:r>
          </a:p>
          <a:p>
            <a:pPr lvl="1"/>
            <a:r>
              <a:rPr lang="et-EE" dirty="0" smtClean="0"/>
              <a:t>max </a:t>
            </a:r>
            <a:r>
              <a:rPr lang="et-EE" dirty="0" smtClean="0">
                <a:latin typeface="Arial" pitchFamily="34" charset="0"/>
                <a:cs typeface="Arial" pitchFamily="34" charset="0"/>
              </a:rPr>
              <a:t>81 %</a:t>
            </a:r>
            <a:r>
              <a:rPr lang="et-EE" dirty="0" smtClean="0">
                <a:cs typeface="Arial" pitchFamily="34" charset="0"/>
              </a:rPr>
              <a:t>, capacitance 121 g/F, actution 13.5 mikrom (5.8%), </a:t>
            </a:r>
            <a:endParaRPr lang="et-EE" dirty="0" smtClean="0"/>
          </a:p>
          <a:p>
            <a:r>
              <a:rPr lang="et-EE" dirty="0" smtClean="0"/>
              <a:t>Good lifetime</a:t>
            </a:r>
          </a:p>
          <a:p>
            <a:r>
              <a:rPr lang="et-EE" dirty="0" smtClean="0"/>
              <a:t>Energy recycling </a:t>
            </a:r>
            <a:r>
              <a:rPr lang="et-EE" dirty="0" smtClean="0">
                <a:sym typeface="Wingdings" pitchFamily="2" charset="2"/>
              </a:rPr>
              <a:t> possibility</a:t>
            </a:r>
          </a:p>
          <a:p>
            <a:endParaRPr lang="et-EE" dirty="0" smtClean="0"/>
          </a:p>
          <a:p>
            <a:endParaRPr lang="et-EE" dirty="0" smtClean="0"/>
          </a:p>
          <a:p>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Outline</a:t>
            </a:r>
            <a:endParaRPr lang="et-EE" dirty="0"/>
          </a:p>
        </p:txBody>
      </p:sp>
      <p:sp>
        <p:nvSpPr>
          <p:cNvPr id="3" name="Content Placeholder 2"/>
          <p:cNvSpPr>
            <a:spLocks noGrp="1"/>
          </p:cNvSpPr>
          <p:nvPr>
            <p:ph idx="1"/>
          </p:nvPr>
        </p:nvSpPr>
        <p:spPr/>
        <p:txBody>
          <a:bodyPr/>
          <a:lstStyle/>
          <a:p>
            <a:r>
              <a:rPr lang="et-EE" dirty="0" smtClean="0"/>
              <a:t>Actuator description</a:t>
            </a:r>
          </a:p>
          <a:p>
            <a:r>
              <a:rPr lang="et-EE" dirty="0" smtClean="0"/>
              <a:t>Materials used</a:t>
            </a:r>
          </a:p>
          <a:p>
            <a:pPr lvl="1"/>
            <a:r>
              <a:rPr lang="et-EE" dirty="0" smtClean="0"/>
              <a:t>Preparation and properties of CDC etc...</a:t>
            </a:r>
          </a:p>
          <a:p>
            <a:pPr lvl="1"/>
            <a:r>
              <a:rPr lang="et-EE" dirty="0" smtClean="0"/>
              <a:t>Assembling the actuator</a:t>
            </a:r>
          </a:p>
          <a:p>
            <a:r>
              <a:rPr lang="et-EE" dirty="0" smtClean="0"/>
              <a:t>Electromechanical charaterization</a:t>
            </a:r>
          </a:p>
          <a:p>
            <a:r>
              <a:rPr lang="et-EE" dirty="0" smtClean="0"/>
              <a:t>Electrochemical characterization</a:t>
            </a:r>
          </a:p>
          <a:p>
            <a:r>
              <a:rPr lang="et-EE" dirty="0" smtClean="0"/>
              <a:t>Force-amplitude performance</a:t>
            </a:r>
          </a:p>
          <a:p>
            <a:r>
              <a:rPr lang="et-EE" dirty="0" smtClean="0"/>
              <a:t>Stability</a:t>
            </a:r>
          </a:p>
          <a:p>
            <a:endParaRPr lang="et-EE" dirty="0" smtClean="0"/>
          </a:p>
          <a:p>
            <a:endParaRPr lang="et-EE" dirty="0" smtClean="0"/>
          </a:p>
          <a:p>
            <a:pPr lvl="1"/>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Acknowledgements</a:t>
            </a:r>
            <a:endParaRPr lang="et-EE" dirty="0"/>
          </a:p>
        </p:txBody>
      </p:sp>
      <p:sp>
        <p:nvSpPr>
          <p:cNvPr id="3" name="Content Placeholder 2"/>
          <p:cNvSpPr>
            <a:spLocks noGrp="1"/>
          </p:cNvSpPr>
          <p:nvPr>
            <p:ph type="body" idx="1"/>
          </p:nvPr>
        </p:nvSpPr>
        <p:spPr/>
        <p:txBody>
          <a:bodyPr/>
          <a:lstStyle/>
          <a:p>
            <a:endParaRPr lang="et-EE" dirty="0" smtClean="0"/>
          </a:p>
          <a:p>
            <a:pPr>
              <a:buFont typeface="Arial" pitchFamily="34" charset="0"/>
              <a:buChar char="•"/>
            </a:pPr>
            <a:r>
              <a:rPr lang="en-US" dirty="0" smtClean="0"/>
              <a:t>U.S</a:t>
            </a:r>
            <a:r>
              <a:rPr lang="en-US" dirty="0" smtClean="0"/>
              <a:t>. Civilian Research &amp; Development </a:t>
            </a:r>
            <a:r>
              <a:rPr lang="en-US" dirty="0" smtClean="0"/>
              <a:t>Foundation</a:t>
            </a:r>
            <a:endParaRPr lang="et-EE" dirty="0" smtClean="0"/>
          </a:p>
          <a:p>
            <a:pPr>
              <a:buFont typeface="Arial" pitchFamily="34" charset="0"/>
              <a:buChar char="•"/>
            </a:pPr>
            <a:r>
              <a:rPr lang="et-EE" dirty="0" smtClean="0"/>
              <a:t>Estonian Science Foundation</a:t>
            </a:r>
          </a:p>
          <a:p>
            <a:pPr>
              <a:buNone/>
            </a:pPr>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Thank you!</a:t>
            </a:r>
            <a:endParaRPr lang="et-EE" dirty="0"/>
          </a:p>
        </p:txBody>
      </p:sp>
      <p:sp>
        <p:nvSpPr>
          <p:cNvPr id="3" name="Text Placeholder 2"/>
          <p:cNvSpPr>
            <a:spLocks noGrp="1"/>
          </p:cNvSpPr>
          <p:nvPr>
            <p:ph type="body" idx="1"/>
          </p:nvPr>
        </p:nvSpPr>
        <p:spPr/>
        <p:txBody>
          <a:bodyPr/>
          <a:lstStyle/>
          <a:p>
            <a:endParaRPr lang="et-EE"/>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Purpose of </a:t>
            </a:r>
            <a:r>
              <a:rPr lang="et-EE" dirty="0" smtClean="0"/>
              <a:t>research</a:t>
            </a:r>
            <a:endParaRPr lang="et-EE" dirty="0"/>
          </a:p>
        </p:txBody>
      </p:sp>
      <p:sp>
        <p:nvSpPr>
          <p:cNvPr id="3" name="Content Placeholder 2"/>
          <p:cNvSpPr>
            <a:spLocks noGrp="1"/>
          </p:cNvSpPr>
          <p:nvPr>
            <p:ph idx="1"/>
          </p:nvPr>
        </p:nvSpPr>
        <p:spPr/>
        <p:txBody>
          <a:bodyPr/>
          <a:lstStyle/>
          <a:p>
            <a:r>
              <a:rPr lang="et-EE" dirty="0" smtClean="0"/>
              <a:t>Microactuators</a:t>
            </a:r>
          </a:p>
          <a:p>
            <a:pPr lvl="1"/>
            <a:r>
              <a:rPr lang="et-EE" dirty="0" smtClean="0"/>
              <a:t>Pump-valve systems for microfluidics</a:t>
            </a:r>
          </a:p>
          <a:p>
            <a:pPr lvl="1"/>
            <a:r>
              <a:rPr lang="et-EE" dirty="0" smtClean="0"/>
              <a:t>Fine tuning of optical surfaces</a:t>
            </a:r>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Actuator</a:t>
            </a:r>
            <a:endParaRPr lang="et-EE" dirty="0"/>
          </a:p>
        </p:txBody>
      </p:sp>
      <p:pic>
        <p:nvPicPr>
          <p:cNvPr id="1026" name="Picture 2" descr="C:\home\alvo\meetings\eapad2009\janno\Skeem.TIF"/>
          <p:cNvPicPr>
            <a:picLocks noGrp="1" noChangeAspect="1" noChangeArrowheads="1"/>
          </p:cNvPicPr>
          <p:nvPr>
            <p:ph idx="1"/>
          </p:nvPr>
        </p:nvPicPr>
        <p:blipFill>
          <a:blip r:embed="rId3"/>
          <a:srcRect/>
          <a:stretch>
            <a:fillRect/>
          </a:stretch>
        </p:blipFill>
        <p:spPr bwMode="auto">
          <a:xfrm>
            <a:off x="1198851" y="1935163"/>
            <a:ext cx="6746298" cy="4389437"/>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Materials: Carbide-Derived Carbon</a:t>
            </a:r>
            <a:endParaRPr lang="et-EE" dirty="0"/>
          </a:p>
        </p:txBody>
      </p:sp>
      <p:pic>
        <p:nvPicPr>
          <p:cNvPr id="2050" name="Picture 2" descr="C:\home\alvo\meetings\eapad2009\janno\Structure and HRTEM picture.TIF"/>
          <p:cNvPicPr>
            <a:picLocks noGrp="1" noChangeAspect="1" noChangeArrowheads="1"/>
          </p:cNvPicPr>
          <p:nvPr>
            <p:ph idx="1"/>
          </p:nvPr>
        </p:nvPicPr>
        <p:blipFill>
          <a:blip r:embed="rId2"/>
          <a:srcRect/>
          <a:stretch>
            <a:fillRect/>
          </a:stretch>
        </p:blipFill>
        <p:spPr bwMode="auto">
          <a:xfrm>
            <a:off x="642910" y="2428868"/>
            <a:ext cx="7569910" cy="3003375"/>
          </a:xfrm>
          <a:prstGeom prst="rect">
            <a:avLst/>
          </a:prstGeom>
          <a:noFill/>
        </p:spPr>
      </p:pic>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Fabrication of CDC</a:t>
            </a:r>
            <a:endParaRPr lang="et-EE" dirty="0"/>
          </a:p>
        </p:txBody>
      </p:sp>
      <p:sp>
        <p:nvSpPr>
          <p:cNvPr id="3" name="Content Placeholder 2"/>
          <p:cNvSpPr>
            <a:spLocks noGrp="1"/>
          </p:cNvSpPr>
          <p:nvPr>
            <p:ph idx="1"/>
          </p:nvPr>
        </p:nvSpPr>
        <p:spPr>
          <a:xfrm>
            <a:off x="457200" y="2928934"/>
            <a:ext cx="8229600" cy="3395666"/>
          </a:xfrm>
        </p:spPr>
        <p:txBody>
          <a:bodyPr>
            <a:normAutofit/>
          </a:bodyPr>
          <a:lstStyle/>
          <a:p>
            <a:r>
              <a:rPr lang="en-US" dirty="0" smtClean="0"/>
              <a:t>Metal carbide lattice is used as a template </a:t>
            </a:r>
            <a:endParaRPr lang="et-EE" dirty="0" smtClean="0"/>
          </a:p>
          <a:p>
            <a:r>
              <a:rPr lang="et-EE" dirty="0" smtClean="0"/>
              <a:t>metal is extracted layer-by-layer</a:t>
            </a:r>
          </a:p>
          <a:p>
            <a:r>
              <a:rPr lang="et-EE" dirty="0" smtClean="0"/>
              <a:t>Exotermic reaction</a:t>
            </a:r>
          </a:p>
          <a:p>
            <a:r>
              <a:rPr lang="et-EE" dirty="0" smtClean="0"/>
              <a:t>atomic level control </a:t>
            </a:r>
          </a:p>
          <a:p>
            <a:r>
              <a:rPr lang="et-EE" dirty="0" smtClean="0"/>
              <a:t>controlled by </a:t>
            </a:r>
            <a:r>
              <a:rPr lang="en-US" dirty="0" smtClean="0"/>
              <a:t>synthesis parameters, like temperature, gas flow, reaction time </a:t>
            </a:r>
            <a:endParaRPr lang="et-EE" dirty="0" smtClean="0"/>
          </a:p>
          <a:p>
            <a:endParaRPr lang="et-EE" dirty="0" smtClean="0"/>
          </a:p>
          <a:p>
            <a:endParaRPr lang="et-EE"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3073" name="Object 1"/>
          <p:cNvGraphicFramePr>
            <a:graphicFrameLocks noChangeAspect="1"/>
          </p:cNvGraphicFramePr>
          <p:nvPr/>
        </p:nvGraphicFramePr>
        <p:xfrm>
          <a:off x="2000232" y="2000240"/>
          <a:ext cx="4538414" cy="642942"/>
        </p:xfrm>
        <a:graphic>
          <a:graphicData uri="http://schemas.openxmlformats.org/presentationml/2006/ole">
            <p:oleObj spid="_x0000_s3073" name="Equation" r:id="rId3" imgW="1714500" imgH="241300" progId="Equation.3">
              <p:embed/>
            </p:oleObj>
          </a:graphicData>
        </a:graphic>
      </p:graphicFrame>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pPr algn="ctr"/>
            <a:r>
              <a:rPr lang="et-EE" dirty="0" smtClean="0"/>
              <a:t>http://www.ims.ut.ee</a:t>
            </a:r>
            <a:endParaRPr lang="et-E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Unique features of CDC</a:t>
            </a:r>
            <a:endParaRPr lang="et-EE" dirty="0"/>
          </a:p>
        </p:txBody>
      </p:sp>
      <p:sp>
        <p:nvSpPr>
          <p:cNvPr id="3" name="Content Placeholder 2"/>
          <p:cNvSpPr>
            <a:spLocks noGrp="1"/>
          </p:cNvSpPr>
          <p:nvPr>
            <p:ph idx="1"/>
          </p:nvPr>
        </p:nvSpPr>
        <p:spPr/>
        <p:txBody>
          <a:bodyPr/>
          <a:lstStyle/>
          <a:p>
            <a:r>
              <a:rPr lang="en-US" dirty="0" smtClean="0"/>
              <a:t>Varied pore size by process parameters</a:t>
            </a:r>
          </a:p>
          <a:p>
            <a:r>
              <a:rPr lang="en-US" dirty="0" smtClean="0"/>
              <a:t>Controlled nanostructure and </a:t>
            </a:r>
            <a:r>
              <a:rPr lang="en-US" dirty="0" err="1" smtClean="0"/>
              <a:t>crystallinity</a:t>
            </a:r>
            <a:endParaRPr lang="en-US" dirty="0" smtClean="0"/>
          </a:p>
          <a:p>
            <a:r>
              <a:rPr lang="en-US" dirty="0" smtClean="0"/>
              <a:t>Controlled dominating pore size at </a:t>
            </a:r>
            <a:r>
              <a:rPr lang="en-US" dirty="0" err="1" smtClean="0"/>
              <a:t>nano</a:t>
            </a:r>
            <a:r>
              <a:rPr lang="en-US" dirty="0" smtClean="0"/>
              <a:t>-level</a:t>
            </a:r>
          </a:p>
          <a:p>
            <a:r>
              <a:rPr lang="en-US" dirty="0" smtClean="0"/>
              <a:t>Tuned pore size distribution</a:t>
            </a:r>
          </a:p>
          <a:p>
            <a:r>
              <a:rPr lang="en-US" dirty="0" smtClean="0"/>
              <a:t>Optimized structure and porosity depending on the application</a:t>
            </a:r>
          </a:p>
          <a:p>
            <a:endParaRPr lang="et-EE" dirty="0"/>
          </a:p>
        </p:txBody>
      </p:sp>
      <p:sp>
        <p:nvSpPr>
          <p:cNvPr id="5" name="Date Placeholder 4"/>
          <p:cNvSpPr>
            <a:spLocks noGrp="1"/>
          </p:cNvSpPr>
          <p:nvPr>
            <p:ph type="dt" sz="half" idx="10"/>
          </p:nvPr>
        </p:nvSpPr>
        <p:spPr/>
        <p:txBody>
          <a:bodyPr/>
          <a:lstStyle/>
          <a:p>
            <a:r>
              <a:rPr lang="et-EE" smtClean="0"/>
              <a:t>alvo@ut.ee</a:t>
            </a:r>
            <a:endParaRPr lang="et-EE"/>
          </a:p>
        </p:txBody>
      </p:sp>
      <p:sp>
        <p:nvSpPr>
          <p:cNvPr id="6" name="Footer Placeholder 5"/>
          <p:cNvSpPr>
            <a:spLocks noGrp="1"/>
          </p:cNvSpPr>
          <p:nvPr>
            <p:ph type="ftr" sz="quarter" idx="11"/>
          </p:nvPr>
        </p:nvSpPr>
        <p:spPr/>
        <p:txBody>
          <a:bodyPr/>
          <a:lstStyle/>
          <a:p>
            <a:r>
              <a:rPr lang="et-EE" smtClean="0"/>
              <a:t>http://www.ims.ut.ee</a:t>
            </a:r>
            <a:endParaRPr lang="et-E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CDC and electrolyte properties</a:t>
            </a:r>
            <a:endParaRPr lang="et-EE" dirty="0"/>
          </a:p>
        </p:txBody>
      </p:sp>
      <p:pic>
        <p:nvPicPr>
          <p:cNvPr id="19458" name="Picture 2" descr="C:\home\alvo\meetings\eapad2009\janno\Physical parameters of TiC derived carbons.TIF"/>
          <p:cNvPicPr>
            <a:picLocks noGrp="1" noChangeAspect="1" noChangeArrowheads="1"/>
          </p:cNvPicPr>
          <p:nvPr>
            <p:ph idx="1"/>
          </p:nvPr>
        </p:nvPicPr>
        <p:blipFill>
          <a:blip r:embed="rId3"/>
          <a:srcRect/>
          <a:stretch>
            <a:fillRect/>
          </a:stretch>
        </p:blipFill>
        <p:spPr bwMode="auto">
          <a:xfrm>
            <a:off x="428596" y="1857364"/>
            <a:ext cx="8229600" cy="1683186"/>
          </a:xfrm>
          <a:prstGeom prst="rect">
            <a:avLst/>
          </a:prstGeom>
          <a:noFill/>
        </p:spPr>
      </p:pic>
      <p:pic>
        <p:nvPicPr>
          <p:cNvPr id="5" name="Picture 4"/>
          <p:cNvPicPr>
            <a:picLocks noChangeAspect="1" noChangeArrowheads="1"/>
          </p:cNvPicPr>
          <p:nvPr/>
        </p:nvPicPr>
        <p:blipFill>
          <a:blip r:embed="rId4"/>
          <a:srcRect/>
          <a:stretch>
            <a:fillRect/>
          </a:stretch>
        </p:blipFill>
        <p:spPr>
          <a:xfrm>
            <a:off x="428596" y="3714752"/>
            <a:ext cx="2171700" cy="2286000"/>
          </a:xfrm>
          <a:prstGeom prst="rect">
            <a:avLst/>
          </a:prstGeom>
        </p:spPr>
      </p:pic>
      <p:pic>
        <p:nvPicPr>
          <p:cNvPr id="6" name="Picture 5"/>
          <p:cNvPicPr>
            <a:picLocks noChangeAspect="1" noChangeArrowheads="1"/>
          </p:cNvPicPr>
          <p:nvPr/>
        </p:nvPicPr>
        <p:blipFill>
          <a:blip r:embed="rId5"/>
          <a:srcRect/>
          <a:stretch>
            <a:fillRect/>
          </a:stretch>
        </p:blipFill>
        <p:spPr bwMode="auto">
          <a:xfrm>
            <a:off x="2928926" y="3714752"/>
            <a:ext cx="1357366" cy="1404375"/>
          </a:xfrm>
          <a:prstGeom prst="rect">
            <a:avLst/>
          </a:prstGeom>
          <a:noFill/>
        </p:spPr>
      </p:pic>
      <p:pic>
        <p:nvPicPr>
          <p:cNvPr id="7" name="Picture 6"/>
          <p:cNvPicPr>
            <a:picLocks noChangeAspect="1" noChangeArrowheads="1"/>
          </p:cNvPicPr>
          <p:nvPr/>
        </p:nvPicPr>
        <p:blipFill>
          <a:blip r:embed="rId6"/>
          <a:srcRect/>
          <a:stretch>
            <a:fillRect/>
          </a:stretch>
        </p:blipFill>
        <p:spPr>
          <a:xfrm>
            <a:off x="3714744" y="5143512"/>
            <a:ext cx="1250410" cy="1081084"/>
          </a:xfrm>
          <a:prstGeom prst="rect">
            <a:avLst/>
          </a:prstGeom>
        </p:spPr>
      </p:pic>
      <p:pic>
        <p:nvPicPr>
          <p:cNvPr id="8" name="Picture 7"/>
          <p:cNvPicPr>
            <a:picLocks noChangeAspect="1" noChangeArrowheads="1"/>
          </p:cNvPicPr>
          <p:nvPr/>
        </p:nvPicPr>
        <p:blipFill>
          <a:blip r:embed="rId7"/>
          <a:srcRect/>
          <a:stretch>
            <a:fillRect/>
          </a:stretch>
        </p:blipFill>
        <p:spPr bwMode="auto">
          <a:xfrm>
            <a:off x="5940425" y="6237288"/>
            <a:ext cx="2552700" cy="219075"/>
          </a:xfrm>
          <a:prstGeom prst="rect">
            <a:avLst/>
          </a:prstGeom>
          <a:noFill/>
        </p:spPr>
      </p:pic>
      <p:pic>
        <p:nvPicPr>
          <p:cNvPr id="9" name="Picture 9"/>
          <p:cNvPicPr>
            <a:picLocks noChangeAspect="1" noChangeArrowheads="1"/>
          </p:cNvPicPr>
          <p:nvPr/>
        </p:nvPicPr>
        <p:blipFill>
          <a:blip r:embed="rId8"/>
          <a:srcRect/>
          <a:stretch>
            <a:fillRect/>
          </a:stretch>
        </p:blipFill>
        <p:spPr bwMode="auto">
          <a:xfrm>
            <a:off x="5573788" y="3714752"/>
            <a:ext cx="2855863" cy="2286016"/>
          </a:xfrm>
          <a:prstGeom prst="rect">
            <a:avLst/>
          </a:prstGeom>
          <a:noFill/>
        </p:spPr>
      </p:pic>
      <p:sp>
        <p:nvSpPr>
          <p:cNvPr id="11" name="Date Placeholder 10"/>
          <p:cNvSpPr>
            <a:spLocks noGrp="1"/>
          </p:cNvSpPr>
          <p:nvPr>
            <p:ph type="dt" sz="half" idx="10"/>
          </p:nvPr>
        </p:nvSpPr>
        <p:spPr/>
        <p:txBody>
          <a:bodyPr/>
          <a:lstStyle/>
          <a:p>
            <a:r>
              <a:rPr lang="et-EE" smtClean="0"/>
              <a:t>alvo@ut.ee</a:t>
            </a:r>
            <a:endParaRPr lang="et-EE"/>
          </a:p>
        </p:txBody>
      </p:sp>
      <p:sp>
        <p:nvSpPr>
          <p:cNvPr id="12" name="Footer Placeholder 11"/>
          <p:cNvSpPr>
            <a:spLocks noGrp="1"/>
          </p:cNvSpPr>
          <p:nvPr>
            <p:ph type="ftr" sz="quarter" idx="11"/>
          </p:nvPr>
        </p:nvSpPr>
        <p:spPr/>
        <p:txBody>
          <a:bodyPr/>
          <a:lstStyle/>
          <a:p>
            <a:r>
              <a:rPr lang="et-EE" smtClean="0"/>
              <a:t>http://www.ims.ut.ee</a:t>
            </a:r>
            <a:endParaRPr lang="et-E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Assembling</a:t>
            </a:r>
            <a:endParaRPr lang="et-EE" dirty="0"/>
          </a:p>
        </p:txBody>
      </p:sp>
      <p:sp>
        <p:nvSpPr>
          <p:cNvPr id="3" name="Content Placeholder 2"/>
          <p:cNvSpPr>
            <a:spLocks noGrp="1"/>
          </p:cNvSpPr>
          <p:nvPr>
            <p:ph idx="1"/>
          </p:nvPr>
        </p:nvSpPr>
        <p:spPr/>
        <p:txBody>
          <a:bodyPr/>
          <a:lstStyle/>
          <a:p>
            <a:pPr>
              <a:buNone/>
            </a:pPr>
            <a:endParaRPr lang="et-EE" dirty="0" smtClean="0"/>
          </a:p>
          <a:p>
            <a:pPr lvl="1"/>
            <a:endParaRPr lang="et-EE" dirty="0"/>
          </a:p>
        </p:txBody>
      </p:sp>
      <p:pic>
        <p:nvPicPr>
          <p:cNvPr id="20482" name="Picture 2" descr="C:\home\alvo\meetings\eapad2009\janno\Assembling of actuators.TIF"/>
          <p:cNvPicPr>
            <a:picLocks noChangeAspect="1" noChangeArrowheads="1"/>
          </p:cNvPicPr>
          <p:nvPr/>
        </p:nvPicPr>
        <p:blipFill>
          <a:blip r:embed="rId3"/>
          <a:srcRect/>
          <a:stretch>
            <a:fillRect/>
          </a:stretch>
        </p:blipFill>
        <p:spPr bwMode="auto">
          <a:xfrm>
            <a:off x="928662" y="1857364"/>
            <a:ext cx="6686566" cy="4587969"/>
          </a:xfrm>
          <a:prstGeom prst="rect">
            <a:avLst/>
          </a:prstGeom>
          <a:noFill/>
        </p:spPr>
      </p:pic>
      <p:pic>
        <p:nvPicPr>
          <p:cNvPr id="20483" name="Picture 3" descr="C:\home\alvo\meetings\eapad2009\janno\Skeem.TIF"/>
          <p:cNvPicPr>
            <a:picLocks noChangeAspect="1" noChangeArrowheads="1"/>
          </p:cNvPicPr>
          <p:nvPr/>
        </p:nvPicPr>
        <p:blipFill>
          <a:blip r:embed="rId4" cstate="print"/>
          <a:srcRect/>
          <a:stretch>
            <a:fillRect/>
          </a:stretch>
        </p:blipFill>
        <p:spPr bwMode="auto">
          <a:xfrm>
            <a:off x="5572132" y="1714488"/>
            <a:ext cx="3071802" cy="1998649"/>
          </a:xfrm>
          <a:prstGeom prst="rect">
            <a:avLst/>
          </a:prstGeom>
          <a:noFill/>
        </p:spPr>
      </p:pic>
      <p:sp>
        <p:nvSpPr>
          <p:cNvPr id="7" name="Date Placeholder 6"/>
          <p:cNvSpPr>
            <a:spLocks noGrp="1"/>
          </p:cNvSpPr>
          <p:nvPr>
            <p:ph type="dt" sz="half" idx="10"/>
          </p:nvPr>
        </p:nvSpPr>
        <p:spPr/>
        <p:txBody>
          <a:bodyPr/>
          <a:lstStyle/>
          <a:p>
            <a:r>
              <a:rPr lang="et-EE" smtClean="0"/>
              <a:t>alvo@ut.ee</a:t>
            </a:r>
            <a:endParaRPr lang="et-EE"/>
          </a:p>
        </p:txBody>
      </p:sp>
      <p:sp>
        <p:nvSpPr>
          <p:cNvPr id="8" name="Footer Placeholder 7"/>
          <p:cNvSpPr>
            <a:spLocks noGrp="1"/>
          </p:cNvSpPr>
          <p:nvPr>
            <p:ph type="ftr" sz="quarter" idx="11"/>
          </p:nvPr>
        </p:nvSpPr>
        <p:spPr/>
        <p:txBody>
          <a:bodyPr/>
          <a:lstStyle/>
          <a:p>
            <a:r>
              <a:rPr lang="et-EE" smtClean="0"/>
              <a:t>http://www.ims.ut.ee</a:t>
            </a:r>
            <a:endParaRPr lang="et-E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242</TotalTime>
  <Words>931</Words>
  <Application>Microsoft Office PowerPoint</Application>
  <PresentationFormat>On-screen Show (4:3)</PresentationFormat>
  <Paragraphs>179</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Flow</vt:lpstr>
      <vt:lpstr>Equation</vt:lpstr>
      <vt:lpstr>Low voltage linear actuators based on carbide derived carbon powder</vt:lpstr>
      <vt:lpstr>Outline</vt:lpstr>
      <vt:lpstr>Purpose of research</vt:lpstr>
      <vt:lpstr>Actuator</vt:lpstr>
      <vt:lpstr>Materials: Carbide-Derived Carbon</vt:lpstr>
      <vt:lpstr>Fabrication of CDC</vt:lpstr>
      <vt:lpstr>Unique features of CDC</vt:lpstr>
      <vt:lpstr>CDC and electrolyte properties</vt:lpstr>
      <vt:lpstr>Assembling</vt:lpstr>
      <vt:lpstr>Electromechanical characterization: setup</vt:lpstr>
      <vt:lpstr>CCCP measurement</vt:lpstr>
      <vt:lpstr>E-M Measurements</vt:lpstr>
      <vt:lpstr>Charge-Displacement Diagram</vt:lpstr>
      <vt:lpstr>Electrochemical impedance spectroscopy (EIS)</vt:lpstr>
      <vt:lpstr>Cyclic Voltammetry</vt:lpstr>
      <vt:lpstr>Energy loss</vt:lpstr>
      <vt:lpstr>Lifetime</vt:lpstr>
      <vt:lpstr>Results</vt:lpstr>
      <vt:lpstr>Conclusions</vt:lpstr>
      <vt:lpstr>Acknowledgements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Carbide....</dc:title>
  <dc:creator>Alvo</dc:creator>
  <cp:lastModifiedBy>Alvo</cp:lastModifiedBy>
  <cp:revision>21</cp:revision>
  <dcterms:created xsi:type="dcterms:W3CDTF">2009-03-03T05:53:18Z</dcterms:created>
  <dcterms:modified xsi:type="dcterms:W3CDTF">2009-03-05T10:13:51Z</dcterms:modified>
</cp:coreProperties>
</file>