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22EA19C4" w14:textId="6694DDE1" w:rsidR="00944B4F" w:rsidRDefault="00F13998" w:rsidP="00944B4F">
      <w:pPr>
        <w:rPr>
          <w:b/>
          <w:sz w:val="34"/>
          <w:szCs w:val="34"/>
          <w:lang w:val="en-US"/>
        </w:rPr>
      </w:pPr>
      <w:r w:rsidRPr="00F13998">
        <w:rPr>
          <w:b/>
          <w:sz w:val="34"/>
          <w:szCs w:val="34"/>
          <w:lang w:val="en-US"/>
        </w:rPr>
        <w:t xml:space="preserve">Mechanoelectrical impedance </w:t>
      </w:r>
      <w:r w:rsidR="0052378F" w:rsidRPr="00F13998">
        <w:rPr>
          <w:b/>
          <w:sz w:val="34"/>
          <w:szCs w:val="34"/>
          <w:lang w:val="en-US"/>
        </w:rPr>
        <w:t xml:space="preserve">of </w:t>
      </w:r>
      <w:r w:rsidR="0052378F">
        <w:rPr>
          <w:b/>
          <w:sz w:val="34"/>
          <w:szCs w:val="34"/>
          <w:lang w:val="en-US"/>
        </w:rPr>
        <w:t>carbide-derived carbon-based laminate at large deflections</w:t>
      </w:r>
    </w:p>
    <w:p w14:paraId="15C36AEC" w14:textId="542BFA6C" w:rsidR="004874A5" w:rsidRDefault="00F13998" w:rsidP="00CC77ED">
      <w:pPr>
        <w:ind w:left="1418"/>
        <w:rPr>
          <w:lang w:val="en-US"/>
        </w:rPr>
      </w:pPr>
      <w:proofErr w:type="spellStart"/>
      <w:r>
        <w:rPr>
          <w:lang w:val="en-US"/>
        </w:rPr>
        <w:t>Indrek</w:t>
      </w:r>
      <w:proofErr w:type="spellEnd"/>
      <w:r>
        <w:rPr>
          <w:lang w:val="en-US"/>
        </w:rPr>
        <w:t xml:space="preserve"> </w:t>
      </w:r>
      <w:proofErr w:type="spellStart"/>
      <w:r>
        <w:rPr>
          <w:lang w:val="en-US"/>
        </w:rPr>
        <w:t>Must</w:t>
      </w:r>
      <w:r w:rsidRPr="00F13998">
        <w:rPr>
          <w:vertAlign w:val="superscript"/>
          <w:lang w:val="en-US"/>
        </w:rPr>
        <w:t>a</w:t>
      </w:r>
      <w:proofErr w:type="spellEnd"/>
      <w:r>
        <w:rPr>
          <w:lang w:val="en-US"/>
        </w:rPr>
        <w:t xml:space="preserve">, Mart </w:t>
      </w:r>
      <w:proofErr w:type="spellStart"/>
      <w:r>
        <w:rPr>
          <w:lang w:val="en-US"/>
        </w:rPr>
        <w:t>Anton</w:t>
      </w:r>
      <w:r w:rsidRPr="00F13998">
        <w:rPr>
          <w:vertAlign w:val="superscript"/>
          <w:lang w:val="en-US"/>
        </w:rPr>
        <w:t>b</w:t>
      </w:r>
      <w:proofErr w:type="spellEnd"/>
      <w:r>
        <w:rPr>
          <w:lang w:val="en-US"/>
        </w:rPr>
        <w:t xml:space="preserve">, </w:t>
      </w:r>
      <w:proofErr w:type="spellStart"/>
      <w:r>
        <w:rPr>
          <w:lang w:val="en-US"/>
        </w:rPr>
        <w:t>Erki</w:t>
      </w:r>
      <w:proofErr w:type="spellEnd"/>
      <w:r>
        <w:rPr>
          <w:lang w:val="en-US"/>
        </w:rPr>
        <w:t xml:space="preserve"> </w:t>
      </w:r>
      <w:proofErr w:type="spellStart"/>
      <w:r>
        <w:rPr>
          <w:lang w:val="en-US"/>
        </w:rPr>
        <w:t>Viidalepp</w:t>
      </w:r>
      <w:r w:rsidRPr="00F13998">
        <w:rPr>
          <w:vertAlign w:val="superscript"/>
          <w:lang w:val="en-US"/>
        </w:rPr>
        <w:t>a</w:t>
      </w:r>
      <w:proofErr w:type="spellEnd"/>
      <w:r>
        <w:rPr>
          <w:lang w:val="en-US"/>
        </w:rPr>
        <w:t xml:space="preserve">, Inga </w:t>
      </w:r>
      <w:proofErr w:type="spellStart"/>
      <w:r>
        <w:rPr>
          <w:lang w:val="en-US"/>
        </w:rPr>
        <w:t>Põldsalu</w:t>
      </w:r>
      <w:r w:rsidRPr="00F13998">
        <w:rPr>
          <w:vertAlign w:val="superscript"/>
          <w:lang w:val="en-US"/>
        </w:rPr>
        <w:t>a</w:t>
      </w:r>
      <w:proofErr w:type="spellEnd"/>
      <w:r w:rsidR="004874A5" w:rsidRPr="00AA13C8">
        <w:rPr>
          <w:lang w:val="en-US"/>
        </w:rPr>
        <w:t xml:space="preserve">, </w:t>
      </w:r>
      <w:r w:rsidR="00E14A55">
        <w:rPr>
          <w:lang w:val="en-US"/>
        </w:rPr>
        <w:t xml:space="preserve">Andres </w:t>
      </w:r>
      <w:proofErr w:type="spellStart"/>
      <w:r w:rsidR="004874A5" w:rsidRPr="00AA13C8">
        <w:rPr>
          <w:lang w:val="en-US"/>
        </w:rPr>
        <w:t>Punn</w:t>
      </w:r>
      <w:r w:rsidR="00E14A55">
        <w:rPr>
          <w:lang w:val="en-US"/>
        </w:rPr>
        <w:t>ing</w:t>
      </w:r>
      <w:r w:rsidRPr="00F13998">
        <w:rPr>
          <w:vertAlign w:val="superscript"/>
          <w:lang w:val="en-US"/>
        </w:rPr>
        <w:t>a</w:t>
      </w:r>
      <w:proofErr w:type="spellEnd"/>
      <w:r w:rsidR="00B71B3E">
        <w:rPr>
          <w:lang w:val="en-US"/>
        </w:rPr>
        <w:t xml:space="preserve"> and</w:t>
      </w:r>
      <w:r w:rsidR="004874A5" w:rsidRPr="00AA13C8">
        <w:rPr>
          <w:lang w:val="en-US"/>
        </w:rPr>
        <w:t xml:space="preserve"> </w:t>
      </w:r>
      <w:proofErr w:type="spellStart"/>
      <w:r w:rsidR="004874A5" w:rsidRPr="00AA13C8">
        <w:rPr>
          <w:lang w:val="en-US"/>
        </w:rPr>
        <w:t>Alvo</w:t>
      </w:r>
      <w:proofErr w:type="spellEnd"/>
      <w:r w:rsidR="00E14A55">
        <w:rPr>
          <w:lang w:val="en-US"/>
        </w:rPr>
        <w:t xml:space="preserve"> </w:t>
      </w:r>
      <w:proofErr w:type="spellStart"/>
      <w:r w:rsidR="00E14A55">
        <w:rPr>
          <w:lang w:val="en-US"/>
        </w:rPr>
        <w:t>Aabloo</w:t>
      </w:r>
      <w:r w:rsidRPr="00F13998">
        <w:rPr>
          <w:vertAlign w:val="superscript"/>
          <w:lang w:val="en-US"/>
        </w:rPr>
        <w:t>a</w:t>
      </w:r>
      <w:proofErr w:type="spellEnd"/>
    </w:p>
    <w:p w14:paraId="6B70444F" w14:textId="44FDE97E" w:rsidR="00E14A55" w:rsidRDefault="00F13998" w:rsidP="00CC77ED">
      <w:pPr>
        <w:ind w:left="1418"/>
        <w:rPr>
          <w:lang w:val="en-US"/>
        </w:rPr>
      </w:pPr>
      <w:proofErr w:type="spellStart"/>
      <w:proofErr w:type="gramStart"/>
      <w:r w:rsidRPr="00F13998">
        <w:rPr>
          <w:vertAlign w:val="superscript"/>
          <w:lang w:val="en-US"/>
        </w:rPr>
        <w:t>a</w:t>
      </w:r>
      <w:proofErr w:type="spellEnd"/>
      <w:proofErr w:type="gramEnd"/>
      <w:r>
        <w:rPr>
          <w:lang w:val="en-US"/>
        </w:rPr>
        <w:t xml:space="preserve"> </w:t>
      </w:r>
      <w:r w:rsidR="00E14A55" w:rsidRPr="00F13998">
        <w:rPr>
          <w:lang w:val="en-US"/>
        </w:rPr>
        <w:t>Intelligent</w:t>
      </w:r>
      <w:r w:rsidR="00E14A55" w:rsidRPr="00E14A55">
        <w:rPr>
          <w:lang w:val="en-US"/>
        </w:rPr>
        <w:t xml:space="preserve"> Materials and Systems Laboratory,</w:t>
      </w:r>
      <w:r w:rsidR="00E14A55">
        <w:rPr>
          <w:lang w:val="en-US"/>
        </w:rPr>
        <w:t xml:space="preserve"> </w:t>
      </w:r>
      <w:r w:rsidR="00E14A55" w:rsidRPr="00E14A55">
        <w:rPr>
          <w:lang w:val="en-US"/>
        </w:rPr>
        <w:t>Institute of Technology, University of Tartu,</w:t>
      </w:r>
      <w:r w:rsidR="00D21CB4">
        <w:rPr>
          <w:lang w:val="en-US"/>
        </w:rPr>
        <w:t xml:space="preserve"> </w:t>
      </w:r>
      <w:r w:rsidR="00E14A55" w:rsidRPr="00E14A55">
        <w:rPr>
          <w:lang w:val="en-US"/>
        </w:rPr>
        <w:t>Estonia</w:t>
      </w:r>
    </w:p>
    <w:p w14:paraId="01DB7E89" w14:textId="21DACCF8" w:rsidR="00F13998" w:rsidRDefault="00F13998" w:rsidP="00F13998">
      <w:pPr>
        <w:ind w:left="1418"/>
        <w:rPr>
          <w:lang w:val="en-US"/>
        </w:rPr>
      </w:pPr>
      <w:proofErr w:type="gramStart"/>
      <w:r>
        <w:rPr>
          <w:vertAlign w:val="superscript"/>
          <w:lang w:val="en-US"/>
        </w:rPr>
        <w:t>b</w:t>
      </w:r>
      <w:proofErr w:type="gramEnd"/>
      <w:r>
        <w:rPr>
          <w:lang w:val="en-US"/>
        </w:rPr>
        <w:t xml:space="preserve"> </w:t>
      </w:r>
      <w:r w:rsidRPr="00F13998">
        <w:rPr>
          <w:lang w:val="en-US"/>
        </w:rPr>
        <w:t xml:space="preserve">Centre for </w:t>
      </w:r>
      <w:proofErr w:type="spellStart"/>
      <w:r w:rsidRPr="00F13998">
        <w:rPr>
          <w:lang w:val="en-US"/>
        </w:rPr>
        <w:t>Biorobotics</w:t>
      </w:r>
      <w:proofErr w:type="spellEnd"/>
      <w:r w:rsidRPr="00E14A55">
        <w:rPr>
          <w:lang w:val="en-US"/>
        </w:rPr>
        <w:t>,</w:t>
      </w:r>
      <w:r>
        <w:rPr>
          <w:lang w:val="en-US"/>
        </w:rPr>
        <w:t xml:space="preserve"> </w:t>
      </w:r>
      <w:r w:rsidRPr="00F13998">
        <w:rPr>
          <w:lang w:val="en-US"/>
        </w:rPr>
        <w:t>Tallinn University of Technology</w:t>
      </w:r>
      <w:r w:rsidRPr="00E14A55">
        <w:rPr>
          <w:lang w:val="en-US"/>
        </w:rPr>
        <w:t>,</w:t>
      </w:r>
      <w:r>
        <w:rPr>
          <w:lang w:val="en-US"/>
        </w:rPr>
        <w:t xml:space="preserve"> </w:t>
      </w:r>
      <w:r w:rsidRPr="00E14A55">
        <w:rPr>
          <w:lang w:val="en-US"/>
        </w:rPr>
        <w:t>Estonia</w:t>
      </w:r>
    </w:p>
    <w:p w14:paraId="190B8FFE" w14:textId="1F079A07" w:rsidR="00CC77ED" w:rsidRPr="00AB64A0" w:rsidRDefault="00CC77ED" w:rsidP="00CC77ED">
      <w:pPr>
        <w:ind w:left="1418"/>
        <w:rPr>
          <w:lang w:val="en-US"/>
        </w:rPr>
      </w:pPr>
      <w:r w:rsidRPr="00AB64A0">
        <w:rPr>
          <w:lang w:val="en-US"/>
        </w:rPr>
        <w:t xml:space="preserve">E-mail: </w:t>
      </w:r>
      <w:r w:rsidR="00F13998">
        <w:rPr>
          <w:lang w:val="en-US"/>
        </w:rPr>
        <w:t>indrekm</w:t>
      </w:r>
      <w:r w:rsidRPr="00AB64A0">
        <w:rPr>
          <w:lang w:val="en-US"/>
        </w:rPr>
        <w:t>@ut.ee</w:t>
      </w:r>
    </w:p>
    <w:p w14:paraId="0849E071" w14:textId="132D9D7A" w:rsidR="00426F8A" w:rsidRDefault="004874A5" w:rsidP="00B71B3E">
      <w:pPr>
        <w:ind w:left="1418"/>
        <w:jc w:val="both"/>
        <w:rPr>
          <w:sz w:val="20"/>
          <w:szCs w:val="20"/>
          <w:lang w:val="en-US"/>
        </w:rPr>
      </w:pPr>
      <w:r w:rsidRPr="00AB64A0">
        <w:rPr>
          <w:b/>
          <w:sz w:val="20"/>
          <w:szCs w:val="20"/>
          <w:lang w:val="en-US"/>
        </w:rPr>
        <w:t>Abstract</w:t>
      </w:r>
      <w:r w:rsidRPr="00AB64A0">
        <w:rPr>
          <w:sz w:val="20"/>
          <w:szCs w:val="20"/>
          <w:lang w:val="en-US"/>
        </w:rPr>
        <w:t xml:space="preserve"> </w:t>
      </w:r>
      <w:r w:rsidR="00F13998" w:rsidRPr="00F13998">
        <w:rPr>
          <w:sz w:val="20"/>
          <w:szCs w:val="20"/>
          <w:lang w:val="en-US"/>
        </w:rPr>
        <w:t xml:space="preserve">The motion sensing property of a three-layer ionic electroactive polymer laminate is investigated. Carbon derived from titanium carbide is used as an electrode constituent, 1-ethyl-3-methylimidazolium </w:t>
      </w:r>
      <w:proofErr w:type="spellStart"/>
      <w:r w:rsidR="00F13998" w:rsidRPr="00F13998">
        <w:rPr>
          <w:sz w:val="20"/>
          <w:szCs w:val="20"/>
          <w:lang w:val="en-US"/>
        </w:rPr>
        <w:t>trifluoromethanesulfonate</w:t>
      </w:r>
      <w:proofErr w:type="spellEnd"/>
      <w:r w:rsidR="00F13998" w:rsidRPr="00F13998">
        <w:rPr>
          <w:sz w:val="20"/>
          <w:szCs w:val="20"/>
          <w:lang w:val="en-US"/>
        </w:rPr>
        <w:t xml:space="preserve"> ionic liquid as an electrolyte, </w:t>
      </w:r>
      <w:proofErr w:type="spellStart"/>
      <w:r w:rsidR="00F13998" w:rsidRPr="00F13998">
        <w:rPr>
          <w:sz w:val="20"/>
          <w:szCs w:val="20"/>
          <w:lang w:val="en-US"/>
        </w:rPr>
        <w:t>Nafion</w:t>
      </w:r>
      <w:proofErr w:type="spellEnd"/>
      <w:r w:rsidR="00F13998" w:rsidRPr="00F13998">
        <w:rPr>
          <w:sz w:val="20"/>
          <w:szCs w:val="20"/>
          <w:lang w:val="en-US"/>
        </w:rPr>
        <w:t xml:space="preserve"> ionic polymer as membrane and electrode binder, and thin gold sheet as current collectors. The mechanoelectrical properties of this laminate are investigated usi</w:t>
      </w:r>
      <w:bookmarkStart w:id="0" w:name="_GoBack"/>
      <w:bookmarkEnd w:id="0"/>
      <w:r w:rsidR="00F13998" w:rsidRPr="00F13998">
        <w:rPr>
          <w:sz w:val="20"/>
          <w:szCs w:val="20"/>
          <w:lang w:val="en-US"/>
        </w:rPr>
        <w:t xml:space="preserve">ng a special rig, which bent the laminate using an external force following a well-defined bending profile. The bending device is characterized by homogeneous and sinusoidal change in curvature in a wide frequency range (1 </w:t>
      </w:r>
      <w:proofErr w:type="spellStart"/>
      <w:proofErr w:type="gramStart"/>
      <w:r w:rsidR="00F13998" w:rsidRPr="00F13998">
        <w:rPr>
          <w:sz w:val="20"/>
          <w:szCs w:val="20"/>
          <w:lang w:val="en-US"/>
        </w:rPr>
        <w:t>mHz</w:t>
      </w:r>
      <w:proofErr w:type="spellEnd"/>
      <w:r w:rsidR="00F13998" w:rsidRPr="00F13998">
        <w:rPr>
          <w:sz w:val="20"/>
          <w:szCs w:val="20"/>
          <w:lang w:val="en-US"/>
        </w:rPr>
        <w:t>…</w:t>
      </w:r>
      <w:proofErr w:type="gramEnd"/>
      <w:r w:rsidR="00F13998" w:rsidRPr="00F13998">
        <w:rPr>
          <w:sz w:val="20"/>
          <w:szCs w:val="20"/>
          <w:lang w:val="en-US"/>
        </w:rPr>
        <w:t>3 Hz), with very high curvature amplitudes (±121 m</w:t>
      </w:r>
      <w:r w:rsidR="00F13998" w:rsidRPr="008C7366">
        <w:rPr>
          <w:sz w:val="20"/>
          <w:szCs w:val="20"/>
          <w:vertAlign w:val="superscript"/>
          <w:lang w:val="en-US"/>
        </w:rPr>
        <w:t>-1</w:t>
      </w:r>
      <w:r w:rsidR="00F13998" w:rsidRPr="00F13998">
        <w:rPr>
          <w:sz w:val="20"/>
          <w:szCs w:val="20"/>
          <w:lang w:val="en-US"/>
        </w:rPr>
        <w:t>). During the bending, the laminate always has a uniform curvature. Peak-to-peak voltage, electric current and average generated charge is measured during the bending. The results show that the tested material has a nonlinear frequency response in the whole investigated range. Electric current and charge are found to be directly proportional to the bent laminate area and are therefore advantageous for motion sensing. The creep factor observed in case of voltage complicates the extraction of bending amplitude.</w:t>
      </w:r>
      <w:r w:rsidR="00F13998">
        <w:rPr>
          <w:sz w:val="20"/>
          <w:szCs w:val="20"/>
          <w:lang w:val="en-US"/>
        </w:rPr>
        <w:t xml:space="preserve"> </w:t>
      </w:r>
    </w:p>
    <w:p w14:paraId="18099471" w14:textId="77777777" w:rsidR="00B71B3E" w:rsidRPr="00B71B3E" w:rsidRDefault="00B71B3E" w:rsidP="00B71B3E">
      <w:pPr>
        <w:ind w:left="1418"/>
        <w:jc w:val="both"/>
        <w:rPr>
          <w:sz w:val="20"/>
          <w:szCs w:val="20"/>
          <w:lang w:val="en-US"/>
        </w:rPr>
      </w:pPr>
    </w:p>
    <w:p w14:paraId="17DD0B93" w14:textId="2851200A" w:rsidR="004874A5" w:rsidRPr="00AA13C8" w:rsidRDefault="00BF7FF1" w:rsidP="004874A5">
      <w:pPr>
        <w:rPr>
          <w:b/>
          <w:lang w:val="en-US"/>
        </w:rPr>
      </w:pPr>
      <w:r w:rsidRPr="00AA13C8">
        <w:rPr>
          <w:b/>
          <w:lang w:val="en-US"/>
        </w:rPr>
        <w:t>1. Introduction</w:t>
      </w:r>
    </w:p>
    <w:p w14:paraId="02B268F9" w14:textId="3CF9AAC5" w:rsidR="00F13998" w:rsidRPr="00F13998" w:rsidRDefault="00F13998" w:rsidP="00F13998">
      <w:pPr>
        <w:jc w:val="both"/>
        <w:rPr>
          <w:lang w:val="en-US"/>
        </w:rPr>
      </w:pPr>
      <w:r w:rsidRPr="00F13998">
        <w:rPr>
          <w:lang w:val="en-US"/>
        </w:rPr>
        <w:t xml:space="preserve">Soft robotic devices are such systems, where the input signal causes the changes in the size and shape of some structural elements of the </w:t>
      </w:r>
      <w:r w:rsidR="00FD3665" w:rsidRPr="00F13998">
        <w:rPr>
          <w:lang w:val="en-US"/>
        </w:rPr>
        <w:t xml:space="preserve">device </w:t>
      </w:r>
      <w:r w:rsidR="000628AF">
        <w:rPr>
          <w:lang w:val="en-US"/>
        </w:rPr>
        <w:fldChar w:fldCharType="begin"/>
      </w:r>
      <w:r w:rsidR="000628AF">
        <w:rPr>
          <w:lang w:val="en-US"/>
        </w:rPr>
        <w:instrText>ADDIN RW.CITE{{153 Ilievski,Filip 2011}}</w:instrText>
      </w:r>
      <w:r w:rsidR="000628AF">
        <w:rPr>
          <w:lang w:val="en-US"/>
        </w:rPr>
        <w:fldChar w:fldCharType="separate"/>
      </w:r>
      <w:r w:rsidR="00105C39">
        <w:t>[1]</w:t>
      </w:r>
      <w:r w:rsidR="000628AF">
        <w:rPr>
          <w:lang w:val="en-US"/>
        </w:rPr>
        <w:fldChar w:fldCharType="end"/>
      </w:r>
      <w:r w:rsidRPr="00F13998">
        <w:rPr>
          <w:lang w:val="en-US"/>
        </w:rPr>
        <w:t xml:space="preserve">, and the parts of the structure can also respond to influences from the </w:t>
      </w:r>
      <w:r w:rsidR="00FD3665" w:rsidRPr="00F13998">
        <w:rPr>
          <w:lang w:val="en-US"/>
        </w:rPr>
        <w:t xml:space="preserve">surroundings </w:t>
      </w:r>
      <w:r w:rsidR="000628AF">
        <w:rPr>
          <w:lang w:val="en-US"/>
        </w:rPr>
        <w:fldChar w:fldCharType="begin"/>
      </w:r>
      <w:r w:rsidR="000628AF">
        <w:rPr>
          <w:lang w:val="en-US"/>
        </w:rPr>
        <w:instrText>ADDIN RW.CITE{{154 Lipomi,DarrenJ. 2011}}</w:instrText>
      </w:r>
      <w:r w:rsidR="000628AF">
        <w:rPr>
          <w:lang w:val="en-US"/>
        </w:rPr>
        <w:fldChar w:fldCharType="separate"/>
      </w:r>
      <w:r w:rsidR="00105C39">
        <w:t>[2]</w:t>
      </w:r>
      <w:r w:rsidR="000628AF">
        <w:rPr>
          <w:lang w:val="en-US"/>
        </w:rPr>
        <w:fldChar w:fldCharType="end"/>
      </w:r>
      <w:r w:rsidRPr="00F13998">
        <w:rPr>
          <w:lang w:val="en-US"/>
        </w:rPr>
        <w:t>. The development of flexible electronics is often inseparable from soft robotics. In the recent few years, the research on highly flexible, stretchable, conductive materials for the use in soft robotics and flexible electronics</w:t>
      </w:r>
      <w:r w:rsidR="000628AF">
        <w:rPr>
          <w:lang w:val="en-US"/>
        </w:rPr>
        <w:t xml:space="preserve"> </w:t>
      </w:r>
      <w:r w:rsidR="000628AF">
        <w:rPr>
          <w:lang w:val="en-US"/>
        </w:rPr>
        <w:fldChar w:fldCharType="begin"/>
      </w:r>
      <w:r w:rsidR="000628AF">
        <w:rPr>
          <w:lang w:val="en-US"/>
        </w:rPr>
        <w:instrText>ADDIN RW.CITE{{149 Jeong,GiSeok 2012; 150 Su,Yewang 2012; 151 Mannsfeld,StefanC.B. 2010}}</w:instrText>
      </w:r>
      <w:r w:rsidR="000628AF">
        <w:rPr>
          <w:lang w:val="en-US"/>
        </w:rPr>
        <w:fldChar w:fldCharType="separate"/>
      </w:r>
      <w:r w:rsidR="00105C39">
        <w:t>[3-5]</w:t>
      </w:r>
      <w:r w:rsidR="000628AF">
        <w:rPr>
          <w:lang w:val="en-US"/>
        </w:rPr>
        <w:fldChar w:fldCharType="end"/>
      </w:r>
      <w:r w:rsidRPr="00F13998">
        <w:rPr>
          <w:lang w:val="en-US"/>
        </w:rPr>
        <w:t xml:space="preserve"> has gained an increasing interest. One of the scopes of soft robotics is development of highly conforming body-</w:t>
      </w:r>
      <w:r w:rsidR="0052378F" w:rsidRPr="00F13998">
        <w:rPr>
          <w:lang w:val="en-US"/>
        </w:rPr>
        <w:t>compliant</w:t>
      </w:r>
      <w:r w:rsidRPr="00F13998">
        <w:rPr>
          <w:lang w:val="en-US"/>
        </w:rPr>
        <w:t xml:space="preserve"> or even implantable systems</w:t>
      </w:r>
      <w:r w:rsidR="000628AF">
        <w:rPr>
          <w:lang w:val="en-US"/>
        </w:rPr>
        <w:t xml:space="preserve"> </w:t>
      </w:r>
      <w:r w:rsidR="000628AF">
        <w:rPr>
          <w:lang w:val="en-US"/>
        </w:rPr>
        <w:fldChar w:fldCharType="begin"/>
      </w:r>
      <w:r w:rsidR="000628AF">
        <w:rPr>
          <w:lang w:val="en-US"/>
        </w:rPr>
        <w:instrText>ADDIN RW.CITE{{154 Lipomi,DarrenJ. 2011; 72 Yamada,Takeo 2011; 155 Kim,Dae-Hyeong 2010}}</w:instrText>
      </w:r>
      <w:r w:rsidR="000628AF">
        <w:rPr>
          <w:lang w:val="en-US"/>
        </w:rPr>
        <w:fldChar w:fldCharType="separate"/>
      </w:r>
      <w:r w:rsidR="00105C39">
        <w:t>[2, 6, 7]</w:t>
      </w:r>
      <w:r w:rsidR="000628AF">
        <w:rPr>
          <w:lang w:val="en-US"/>
        </w:rPr>
        <w:fldChar w:fldCharType="end"/>
      </w:r>
      <w:r w:rsidRPr="00F13998">
        <w:rPr>
          <w:lang w:val="en-US"/>
        </w:rPr>
        <w:t>.</w:t>
      </w:r>
    </w:p>
    <w:p w14:paraId="53399D90" w14:textId="78EEAB8D" w:rsidR="00F13998" w:rsidRPr="00F13998" w:rsidRDefault="00F13998" w:rsidP="00F13998">
      <w:pPr>
        <w:jc w:val="both"/>
        <w:rPr>
          <w:lang w:val="en-US"/>
        </w:rPr>
      </w:pPr>
      <w:r w:rsidRPr="00F13998">
        <w:rPr>
          <w:lang w:val="en-US"/>
        </w:rPr>
        <w:t xml:space="preserve">Ionic electroactive polymer (IEAP) is a soft, flexible, </w:t>
      </w:r>
      <w:proofErr w:type="spellStart"/>
      <w:r w:rsidRPr="00F13998">
        <w:rPr>
          <w:lang w:val="en-US"/>
        </w:rPr>
        <w:t>integrable</w:t>
      </w:r>
      <w:proofErr w:type="spellEnd"/>
      <w:r w:rsidRPr="00F13998">
        <w:rPr>
          <w:lang w:val="en-US"/>
        </w:rPr>
        <w:t xml:space="preserve"> and multifunctional laminate with a perspective to be used in soft robotics. The charging of electric double-layer on high surface area electrode surface</w:t>
      </w:r>
      <w:r w:rsidR="00FD3665">
        <w:rPr>
          <w:lang w:val="en-US"/>
        </w:rPr>
        <w:t xml:space="preserve"> </w:t>
      </w:r>
      <w:r w:rsidR="006163EF">
        <w:rPr>
          <w:lang w:val="en-US"/>
        </w:rPr>
        <w:fldChar w:fldCharType="begin"/>
      </w:r>
      <w:r w:rsidR="006163EF">
        <w:rPr>
          <w:lang w:val="en-US"/>
        </w:rPr>
        <w:instrText>ADDIN RW.CITE{{37 Bar-Cohen,Yoseph. 2004}}</w:instrText>
      </w:r>
      <w:r w:rsidR="006163EF">
        <w:rPr>
          <w:lang w:val="en-US"/>
        </w:rPr>
        <w:fldChar w:fldCharType="separate"/>
      </w:r>
      <w:r w:rsidR="006163EF">
        <w:t>[11]</w:t>
      </w:r>
      <w:r w:rsidR="006163EF">
        <w:rPr>
          <w:lang w:val="en-US"/>
        </w:rPr>
        <w:fldChar w:fldCharType="end"/>
      </w:r>
      <w:r w:rsidRPr="00F13998">
        <w:rPr>
          <w:lang w:val="en-US"/>
        </w:rPr>
        <w:t>, or electr</w:t>
      </w:r>
      <w:r w:rsidR="00FD3665">
        <w:rPr>
          <w:lang w:val="en-US"/>
        </w:rPr>
        <w:t>ochemical oxidation/reduction occurring in</w:t>
      </w:r>
      <w:r w:rsidRPr="00F13998">
        <w:rPr>
          <w:lang w:val="en-US"/>
        </w:rPr>
        <w:t xml:space="preserve"> conductive polymer</w:t>
      </w:r>
      <w:r w:rsidR="000628AF">
        <w:rPr>
          <w:lang w:val="en-US"/>
        </w:rPr>
        <w:t xml:space="preserve"> </w:t>
      </w:r>
      <w:r w:rsidR="006163EF">
        <w:rPr>
          <w:lang w:val="en-US"/>
        </w:rPr>
        <w:fldChar w:fldCharType="begin"/>
      </w:r>
      <w:r w:rsidR="006163EF">
        <w:rPr>
          <w:lang w:val="en-US"/>
        </w:rPr>
        <w:instrText>ADDIN RW.CITE{{37 Bar-Cohen,Yoseph. 2004}}</w:instrText>
      </w:r>
      <w:r w:rsidR="006163EF">
        <w:rPr>
          <w:lang w:val="en-US"/>
        </w:rPr>
        <w:fldChar w:fldCharType="separate"/>
      </w:r>
      <w:r w:rsidR="006163EF">
        <w:t>[11]</w:t>
      </w:r>
      <w:r w:rsidR="006163EF">
        <w:rPr>
          <w:lang w:val="en-US"/>
        </w:rPr>
        <w:fldChar w:fldCharType="end"/>
      </w:r>
      <w:r w:rsidRPr="00F13998">
        <w:rPr>
          <w:lang w:val="en-US"/>
        </w:rPr>
        <w:t xml:space="preserve"> or CNT</w:t>
      </w:r>
      <w:r w:rsidR="00FD3665">
        <w:rPr>
          <w:lang w:val="en-US"/>
        </w:rPr>
        <w:t xml:space="preserve"> </w:t>
      </w:r>
      <w:r w:rsidR="000628AF">
        <w:rPr>
          <w:lang w:val="en-US"/>
        </w:rPr>
        <w:fldChar w:fldCharType="begin"/>
      </w:r>
      <w:r w:rsidR="000628AF">
        <w:rPr>
          <w:lang w:val="en-US"/>
        </w:rPr>
        <w:instrText>ADDIN RW.CITE{{104 Martínez,JoséG. 2012}}</w:instrText>
      </w:r>
      <w:r w:rsidR="000628AF">
        <w:rPr>
          <w:lang w:val="en-US"/>
        </w:rPr>
        <w:fldChar w:fldCharType="separate"/>
      </w:r>
      <w:r w:rsidR="006163EF">
        <w:t>[12]</w:t>
      </w:r>
      <w:r w:rsidR="000628AF">
        <w:rPr>
          <w:lang w:val="en-US"/>
        </w:rPr>
        <w:fldChar w:fldCharType="end"/>
      </w:r>
      <w:r w:rsidRPr="00F13998">
        <w:rPr>
          <w:lang w:val="en-US"/>
        </w:rPr>
        <w:t xml:space="preserve"> electrodes </w:t>
      </w:r>
      <w:r w:rsidR="00FD3665">
        <w:rPr>
          <w:lang w:val="en-US"/>
        </w:rPr>
        <w:t>generates</w:t>
      </w:r>
      <w:r w:rsidRPr="00F13998">
        <w:rPr>
          <w:lang w:val="en-US"/>
        </w:rPr>
        <w:t xml:space="preserve"> volumetric effects, which in turn allows the use of IEAP as an actuator. IEAPs respond to the bending using external force by formation of voltage and current between the electrodes and can therefore be used to detect motion</w:t>
      </w:r>
      <w:r w:rsidR="00FD3665">
        <w:rPr>
          <w:lang w:val="en-US"/>
        </w:rPr>
        <w:t xml:space="preserve"> </w:t>
      </w:r>
      <w:r w:rsidR="000628AF">
        <w:rPr>
          <w:lang w:val="en-US"/>
        </w:rPr>
        <w:fldChar w:fldCharType="begin"/>
      </w:r>
      <w:r w:rsidR="000628AF">
        <w:rPr>
          <w:lang w:val="en-US"/>
        </w:rPr>
        <w:instrText>ADDIN RW.CITE{{63 Must,Indrek 2012; 157 Otsuki,Manabu 2012}}</w:instrText>
      </w:r>
      <w:r w:rsidR="000628AF">
        <w:rPr>
          <w:lang w:val="en-US"/>
        </w:rPr>
        <w:fldChar w:fldCharType="separate"/>
      </w:r>
      <w:r w:rsidR="006163EF">
        <w:t>[13, 14]</w:t>
      </w:r>
      <w:r w:rsidR="000628AF">
        <w:rPr>
          <w:lang w:val="en-US"/>
        </w:rPr>
        <w:fldChar w:fldCharType="end"/>
      </w:r>
      <w:r w:rsidRPr="00F13998">
        <w:rPr>
          <w:lang w:val="en-US"/>
        </w:rPr>
        <w:t>. In construction, some IEAP laminates are indistinguishable from flexible electric double-layer capacitors</w:t>
      </w:r>
      <w:r w:rsidR="00FD3665">
        <w:rPr>
          <w:lang w:val="en-US"/>
        </w:rPr>
        <w:t xml:space="preserve"> </w:t>
      </w:r>
      <w:r w:rsidR="00CD075D">
        <w:rPr>
          <w:lang w:val="en-US"/>
        </w:rPr>
        <w:fldChar w:fldCharType="begin"/>
      </w:r>
      <w:r w:rsidR="00CD075D">
        <w:rPr>
          <w:lang w:val="en-US"/>
        </w:rPr>
        <w:instrText>ADDIN RW.CITE{{158 Nyholm,Leif 2011}}</w:instrText>
      </w:r>
      <w:r w:rsidR="00CD075D">
        <w:rPr>
          <w:lang w:val="en-US"/>
        </w:rPr>
        <w:fldChar w:fldCharType="separate"/>
      </w:r>
      <w:r w:rsidR="006163EF">
        <w:t>[15]</w:t>
      </w:r>
      <w:r w:rsidR="00CD075D">
        <w:rPr>
          <w:lang w:val="en-US"/>
        </w:rPr>
        <w:fldChar w:fldCharType="end"/>
      </w:r>
      <w:r w:rsidRPr="00F13998">
        <w:rPr>
          <w:lang w:val="en-US"/>
        </w:rPr>
        <w:t xml:space="preserve"> and can therefore be used also as an energy storage element.</w:t>
      </w:r>
    </w:p>
    <w:p w14:paraId="16786B91" w14:textId="2EAD8D41" w:rsidR="00F13998" w:rsidRPr="00F13998" w:rsidRDefault="00F13998" w:rsidP="00F13998">
      <w:pPr>
        <w:jc w:val="both"/>
        <w:rPr>
          <w:lang w:val="en-US"/>
        </w:rPr>
      </w:pPr>
      <w:r w:rsidRPr="00F13998">
        <w:rPr>
          <w:lang w:val="en-US"/>
        </w:rPr>
        <w:t xml:space="preserve">The mechanoelectrical sensorial properties of ionic polymer-metal composite (IPMC) are studied thoroughly and the state of research is published in a review paper by </w:t>
      </w:r>
      <w:proofErr w:type="spellStart"/>
      <w:r w:rsidRPr="00F13998">
        <w:rPr>
          <w:lang w:val="en-US"/>
        </w:rPr>
        <w:t>Pugal</w:t>
      </w:r>
      <w:proofErr w:type="spellEnd"/>
      <w:r w:rsidRPr="00F13998">
        <w:rPr>
          <w:lang w:val="en-US"/>
        </w:rPr>
        <w:t xml:space="preserve"> et al</w:t>
      </w:r>
      <w:r w:rsidR="00CD075D">
        <w:rPr>
          <w:lang w:val="en-US"/>
        </w:rPr>
        <w:fldChar w:fldCharType="begin"/>
      </w:r>
      <w:r w:rsidR="00CD075D">
        <w:rPr>
          <w:lang w:val="en-US"/>
        </w:rPr>
        <w:instrText>ADDIN RW.CITE{{14 Pugal,Deivid 2010}}</w:instrText>
      </w:r>
      <w:r w:rsidR="00CD075D">
        <w:rPr>
          <w:lang w:val="en-US"/>
        </w:rPr>
        <w:fldChar w:fldCharType="separate"/>
      </w:r>
      <w:r w:rsidR="006163EF">
        <w:t>[16]</w:t>
      </w:r>
      <w:r w:rsidR="00CD075D">
        <w:rPr>
          <w:lang w:val="en-US"/>
        </w:rPr>
        <w:fldChar w:fldCharType="end"/>
      </w:r>
      <w:r w:rsidRPr="00F13998">
        <w:rPr>
          <w:lang w:val="en-US"/>
        </w:rPr>
        <w:t xml:space="preserve">, and also the </w:t>
      </w:r>
      <w:r w:rsidRPr="00F13998">
        <w:rPr>
          <w:lang w:val="en-US"/>
        </w:rPr>
        <w:lastRenderedPageBreak/>
        <w:t xml:space="preserve">mechanoelectrical transduction of </w:t>
      </w:r>
      <w:proofErr w:type="spellStart"/>
      <w:r w:rsidRPr="00F13998">
        <w:rPr>
          <w:lang w:val="en-US"/>
        </w:rPr>
        <w:t>polypyrrole</w:t>
      </w:r>
      <w:proofErr w:type="spellEnd"/>
      <w:r w:rsidRPr="00F13998">
        <w:rPr>
          <w:lang w:val="en-US"/>
        </w:rPr>
        <w:t xml:space="preserve"> laminates is also a well-known effect </w:t>
      </w:r>
      <w:r w:rsidR="00CD075D">
        <w:rPr>
          <w:lang w:val="en-US"/>
        </w:rPr>
        <w:fldChar w:fldCharType="begin"/>
      </w:r>
      <w:r w:rsidR="00CD075D">
        <w:rPr>
          <w:lang w:val="en-US"/>
        </w:rPr>
        <w:instrText>ADDIN RW.CITE{{145 Takashima,Wataru 1997; 45 Wu,Y. 2007; 159 Alici,G. 2008; 86 Shoa,Tina 2010; 148 Takashima,Wataru 1997}}</w:instrText>
      </w:r>
      <w:r w:rsidR="00CD075D">
        <w:rPr>
          <w:lang w:val="en-US"/>
        </w:rPr>
        <w:fldChar w:fldCharType="separate"/>
      </w:r>
      <w:r w:rsidR="006163EF">
        <w:t>[17-21]</w:t>
      </w:r>
      <w:r w:rsidR="00CD075D">
        <w:rPr>
          <w:lang w:val="en-US"/>
        </w:rPr>
        <w:fldChar w:fldCharType="end"/>
      </w:r>
      <w:r w:rsidR="00CD075D">
        <w:rPr>
          <w:lang w:val="en-US"/>
        </w:rPr>
        <w:t xml:space="preserve"> </w:t>
      </w:r>
      <w:r w:rsidRPr="00F13998">
        <w:rPr>
          <w:lang w:val="en-US"/>
        </w:rPr>
        <w:t>and also mechanoelectrical properties of carbon nanotube yarns</w:t>
      </w:r>
      <w:r w:rsidR="00CD075D">
        <w:rPr>
          <w:lang w:val="en-US"/>
        </w:rPr>
        <w:fldChar w:fldCharType="begin"/>
      </w:r>
      <w:r w:rsidR="00CD075D">
        <w:rPr>
          <w:lang w:val="en-US"/>
        </w:rPr>
        <w:instrText>ADDIN RW.CITE{{85 Mirfakhrai,T. 2011}}</w:instrText>
      </w:r>
      <w:r w:rsidR="00CD075D">
        <w:rPr>
          <w:lang w:val="en-US"/>
        </w:rPr>
        <w:fldChar w:fldCharType="separate"/>
      </w:r>
      <w:r w:rsidR="006163EF">
        <w:t>[22]</w:t>
      </w:r>
      <w:r w:rsidR="00CD075D">
        <w:rPr>
          <w:lang w:val="en-US"/>
        </w:rPr>
        <w:fldChar w:fldCharType="end"/>
      </w:r>
      <w:r w:rsidRPr="00F13998">
        <w:rPr>
          <w:lang w:val="en-US"/>
        </w:rPr>
        <w:t xml:space="preserve"> and solid polymer electrolyte sandwiched between CNT electrodes </w:t>
      </w:r>
      <w:r w:rsidR="00CD075D">
        <w:rPr>
          <w:lang w:val="en-US"/>
        </w:rPr>
        <w:fldChar w:fldCharType="begin"/>
      </w:r>
      <w:r w:rsidR="00CD075D">
        <w:rPr>
          <w:lang w:val="en-US"/>
        </w:rPr>
        <w:instrText>ADDIN RW.CITE{{157 Otsuki,Manabu 2012}}</w:instrText>
      </w:r>
      <w:r w:rsidR="00CD075D">
        <w:rPr>
          <w:lang w:val="en-US"/>
        </w:rPr>
        <w:fldChar w:fldCharType="separate"/>
      </w:r>
      <w:r w:rsidR="006163EF">
        <w:t>[14]</w:t>
      </w:r>
      <w:r w:rsidR="00CD075D">
        <w:rPr>
          <w:lang w:val="en-US"/>
        </w:rPr>
        <w:fldChar w:fldCharType="end"/>
      </w:r>
      <w:r w:rsidRPr="00F13998">
        <w:rPr>
          <w:lang w:val="en-US"/>
        </w:rPr>
        <w:t xml:space="preserve"> have been investigated. Still, there exist only a few papers about the same characteristics of </w:t>
      </w:r>
      <w:r w:rsidR="00FD3665" w:rsidRPr="00F13998">
        <w:rPr>
          <w:lang w:val="en-US"/>
        </w:rPr>
        <w:t xml:space="preserve">CPC </w:t>
      </w:r>
      <w:r w:rsidR="00CD075D">
        <w:rPr>
          <w:lang w:val="en-US"/>
        </w:rPr>
        <w:fldChar w:fldCharType="begin"/>
      </w:r>
      <w:r w:rsidR="00CD075D">
        <w:rPr>
          <w:lang w:val="en-US"/>
        </w:rPr>
        <w:instrText>ADDIN RW.CITE{{63 Must,Indrek 2012}}</w:instrText>
      </w:r>
      <w:r w:rsidR="00CD075D">
        <w:rPr>
          <w:lang w:val="en-US"/>
        </w:rPr>
        <w:fldChar w:fldCharType="separate"/>
      </w:r>
      <w:r w:rsidR="006163EF">
        <w:t>[13]</w:t>
      </w:r>
      <w:r w:rsidR="00CD075D">
        <w:rPr>
          <w:lang w:val="en-US"/>
        </w:rPr>
        <w:fldChar w:fldCharType="end"/>
      </w:r>
      <w:r w:rsidRPr="00F13998">
        <w:rPr>
          <w:lang w:val="en-US"/>
        </w:rPr>
        <w:t>.</w:t>
      </w:r>
    </w:p>
    <w:p w14:paraId="24C3632F" w14:textId="77777777" w:rsidR="00F13998" w:rsidRPr="00F13998" w:rsidRDefault="00F13998" w:rsidP="00F13998">
      <w:pPr>
        <w:jc w:val="both"/>
        <w:rPr>
          <w:lang w:val="en-US"/>
        </w:rPr>
      </w:pPr>
      <w:r w:rsidRPr="00F13998">
        <w:rPr>
          <w:lang w:val="en-US"/>
        </w:rPr>
        <w:t>For the research and comparison of voltage and current output of IEAP laminates in response to bending, it is advisable to bend the laminate with an external force so that the laminate has a uniform curvature throughout the whole experiment. The bending device should allow achievement of large (&gt;±100 m</w:t>
      </w:r>
      <w:r w:rsidRPr="008C7366">
        <w:rPr>
          <w:vertAlign w:val="superscript"/>
          <w:lang w:val="en-US"/>
        </w:rPr>
        <w:t>-1</w:t>
      </w:r>
      <w:r w:rsidRPr="00F13998">
        <w:rPr>
          <w:lang w:val="en-US"/>
        </w:rPr>
        <w:t xml:space="preserve">) curvatures. Also, the bending frequency should be variable in a wide range (0.001…1 Hz).  Several technical solutions have been offered previously to achieve homogenous bending, but they do not fulfill all of the mentioned requirements simultaneously. </w:t>
      </w:r>
    </w:p>
    <w:p w14:paraId="5B188759" w14:textId="1A6949E8" w:rsidR="00F13998" w:rsidRPr="00F13998" w:rsidRDefault="00F13998" w:rsidP="00F13998">
      <w:pPr>
        <w:jc w:val="both"/>
        <w:rPr>
          <w:lang w:val="en-US"/>
        </w:rPr>
      </w:pPr>
      <w:r w:rsidRPr="00F13998">
        <w:rPr>
          <w:lang w:val="en-US"/>
        </w:rPr>
        <w:t xml:space="preserve">Electroactive polymer mechanoelectrical sensors are often measured in cantilever configuration, which often corresponds to the typical configuration when used as an actuator. The force can be applied in perpendicular to the laminate at initial </w:t>
      </w:r>
      <w:r w:rsidR="00FD3665" w:rsidRPr="00F13998">
        <w:rPr>
          <w:lang w:val="en-US"/>
        </w:rPr>
        <w:t xml:space="preserve">position </w:t>
      </w:r>
      <w:r w:rsidR="00D93936">
        <w:rPr>
          <w:lang w:val="en-US"/>
        </w:rPr>
        <w:fldChar w:fldCharType="begin"/>
      </w:r>
      <w:r w:rsidR="00D93936">
        <w:rPr>
          <w:lang w:val="en-US"/>
        </w:rPr>
        <w:instrText>ADDIN RW.CITE{{45 Wu,Y. 2007; 160 Chen,Z. 2007; 137 Newbury,KennethM. 2003; 138 Farinholt,Kevin 2004; 161 Bonomo,C. 2006; 144 Paola,B. 2008}}</w:instrText>
      </w:r>
      <w:r w:rsidR="00D93936">
        <w:rPr>
          <w:lang w:val="en-US"/>
        </w:rPr>
        <w:fldChar w:fldCharType="separate"/>
      </w:r>
      <w:r w:rsidR="006163EF">
        <w:t>[18, 23-27]</w:t>
      </w:r>
      <w:r w:rsidR="00D93936">
        <w:rPr>
          <w:lang w:val="en-US"/>
        </w:rPr>
        <w:fldChar w:fldCharType="end"/>
      </w:r>
      <w:r w:rsidRPr="00F13998">
        <w:rPr>
          <w:lang w:val="en-US"/>
        </w:rPr>
        <w:t>, which can offer a very wide frequency spectrum, but the bending amplitude is limited. Anchoring one end of the cantilever to the rotating platform allows fast bending to amplitudes up to 90</w:t>
      </w:r>
      <w:r w:rsidR="0052378F" w:rsidRPr="00F13998">
        <w:rPr>
          <w:lang w:val="en-US"/>
        </w:rPr>
        <w:t xml:space="preserve">° </w:t>
      </w:r>
      <w:r w:rsidR="00D93936">
        <w:rPr>
          <w:lang w:val="en-US"/>
        </w:rPr>
        <w:fldChar w:fldCharType="begin"/>
      </w:r>
      <w:r w:rsidR="00D93936">
        <w:rPr>
          <w:lang w:val="en-US"/>
        </w:rPr>
        <w:instrText>ADDIN RW.CITE{{162 Biddiss,E. 2006}}</w:instrText>
      </w:r>
      <w:r w:rsidR="00D93936">
        <w:rPr>
          <w:lang w:val="en-US"/>
        </w:rPr>
        <w:fldChar w:fldCharType="separate"/>
      </w:r>
      <w:r w:rsidR="006163EF">
        <w:t>[28]</w:t>
      </w:r>
      <w:r w:rsidR="00D93936">
        <w:rPr>
          <w:lang w:val="en-US"/>
        </w:rPr>
        <w:fldChar w:fldCharType="end"/>
      </w:r>
      <w:r w:rsidRPr="00F13998">
        <w:rPr>
          <w:lang w:val="en-US"/>
        </w:rPr>
        <w:t xml:space="preserve">, but the curvature is nonhomogeneous during the bending. </w:t>
      </w:r>
      <w:proofErr w:type="spellStart"/>
      <w:r w:rsidRPr="00F13998">
        <w:rPr>
          <w:lang w:val="en-US"/>
        </w:rPr>
        <w:t>Bonomo</w:t>
      </w:r>
      <w:proofErr w:type="spellEnd"/>
      <w:r w:rsidRPr="00F13998">
        <w:rPr>
          <w:lang w:val="en-US"/>
        </w:rPr>
        <w:t xml:space="preserve"> et al have proposed a non-contact measurement set-up, where the cantilever is actuated using air </w:t>
      </w:r>
      <w:r w:rsidR="00FD3665" w:rsidRPr="00F13998">
        <w:rPr>
          <w:lang w:val="en-US"/>
        </w:rPr>
        <w:t xml:space="preserve">flow </w:t>
      </w:r>
      <w:r w:rsidR="00D93936">
        <w:rPr>
          <w:lang w:val="en-US"/>
        </w:rPr>
        <w:fldChar w:fldCharType="begin"/>
      </w:r>
      <w:r w:rsidR="00D93936">
        <w:rPr>
          <w:lang w:val="en-US"/>
        </w:rPr>
        <w:instrText>ADDIN RW.CITE{{139 Bonomo,Claudia 2005}}</w:instrText>
      </w:r>
      <w:r w:rsidR="00D93936">
        <w:rPr>
          <w:lang w:val="en-US"/>
        </w:rPr>
        <w:fldChar w:fldCharType="separate"/>
      </w:r>
      <w:r w:rsidR="006163EF">
        <w:t>[29]</w:t>
      </w:r>
      <w:r w:rsidR="00D93936">
        <w:rPr>
          <w:lang w:val="en-US"/>
        </w:rPr>
        <w:fldChar w:fldCharType="end"/>
      </w:r>
      <w:r w:rsidRPr="00F13998">
        <w:rPr>
          <w:lang w:val="en-US"/>
        </w:rPr>
        <w:t xml:space="preserve">. </w:t>
      </w:r>
    </w:p>
    <w:p w14:paraId="570D510D" w14:textId="39D62D75" w:rsidR="00F13998" w:rsidRPr="00F13998" w:rsidRDefault="00F13998" w:rsidP="00F13998">
      <w:pPr>
        <w:jc w:val="both"/>
        <w:rPr>
          <w:lang w:val="en-US"/>
        </w:rPr>
      </w:pPr>
      <w:r w:rsidRPr="00F13998">
        <w:rPr>
          <w:lang w:val="en-US"/>
        </w:rPr>
        <w:t xml:space="preserve">The characterization of a sensor output dependence on the bending curvature expects the measured material to have a uniform curvature at all time, which constrains the use of cantilever set-up for sensor measurements. To date, several solutions have been proposed. It has been shown that in case of short EAPs attached with rigid elongations, the EAP also preserves constant curvature and the resulting joint could be modeled as a constant curvature hinge with reasonable </w:t>
      </w:r>
      <w:r w:rsidR="00FD3665" w:rsidRPr="00F13998">
        <w:rPr>
          <w:lang w:val="en-US"/>
        </w:rPr>
        <w:t xml:space="preserve">accuracy </w:t>
      </w:r>
      <w:r w:rsidR="00910985">
        <w:rPr>
          <w:lang w:val="en-US"/>
        </w:rPr>
        <w:fldChar w:fldCharType="begin"/>
      </w:r>
      <w:r w:rsidR="00910985">
        <w:rPr>
          <w:lang w:val="en-US"/>
        </w:rPr>
        <w:instrText>ADDIN RW.CITE{{163 Must,I. 2009}}</w:instrText>
      </w:r>
      <w:r w:rsidR="00910985">
        <w:rPr>
          <w:lang w:val="en-US"/>
        </w:rPr>
        <w:fldChar w:fldCharType="separate"/>
      </w:r>
      <w:r w:rsidR="006163EF">
        <w:t>[30]</w:t>
      </w:r>
      <w:r w:rsidR="00910985">
        <w:rPr>
          <w:lang w:val="en-US"/>
        </w:rPr>
        <w:fldChar w:fldCharType="end"/>
      </w:r>
      <w:r w:rsidRPr="00F13998">
        <w:rPr>
          <w:lang w:val="en-US"/>
        </w:rPr>
        <w:t xml:space="preserve">. The constant curvature has been applied by fitting the sensor material to the surface of cylindrical objects with different </w:t>
      </w:r>
      <w:r w:rsidR="00FD3665" w:rsidRPr="00F13998">
        <w:rPr>
          <w:lang w:val="en-US"/>
        </w:rPr>
        <w:t xml:space="preserve">diameters </w:t>
      </w:r>
      <w:r w:rsidR="00910985">
        <w:rPr>
          <w:lang w:val="en-US"/>
        </w:rPr>
        <w:fldChar w:fldCharType="begin"/>
      </w:r>
      <w:r w:rsidR="00910985">
        <w:rPr>
          <w:lang w:val="en-US"/>
        </w:rPr>
        <w:instrText>ADDIN RW.CITE{{51 Punning,A. 2007; 157 Otsuki,Manabu 2012; 164 Otsuki,M. 2009}}</w:instrText>
      </w:r>
      <w:r w:rsidR="00910985">
        <w:rPr>
          <w:lang w:val="en-US"/>
        </w:rPr>
        <w:fldChar w:fldCharType="separate"/>
      </w:r>
      <w:r w:rsidR="006163EF">
        <w:t>[14, 31, 32]</w:t>
      </w:r>
      <w:r w:rsidR="00910985">
        <w:rPr>
          <w:lang w:val="en-US"/>
        </w:rPr>
        <w:fldChar w:fldCharType="end"/>
      </w:r>
      <w:r w:rsidRPr="00F13998">
        <w:rPr>
          <w:lang w:val="en-US"/>
        </w:rPr>
        <w:t xml:space="preserve">  surf resistance] or sliding the sensor on the surface of a sample block between the straight and curved </w:t>
      </w:r>
      <w:r w:rsidR="00FD3665" w:rsidRPr="00F13998">
        <w:rPr>
          <w:lang w:val="en-US"/>
        </w:rPr>
        <w:t xml:space="preserve">sections </w:t>
      </w:r>
      <w:r w:rsidR="00910985">
        <w:rPr>
          <w:lang w:val="en-US"/>
        </w:rPr>
        <w:fldChar w:fldCharType="begin"/>
      </w:r>
      <w:r w:rsidR="00910985">
        <w:rPr>
          <w:lang w:val="en-US"/>
        </w:rPr>
        <w:instrText>ADDIN RW.CITE{{157 Otsuki,Manabu 2012}}</w:instrText>
      </w:r>
      <w:r w:rsidR="00910985">
        <w:rPr>
          <w:lang w:val="en-US"/>
        </w:rPr>
        <w:fldChar w:fldCharType="separate"/>
      </w:r>
      <w:r w:rsidR="006163EF">
        <w:t>[14]</w:t>
      </w:r>
      <w:r w:rsidR="00910985">
        <w:rPr>
          <w:lang w:val="en-US"/>
        </w:rPr>
        <w:fldChar w:fldCharType="end"/>
      </w:r>
      <w:r w:rsidRPr="00F13998">
        <w:rPr>
          <w:lang w:val="en-US"/>
        </w:rPr>
        <w:t>. Using these methods, constant curvature is ensured even in the case of a nonhomogeneous sensor material, but the uniform change of curvature in time cannot be achieved. Recently, we have proposed a method of fixing the sample to the steel band, which is turned into a circle</w:t>
      </w:r>
      <w:r w:rsidR="00FD3665">
        <w:rPr>
          <w:lang w:val="en-US"/>
        </w:rPr>
        <w:t xml:space="preserve"> </w:t>
      </w:r>
      <w:r w:rsidR="00910985">
        <w:rPr>
          <w:lang w:val="en-US"/>
        </w:rPr>
        <w:fldChar w:fldCharType="begin"/>
      </w:r>
      <w:r w:rsidR="00910985">
        <w:rPr>
          <w:lang w:val="en-US"/>
        </w:rPr>
        <w:instrText>ADDIN RW.CITE{{165 Must,I. 2012}}</w:instrText>
      </w:r>
      <w:r w:rsidR="00910985">
        <w:rPr>
          <w:lang w:val="en-US"/>
        </w:rPr>
        <w:fldChar w:fldCharType="separate"/>
      </w:r>
      <w:r w:rsidR="006163EF">
        <w:t>[33]</w:t>
      </w:r>
      <w:r w:rsidR="00910985">
        <w:rPr>
          <w:lang w:val="en-US"/>
        </w:rPr>
        <w:fldChar w:fldCharType="end"/>
      </w:r>
      <w:r w:rsidRPr="00F13998">
        <w:rPr>
          <w:lang w:val="en-US"/>
        </w:rPr>
        <w:t>. By doing so, the sample exactly follows the curvature of the steel band and is therefore always uniform. The curvature can also be changed fast and seamlessly, but the bending amplitudes are limited (20</w:t>
      </w:r>
      <w:r w:rsidR="00FD3665" w:rsidRPr="00F13998">
        <w:rPr>
          <w:lang w:val="en-US"/>
        </w:rPr>
        <w:t>...</w:t>
      </w:r>
      <w:proofErr w:type="gramStart"/>
      <w:r w:rsidR="00FD3665" w:rsidRPr="00F13998">
        <w:rPr>
          <w:lang w:val="en-US"/>
        </w:rPr>
        <w:t>60</w:t>
      </w:r>
      <w:r w:rsidRPr="00F13998">
        <w:rPr>
          <w:lang w:val="en-US"/>
        </w:rPr>
        <w:t xml:space="preserve"> m</w:t>
      </w:r>
      <w:r w:rsidRPr="008C7366">
        <w:rPr>
          <w:vertAlign w:val="superscript"/>
          <w:lang w:val="en-US"/>
        </w:rPr>
        <w:t>-1</w:t>
      </w:r>
      <w:proofErr w:type="gramEnd"/>
      <w:r w:rsidRPr="00F13998">
        <w:rPr>
          <w:lang w:val="en-US"/>
        </w:rPr>
        <w:t>) and the straight position cannot be achieved by this method. Also, once the laminate is fixed in the bending device, it can only be bent in a single direction.</w:t>
      </w:r>
    </w:p>
    <w:p w14:paraId="5EF42350" w14:textId="7D6F2ABC" w:rsidR="00D97189" w:rsidRDefault="00F13998" w:rsidP="0012779C">
      <w:pPr>
        <w:jc w:val="both"/>
        <w:rPr>
          <w:lang w:val="en-US"/>
        </w:rPr>
      </w:pPr>
      <w:r w:rsidRPr="00F13998">
        <w:rPr>
          <w:lang w:val="en-US"/>
        </w:rPr>
        <w:t>The soft materials can allow very high deformations and complex geometries, which occur in the potential applications. In the paper at hand, a method for homogenous and continuous bending of the soft laminates is proposed. The method is characterized by bending deflections as large as ±114°, achievable curvatures up to 121 m</w:t>
      </w:r>
      <w:r w:rsidRPr="008C7366">
        <w:rPr>
          <w:vertAlign w:val="superscript"/>
          <w:lang w:val="en-US"/>
        </w:rPr>
        <w:t>-1</w:t>
      </w:r>
      <w:r w:rsidRPr="00F13998">
        <w:rPr>
          <w:lang w:val="en-US"/>
        </w:rPr>
        <w:t xml:space="preserve">, and by sinusoidal change in curvature in time. The method can be used to perform dynamic measurements in the range &lt;1 </w:t>
      </w:r>
      <w:proofErr w:type="spellStart"/>
      <w:proofErr w:type="gramStart"/>
      <w:r w:rsidRPr="00F13998">
        <w:rPr>
          <w:lang w:val="en-US"/>
        </w:rPr>
        <w:t>mHz</w:t>
      </w:r>
      <w:proofErr w:type="spellEnd"/>
      <w:r w:rsidRPr="00F13998">
        <w:rPr>
          <w:lang w:val="en-US"/>
        </w:rPr>
        <w:t>…</w:t>
      </w:r>
      <w:proofErr w:type="gramEnd"/>
      <w:r w:rsidRPr="00F13998">
        <w:rPr>
          <w:lang w:val="en-US"/>
        </w:rPr>
        <w:t xml:space="preserve">3 Hz and also static measurements. The behavior of an IEAP laminate composed of </w:t>
      </w:r>
      <w:proofErr w:type="spellStart"/>
      <w:r w:rsidRPr="00F13998">
        <w:rPr>
          <w:lang w:val="en-US"/>
        </w:rPr>
        <w:t>Nafion</w:t>
      </w:r>
      <w:proofErr w:type="spellEnd"/>
      <w:r w:rsidRPr="00F13998">
        <w:rPr>
          <w:lang w:val="en-US"/>
        </w:rPr>
        <w:t xml:space="preserve"> membrane, ionic liquid electrolyte and carbide-derived carbon electrodes is investigated at extreme bending amplitudes and in a wide frequency range.</w:t>
      </w:r>
    </w:p>
    <w:p w14:paraId="2CC7589F" w14:textId="77777777" w:rsidR="008C7366" w:rsidRPr="00AA13C8" w:rsidRDefault="008C7366" w:rsidP="0012779C">
      <w:pPr>
        <w:jc w:val="both"/>
        <w:rPr>
          <w:lang w:val="en-US"/>
        </w:rPr>
      </w:pPr>
    </w:p>
    <w:p w14:paraId="3DB63761" w14:textId="35531C96" w:rsidR="00026DF9" w:rsidRPr="005562F8" w:rsidRDefault="00ED6C72" w:rsidP="00026DF9">
      <w:pPr>
        <w:rPr>
          <w:b/>
          <w:lang w:val="en-US"/>
        </w:rPr>
      </w:pPr>
      <w:r w:rsidRPr="00AA13C8">
        <w:rPr>
          <w:b/>
          <w:lang w:val="en-US"/>
        </w:rPr>
        <w:t xml:space="preserve">2. </w:t>
      </w:r>
      <w:r w:rsidR="005562F8" w:rsidRPr="0044380D">
        <w:rPr>
          <w:b/>
          <w:lang w:val="en-US"/>
        </w:rPr>
        <w:t>M</w:t>
      </w:r>
      <w:r w:rsidR="00F13998">
        <w:rPr>
          <w:b/>
          <w:lang w:val="en-US"/>
        </w:rPr>
        <w:t>aterials</w:t>
      </w:r>
    </w:p>
    <w:p w14:paraId="1EA3A704" w14:textId="1118BF4A" w:rsidR="00026DF9" w:rsidRPr="00AA13C8" w:rsidRDefault="00F13998" w:rsidP="00F13998">
      <w:pPr>
        <w:jc w:val="both"/>
        <w:rPr>
          <w:rFonts w:eastAsiaTheme="minorEastAsia"/>
          <w:lang w:val="en-US"/>
        </w:rPr>
      </w:pPr>
      <w:r w:rsidRPr="00F13998">
        <w:rPr>
          <w:lang w:val="en-US"/>
        </w:rPr>
        <w:lastRenderedPageBreak/>
        <w:t xml:space="preserve">A </w:t>
      </w:r>
      <w:proofErr w:type="spellStart"/>
      <w:r w:rsidRPr="00F13998">
        <w:rPr>
          <w:lang w:val="en-US"/>
        </w:rPr>
        <w:t>Nafion</w:t>
      </w:r>
      <w:proofErr w:type="spellEnd"/>
      <w:r w:rsidRPr="00F13998">
        <w:rPr>
          <w:lang w:val="en-US"/>
        </w:rPr>
        <w:t xml:space="preserve"> 117 </w:t>
      </w:r>
      <w:proofErr w:type="spellStart"/>
      <w:r w:rsidRPr="00F13998">
        <w:rPr>
          <w:lang w:val="en-US"/>
        </w:rPr>
        <w:t>ionomer</w:t>
      </w:r>
      <w:proofErr w:type="spellEnd"/>
      <w:r w:rsidRPr="00F13998">
        <w:rPr>
          <w:lang w:val="en-US"/>
        </w:rPr>
        <w:t xml:space="preserve"> membrane purchased from FuelCellStore.com™ was first boiled in 1 M hydrochloric acid, washed by boiling in deionized water, and then ion-exchanged by boiling in LiClO</w:t>
      </w:r>
      <w:r w:rsidRPr="008C7366">
        <w:rPr>
          <w:vertAlign w:val="subscript"/>
          <w:lang w:val="en-US"/>
        </w:rPr>
        <w:t>4</w:t>
      </w:r>
      <w:r w:rsidRPr="00F13998">
        <w:rPr>
          <w:lang w:val="en-US"/>
        </w:rPr>
        <w:t xml:space="preserve"> solution. After subsequent vacuum treatment, the membrane was immersed in 1-ethyl-3-methylimidazolium </w:t>
      </w:r>
      <w:proofErr w:type="spellStart"/>
      <w:r w:rsidRPr="00F13998">
        <w:rPr>
          <w:lang w:val="en-US"/>
        </w:rPr>
        <w:t>trifluoromethanesulfonate</w:t>
      </w:r>
      <w:proofErr w:type="spellEnd"/>
      <w:r w:rsidRPr="00F13998">
        <w:rPr>
          <w:lang w:val="en-US"/>
        </w:rPr>
        <w:t xml:space="preserve"> (</w:t>
      </w:r>
      <w:proofErr w:type="spellStart"/>
      <w:r w:rsidRPr="00F13998">
        <w:rPr>
          <w:lang w:val="en-US"/>
        </w:rPr>
        <w:t>EMImTFS</w:t>
      </w:r>
      <w:proofErr w:type="spellEnd"/>
      <w:r w:rsidRPr="00F13998">
        <w:rPr>
          <w:lang w:val="en-US"/>
        </w:rPr>
        <w:t>) ionic liquid (</w:t>
      </w:r>
      <w:proofErr w:type="spellStart"/>
      <w:r w:rsidRPr="00F13998">
        <w:rPr>
          <w:lang w:val="en-US"/>
        </w:rPr>
        <w:t>Fluka</w:t>
      </w:r>
      <w:proofErr w:type="spellEnd"/>
      <w:r w:rsidRPr="00F13998">
        <w:rPr>
          <w:lang w:val="en-US"/>
        </w:rPr>
        <w:t>, ≥99.0 %). The electrode material was prepared by dispersing carbon powder derived from titanium carbide (</w:t>
      </w:r>
      <w:proofErr w:type="spellStart"/>
      <w:r w:rsidRPr="00F13998">
        <w:rPr>
          <w:lang w:val="en-US"/>
        </w:rPr>
        <w:t>TiC</w:t>
      </w:r>
      <w:proofErr w:type="spellEnd"/>
      <w:r w:rsidRPr="00F13998">
        <w:rPr>
          <w:lang w:val="en-US"/>
        </w:rPr>
        <w:t xml:space="preserve">; Skeleton Technologies OÜ) with 15 </w:t>
      </w:r>
      <w:proofErr w:type="spellStart"/>
      <w:r w:rsidRPr="00F13998">
        <w:rPr>
          <w:lang w:val="en-US"/>
        </w:rPr>
        <w:t>wt</w:t>
      </w:r>
      <w:proofErr w:type="spellEnd"/>
      <w:r w:rsidRPr="00F13998">
        <w:rPr>
          <w:lang w:val="en-US"/>
        </w:rPr>
        <w:t xml:space="preserve">% </w:t>
      </w:r>
      <w:proofErr w:type="spellStart"/>
      <w:r w:rsidRPr="00F13998">
        <w:rPr>
          <w:lang w:val="en-US"/>
        </w:rPr>
        <w:t>Nafion</w:t>
      </w:r>
      <w:proofErr w:type="spellEnd"/>
      <w:r w:rsidRPr="00F13998">
        <w:rPr>
          <w:lang w:val="en-US"/>
        </w:rPr>
        <w:t xml:space="preserve"> solution (LIQUION® LQ-1115 1100EW; Ion Power, </w:t>
      </w:r>
      <w:proofErr w:type="spellStart"/>
      <w:r w:rsidRPr="00F13998">
        <w:rPr>
          <w:lang w:val="en-US"/>
        </w:rPr>
        <w:t>Inc</w:t>
      </w:r>
      <w:proofErr w:type="spellEnd"/>
      <w:r w:rsidRPr="00F13998">
        <w:rPr>
          <w:lang w:val="en-US"/>
        </w:rPr>
        <w:t xml:space="preserve">) using an ultrasonic probe. The dispersion was painted layer-by-layer directly on the both sides of </w:t>
      </w:r>
      <w:proofErr w:type="spellStart"/>
      <w:r w:rsidRPr="00F13998">
        <w:rPr>
          <w:lang w:val="en-US"/>
        </w:rPr>
        <w:t>EMImTFS</w:t>
      </w:r>
      <w:proofErr w:type="spellEnd"/>
      <w:r w:rsidRPr="00F13998">
        <w:rPr>
          <w:lang w:val="en-US"/>
        </w:rPr>
        <w:t xml:space="preserve">-impregnated membrane using an airbrush. After application of total 8 layers of electrode for both sides of the membrane, solvents were evaporated under infrared lamp. Finally, the membrane was sandwiched between gold foils (Gold-Hammer) with thickness ~100 nm, and fused together by hot-pressing under 3.5 </w:t>
      </w:r>
      <w:proofErr w:type="spellStart"/>
      <w:r w:rsidRPr="00F13998">
        <w:rPr>
          <w:lang w:val="en-US"/>
        </w:rPr>
        <w:t>MPa</w:t>
      </w:r>
      <w:proofErr w:type="spellEnd"/>
      <w:r w:rsidRPr="00F13998">
        <w:rPr>
          <w:lang w:val="en-US"/>
        </w:rPr>
        <w:t xml:space="preserve"> for 5 s. Extra </w:t>
      </w:r>
      <w:proofErr w:type="spellStart"/>
      <w:r w:rsidRPr="00F13998">
        <w:rPr>
          <w:lang w:val="en-US"/>
        </w:rPr>
        <w:t>Nafion</w:t>
      </w:r>
      <w:proofErr w:type="spellEnd"/>
      <w:r w:rsidRPr="00F13998">
        <w:rPr>
          <w:lang w:val="en-US"/>
        </w:rPr>
        <w:t xml:space="preserve"> solution was used to promote gold foil adhesion. The manufacturing method is described in more detail in (</w:t>
      </w:r>
      <w:proofErr w:type="spellStart"/>
      <w:r w:rsidRPr="00F13998">
        <w:rPr>
          <w:lang w:val="en-US"/>
        </w:rPr>
        <w:t>Palmre</w:t>
      </w:r>
      <w:proofErr w:type="spellEnd"/>
      <w:r w:rsidRPr="00F13998">
        <w:rPr>
          <w:lang w:val="en-US"/>
        </w:rPr>
        <w:t xml:space="preserve">, </w:t>
      </w:r>
      <w:proofErr w:type="spellStart"/>
      <w:r w:rsidRPr="00F13998">
        <w:rPr>
          <w:lang w:val="en-US"/>
        </w:rPr>
        <w:t>Brandell</w:t>
      </w:r>
      <w:proofErr w:type="spellEnd"/>
      <w:r w:rsidRPr="00F13998">
        <w:rPr>
          <w:lang w:val="en-US"/>
        </w:rPr>
        <w:t xml:space="preserve"> et al. 2009).</w:t>
      </w:r>
      <w:r w:rsidRPr="00AA13C8">
        <w:rPr>
          <w:rFonts w:eastAsiaTheme="minorEastAsia"/>
          <w:lang w:val="en-US"/>
        </w:rPr>
        <w:t xml:space="preserve"> </w:t>
      </w:r>
    </w:p>
    <w:p w14:paraId="074B01AC" w14:textId="5565055F" w:rsidR="00026DF9" w:rsidRPr="00AA13C8" w:rsidRDefault="00FD3665" w:rsidP="00026DF9">
      <w:pPr>
        <w:rPr>
          <w:rFonts w:eastAsiaTheme="minorEastAsia"/>
          <w:lang w:val="en-US"/>
        </w:rPr>
      </w:pPr>
      <w:r w:rsidRPr="00AA13C8">
        <w:rPr>
          <w:rFonts w:eastAsiaTheme="minorEastAsia"/>
          <w:b/>
          <w:lang w:val="en-US"/>
        </w:rPr>
        <w:t>3.</w:t>
      </w:r>
      <w:r>
        <w:rPr>
          <w:rFonts w:eastAsiaTheme="minorEastAsia"/>
          <w:b/>
          <w:lang w:val="en-US"/>
        </w:rPr>
        <w:t xml:space="preserve"> Bending</w:t>
      </w:r>
      <w:r w:rsidR="00F13998">
        <w:rPr>
          <w:rFonts w:eastAsiaTheme="minorEastAsia"/>
          <w:b/>
          <w:lang w:val="en-US"/>
        </w:rPr>
        <w:t xml:space="preserve"> geometry</w:t>
      </w:r>
    </w:p>
    <w:p w14:paraId="3DE21284" w14:textId="77777777" w:rsidR="00F13998" w:rsidRPr="00F13998" w:rsidRDefault="00F13998" w:rsidP="00F13998">
      <w:pPr>
        <w:jc w:val="both"/>
        <w:rPr>
          <w:rFonts w:eastAsiaTheme="minorEastAsia"/>
          <w:lang w:val="en-US"/>
        </w:rPr>
      </w:pPr>
      <w:r w:rsidRPr="00F13998">
        <w:rPr>
          <w:rFonts w:eastAsiaTheme="minorEastAsia"/>
          <w:lang w:val="en-US"/>
        </w:rPr>
        <w:t xml:space="preserve">The concept introduced in the current work assumes that the laminate material under test is uniform and homogeneous in lateral dimensions, i.e. the bending modulus, thickness and mechanoelectrical properties are constant. With these assumptions, it is possible to achieve the uniform curvature of the strip of laminate simply by holding its end points in appropriate position and pointed to appropriate direction.  </w:t>
      </w:r>
    </w:p>
    <w:p w14:paraId="3709BB33" w14:textId="11BBD6C3" w:rsidR="00F13998" w:rsidRDefault="00F13998" w:rsidP="00F13998">
      <w:pPr>
        <w:jc w:val="both"/>
        <w:rPr>
          <w:rFonts w:eastAsiaTheme="minorEastAsia"/>
          <w:lang w:val="en-US"/>
        </w:rPr>
      </w:pPr>
      <w:r w:rsidRPr="00F13998">
        <w:rPr>
          <w:rFonts w:eastAsiaTheme="minorEastAsia"/>
          <w:lang w:val="en-US"/>
        </w:rPr>
        <w:t xml:space="preserve">We have designed mechanical system offering preservation of uniform curvature at bending angles (2α) of up to ±360°. Its geometry, designed following the Equation 1, is depicted in Figure 1. The system involves two identical shapes pushed to contact with each other. The defined fixing points guide the attached EAP in the direction of a tangent of an arc. When these two shapes roll with respect to each other without slipping, the EAP laminate forms an arc. The arched shape is guaranteed with any mutual position of the two shapes. The arc length is always kept constant and the uniform curvature is preserved at bending angles </w:t>
      </w:r>
      <w:r w:rsidR="0052378F" w:rsidRPr="00F13998">
        <w:rPr>
          <w:rFonts w:eastAsiaTheme="minorEastAsia"/>
          <w:lang w:val="en-US"/>
        </w:rPr>
        <w:t xml:space="preserve">(2α) </w:t>
      </w:r>
      <w:r w:rsidRPr="00F13998">
        <w:rPr>
          <w:rFonts w:eastAsiaTheme="minorEastAsia"/>
          <w:lang w:val="en-US"/>
        </w:rPr>
        <w:t>of up to ±360°. Actually a certain part of the beam is clamped between the electrical terminals for measurement of voltage and electric current, and achievement of a position where the free part of the laminate would make a full turn, is impossible.</w:t>
      </w:r>
    </w:p>
    <w:p w14:paraId="52A540FD" w14:textId="77777777" w:rsidR="00CF456C" w:rsidRPr="000B1FCB" w:rsidRDefault="00554CC5" w:rsidP="00CF456C">
      <w:pPr>
        <w:jc w:val="right"/>
        <w:rPr>
          <w:rFonts w:eastAsiaTheme="minorEastAsia"/>
          <w:lang w:val="en-US"/>
        </w:rPr>
      </w:pPr>
      <m:oMath>
        <m:d>
          <m:dPr>
            <m:begChr m:val="{"/>
            <m:endChr m:val=""/>
            <m:ctrlPr>
              <w:rPr>
                <w:rFonts w:ascii="Cambria Math" w:hAnsi="Cambria Math"/>
                <w:i/>
                <w:lang w:val="en-US"/>
              </w:rPr>
            </m:ctrlPr>
          </m:dPr>
          <m:e>
            <m:eqArr>
              <m:eqArrPr>
                <m:ctrlPr>
                  <w:rPr>
                    <w:rFonts w:ascii="Cambria Math" w:hAnsi="Cambria Math"/>
                    <w:i/>
                    <w:lang w:val="en-US"/>
                  </w:rPr>
                </m:ctrlPr>
              </m:eqArrPr>
              <m:e>
                <m:r>
                  <w:rPr>
                    <w:rFonts w:ascii="Cambria Math" w:hAnsi="Cambria Math"/>
                    <w:lang w:val="en-US"/>
                  </w:rPr>
                  <m:t>x</m:t>
                </m:r>
                <m:d>
                  <m:dPr>
                    <m:ctrlPr>
                      <w:rPr>
                        <w:rFonts w:ascii="Cambria Math" w:hAnsi="Cambria Math"/>
                        <w:i/>
                        <w:lang w:val="en-US"/>
                      </w:rPr>
                    </m:ctrlPr>
                  </m:dPr>
                  <m:e>
                    <m:r>
                      <w:rPr>
                        <w:rFonts w:ascii="Cambria Math" w:hAnsi="Cambria Math"/>
                        <w:lang w:val="en-US"/>
                      </w:rPr>
                      <m:t>α</m:t>
                    </m:r>
                  </m:e>
                </m:d>
                <m:r>
                  <w:rPr>
                    <w:rFonts w:ascii="Cambria Math" w:hAnsi="Cambria Math"/>
                    <w:lang w:val="en-US"/>
                  </w:rPr>
                  <m:t>=</m:t>
                </m:r>
                <m:sSup>
                  <m:sSupPr>
                    <m:ctrlPr>
                      <w:rPr>
                        <w:rFonts w:ascii="Cambria Math" w:hAnsi="Cambria Math"/>
                        <w:i/>
                        <w:lang w:val="en-US"/>
                      </w:rPr>
                    </m:ctrlPr>
                  </m:sSupPr>
                  <m:e>
                    <m:r>
                      <w:rPr>
                        <w:rFonts w:ascii="Cambria Math" w:hAnsi="Cambria Math"/>
                        <w:lang w:val="en-US"/>
                      </w:rPr>
                      <m:t>sinc(α)</m:t>
                    </m:r>
                  </m:e>
                  <m:sup>
                    <m:r>
                      <w:rPr>
                        <w:rFonts w:ascii="Cambria Math" w:hAnsi="Cambria Math"/>
                        <w:lang w:val="en-US"/>
                      </w:rPr>
                      <m:t>2</m:t>
                    </m:r>
                  </m:sup>
                </m:sSup>
              </m:e>
              <m:e>
                <m:r>
                  <w:rPr>
                    <w:rFonts w:ascii="Cambria Math" w:hAnsi="Cambria Math"/>
                    <w:lang w:val="en-US"/>
                  </w:rPr>
                  <m:t>y</m:t>
                </m:r>
                <m:d>
                  <m:dPr>
                    <m:ctrlPr>
                      <w:rPr>
                        <w:rFonts w:ascii="Cambria Math" w:hAnsi="Cambria Math"/>
                        <w:i/>
                        <w:lang w:val="en-US"/>
                      </w:rPr>
                    </m:ctrlPr>
                  </m:dPr>
                  <m:e>
                    <m:r>
                      <w:rPr>
                        <w:rFonts w:ascii="Cambria Math" w:hAnsi="Cambria Math"/>
                        <w:lang w:val="en-US"/>
                      </w:rPr>
                      <m:t>α</m:t>
                    </m:r>
                  </m:e>
                </m:d>
                <m:r>
                  <w:rPr>
                    <w:rFonts w:ascii="Cambria Math" w:hAnsi="Cambria Math"/>
                    <w:lang w:val="en-US"/>
                  </w:rPr>
                  <m:t>=</m:t>
                </m:r>
                <m:f>
                  <m:fPr>
                    <m:ctrlPr>
                      <w:rPr>
                        <w:rFonts w:ascii="Cambria Math" w:hAnsi="Cambria Math"/>
                        <w:i/>
                        <w:lang w:val="en-US"/>
                      </w:rPr>
                    </m:ctrlPr>
                  </m:fPr>
                  <m:num>
                    <m:r>
                      <w:rPr>
                        <w:rFonts w:ascii="Cambria Math" w:hAnsi="Cambria Math"/>
                        <w:lang w:val="en-US"/>
                      </w:rPr>
                      <m:t>1-sinc(2α)</m:t>
                    </m:r>
                  </m:num>
                  <m:den>
                    <m:r>
                      <w:rPr>
                        <w:rFonts w:ascii="Cambria Math" w:hAnsi="Cambria Math"/>
                        <w:lang w:val="en-US"/>
                      </w:rPr>
                      <m:t>α</m:t>
                    </m:r>
                  </m:den>
                </m:f>
              </m:e>
            </m:eqArr>
          </m:e>
        </m:d>
      </m:oMath>
      <w:r w:rsidR="00CF456C">
        <w:rPr>
          <w:rFonts w:eastAsiaTheme="minorEastAsia"/>
          <w:lang w:val="en-US"/>
        </w:rPr>
        <w:tab/>
      </w:r>
      <w:r w:rsidR="00CF456C">
        <w:rPr>
          <w:rFonts w:eastAsiaTheme="minorEastAsia"/>
          <w:lang w:val="en-US"/>
        </w:rPr>
        <w:tab/>
      </w:r>
      <w:r w:rsidR="00CF456C">
        <w:rPr>
          <w:rFonts w:eastAsiaTheme="minorEastAsia"/>
          <w:lang w:val="en-US"/>
        </w:rPr>
        <w:tab/>
      </w:r>
      <w:r w:rsidR="00CF456C">
        <w:rPr>
          <w:rFonts w:eastAsiaTheme="minorEastAsia"/>
          <w:lang w:val="en-US"/>
        </w:rPr>
        <w:tab/>
      </w:r>
      <w:r w:rsidR="00CF456C">
        <w:rPr>
          <w:rFonts w:eastAsiaTheme="minorEastAsia"/>
          <w:lang w:val="en-US"/>
        </w:rPr>
        <w:tab/>
        <w:t>(1)</w:t>
      </w:r>
    </w:p>
    <w:p w14:paraId="1C17A86E" w14:textId="77777777" w:rsidR="00CF456C" w:rsidRDefault="00CF456C" w:rsidP="00F13998">
      <w:pPr>
        <w:jc w:val="both"/>
        <w:rPr>
          <w:rFonts w:eastAsiaTheme="minorEastAsia"/>
          <w:lang w:val="en-US"/>
        </w:rPr>
      </w:pPr>
    </w:p>
    <w:p w14:paraId="076D73BB" w14:textId="26739139" w:rsidR="00CF456C" w:rsidRDefault="00522769" w:rsidP="00CF456C">
      <w:pPr>
        <w:jc w:val="both"/>
        <w:rPr>
          <w:b/>
          <w:bCs/>
          <w:lang w:val="en-US"/>
        </w:rPr>
      </w:pPr>
      <w:r>
        <w:rPr>
          <w:noProof/>
          <w:lang w:eastAsia="et-EE"/>
        </w:rPr>
        <w:lastRenderedPageBreak/>
        <w:drawing>
          <wp:inline distT="0" distB="0" distL="0" distR="0" wp14:anchorId="3A96EFFB" wp14:editId="4B813378">
            <wp:extent cx="4340361" cy="2514605"/>
            <wp:effectExtent l="0" t="0" r="317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0"/>
                    <a:stretch>
                      <a:fillRect/>
                    </a:stretch>
                  </pic:blipFill>
                  <pic:spPr>
                    <a:xfrm>
                      <a:off x="0" y="0"/>
                      <a:ext cx="4340361" cy="2514605"/>
                    </a:xfrm>
                    <a:prstGeom prst="rect">
                      <a:avLst/>
                    </a:prstGeom>
                  </pic:spPr>
                </pic:pic>
              </a:graphicData>
            </a:graphic>
          </wp:inline>
        </w:drawing>
      </w:r>
    </w:p>
    <w:p w14:paraId="1EED8C9B" w14:textId="6FB4F382" w:rsidR="00CF456C" w:rsidRPr="00AA13C8" w:rsidRDefault="00CF456C" w:rsidP="00CF456C">
      <w:pPr>
        <w:jc w:val="both"/>
        <w:rPr>
          <w:lang w:val="en-US"/>
        </w:rPr>
      </w:pPr>
      <w:proofErr w:type="gramStart"/>
      <w:r w:rsidRPr="00AA13C8">
        <w:rPr>
          <w:b/>
          <w:bCs/>
          <w:lang w:val="en-US"/>
        </w:rPr>
        <w:t xml:space="preserve">Figure </w:t>
      </w:r>
      <w:r w:rsidRPr="00AA13C8">
        <w:rPr>
          <w:b/>
          <w:bCs/>
          <w:lang w:val="en-US"/>
        </w:rPr>
        <w:fldChar w:fldCharType="begin"/>
      </w:r>
      <w:r w:rsidRPr="00AA13C8">
        <w:rPr>
          <w:b/>
          <w:bCs/>
          <w:lang w:val="en-US"/>
        </w:rPr>
        <w:instrText xml:space="preserve"> SEQ Figure \* ARABIC </w:instrText>
      </w:r>
      <w:r w:rsidRPr="00AA13C8">
        <w:rPr>
          <w:b/>
          <w:bCs/>
          <w:lang w:val="en-US"/>
        </w:rPr>
        <w:fldChar w:fldCharType="separate"/>
      </w:r>
      <w:r>
        <w:rPr>
          <w:b/>
          <w:bCs/>
          <w:noProof/>
          <w:lang w:val="en-US"/>
        </w:rPr>
        <w:t>1</w:t>
      </w:r>
      <w:r w:rsidRPr="00AA13C8">
        <w:rPr>
          <w:lang w:val="en-US"/>
        </w:rPr>
        <w:fldChar w:fldCharType="end"/>
      </w:r>
      <w:r w:rsidRPr="00AA13C8">
        <w:rPr>
          <w:lang w:val="en-US"/>
        </w:rPr>
        <w:t>.</w:t>
      </w:r>
      <w:proofErr w:type="gramEnd"/>
      <w:r w:rsidRPr="00AA13C8">
        <w:rPr>
          <w:lang w:val="en-US"/>
        </w:rPr>
        <w:t xml:space="preserve"> </w:t>
      </w:r>
      <w:proofErr w:type="gramStart"/>
      <w:r w:rsidRPr="00CF456C">
        <w:rPr>
          <w:lang w:val="en-US"/>
        </w:rPr>
        <w:t>The geometric model for homogenous bending of IEAPs.</w:t>
      </w:r>
      <w:proofErr w:type="gramEnd"/>
      <w:r w:rsidRPr="00CF456C">
        <w:rPr>
          <w:lang w:val="en-US"/>
        </w:rPr>
        <w:t xml:space="preserve"> </w:t>
      </w:r>
      <w:r w:rsidR="00522769">
        <w:rPr>
          <w:lang w:val="en-US"/>
        </w:rPr>
        <w:t>The bending structure with the attached IEAP laminate is depicted at t</w:t>
      </w:r>
      <w:r w:rsidRPr="00CF456C">
        <w:rPr>
          <w:lang w:val="en-US"/>
        </w:rPr>
        <w:t>wo different rotary angles (2α).</w:t>
      </w:r>
    </w:p>
    <w:p w14:paraId="73CE8249" w14:textId="77777777" w:rsidR="00B6168C" w:rsidRPr="00AA13C8" w:rsidRDefault="00B6168C" w:rsidP="00E14424">
      <w:pPr>
        <w:jc w:val="both"/>
        <w:rPr>
          <w:rFonts w:eastAsiaTheme="minorEastAsia"/>
          <w:lang w:val="en-US"/>
        </w:rPr>
      </w:pPr>
    </w:p>
    <w:p w14:paraId="0B0AFDF2" w14:textId="38FE6035" w:rsidR="00E44768" w:rsidRPr="00AA13C8" w:rsidRDefault="00FE0880" w:rsidP="005A2516">
      <w:pPr>
        <w:rPr>
          <w:b/>
          <w:lang w:val="en-US"/>
        </w:rPr>
      </w:pPr>
      <w:r w:rsidRPr="00AA13C8">
        <w:rPr>
          <w:b/>
          <w:lang w:val="en-US"/>
        </w:rPr>
        <w:t xml:space="preserve">4. </w:t>
      </w:r>
      <w:r w:rsidR="00F13998">
        <w:rPr>
          <w:b/>
          <w:lang w:val="en-US"/>
        </w:rPr>
        <w:t>Measurement equipment</w:t>
      </w:r>
    </w:p>
    <w:p w14:paraId="31D5A65C" w14:textId="1EB103E5" w:rsidR="00F13998" w:rsidRDefault="00F13998" w:rsidP="00D74C13">
      <w:pPr>
        <w:jc w:val="both"/>
        <w:rPr>
          <w:lang w:val="en-US"/>
        </w:rPr>
      </w:pPr>
      <w:r w:rsidRPr="00F13998">
        <w:rPr>
          <w:lang w:val="en-US"/>
        </w:rPr>
        <w:t>In order to research the mechanoelectrical response of the EAP materials, we constructed a computer-driven apparatus, involving the geometry described above. The key components of the instrument are the details, following the geometry defined by Equation 1. These details, depicted in Figure 2A, were designed as noncircular gearwheels, and fabricated of nylon using 3D-printing technology. Both contacting gearwheels can be rotated around their axis, while the angles of both gearwheels in respect to the straight position (Figure 2B) are equal to α (Figure 2C). At large deflections the distance between the rotary axes decreases between the values of D</w:t>
      </w:r>
      <w:r w:rsidRPr="008C7366">
        <w:rPr>
          <w:vertAlign w:val="subscript"/>
          <w:lang w:val="en-US"/>
        </w:rPr>
        <w:t>α=114°</w:t>
      </w:r>
      <w:r w:rsidRPr="00F13998">
        <w:rPr>
          <w:lang w:val="en-US"/>
        </w:rPr>
        <w:t xml:space="preserve"> and D</w:t>
      </w:r>
      <w:r w:rsidRPr="008C7366">
        <w:rPr>
          <w:vertAlign w:val="subscript"/>
          <w:lang w:val="en-US"/>
        </w:rPr>
        <w:t>α=0°</w:t>
      </w:r>
      <w:r w:rsidRPr="00F13998">
        <w:rPr>
          <w:lang w:val="en-US"/>
        </w:rPr>
        <w:t xml:space="preserve">, as depicted in figures 2B and 2C. The continuous mechanical contact of the gearwheels is assured by </w:t>
      </w:r>
      <w:r w:rsidR="00FD3665" w:rsidRPr="00F13998">
        <w:rPr>
          <w:lang w:val="en-US"/>
        </w:rPr>
        <w:t>preloaded</w:t>
      </w:r>
      <w:r w:rsidRPr="00F13998">
        <w:rPr>
          <w:lang w:val="en-US"/>
        </w:rPr>
        <w:t xml:space="preserve"> spring acting upon the axis of one of them.</w:t>
      </w:r>
    </w:p>
    <w:p w14:paraId="51B5BA31" w14:textId="10ABF661" w:rsidR="00CF456C" w:rsidRDefault="00CF456C" w:rsidP="00CF456C">
      <w:pPr>
        <w:jc w:val="both"/>
        <w:rPr>
          <w:b/>
          <w:bCs/>
          <w:lang w:val="en-US"/>
        </w:rPr>
      </w:pPr>
      <w:r>
        <w:rPr>
          <w:noProof/>
          <w:lang w:eastAsia="et-EE"/>
        </w:rPr>
        <w:lastRenderedPageBreak/>
        <w:drawing>
          <wp:inline distT="0" distB="0" distL="0" distR="0" wp14:anchorId="3191A98E" wp14:editId="3C22733E">
            <wp:extent cx="2779782" cy="6284989"/>
            <wp:effectExtent l="0" t="0" r="1905" b="190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1"/>
                    <a:stretch>
                      <a:fillRect/>
                    </a:stretch>
                  </pic:blipFill>
                  <pic:spPr>
                    <a:xfrm>
                      <a:off x="0" y="0"/>
                      <a:ext cx="2779782" cy="6284989"/>
                    </a:xfrm>
                    <a:prstGeom prst="rect">
                      <a:avLst/>
                    </a:prstGeom>
                  </pic:spPr>
                </pic:pic>
              </a:graphicData>
            </a:graphic>
          </wp:inline>
        </w:drawing>
      </w:r>
    </w:p>
    <w:p w14:paraId="43B4C7D6" w14:textId="2D609395" w:rsidR="00CF456C" w:rsidRPr="00AA13C8" w:rsidRDefault="00CF456C" w:rsidP="00CF456C">
      <w:pPr>
        <w:jc w:val="both"/>
        <w:rPr>
          <w:lang w:val="en-US"/>
        </w:rPr>
      </w:pPr>
      <w:proofErr w:type="gramStart"/>
      <w:r w:rsidRPr="00AA13C8">
        <w:rPr>
          <w:b/>
          <w:bCs/>
          <w:lang w:val="en-US"/>
        </w:rPr>
        <w:t xml:space="preserve">Figure </w:t>
      </w:r>
      <w:r>
        <w:rPr>
          <w:b/>
          <w:bCs/>
          <w:lang w:val="en-US"/>
        </w:rPr>
        <w:t>2</w:t>
      </w:r>
      <w:r w:rsidRPr="00AA13C8">
        <w:rPr>
          <w:lang w:val="en-US"/>
        </w:rPr>
        <w:t>.</w:t>
      </w:r>
      <w:proofErr w:type="gramEnd"/>
      <w:r w:rsidRPr="00AA13C8">
        <w:rPr>
          <w:lang w:val="en-US"/>
        </w:rPr>
        <w:t xml:space="preserve"> </w:t>
      </w:r>
      <w:r w:rsidRPr="00CF456C">
        <w:rPr>
          <w:lang w:val="en-US"/>
        </w:rPr>
        <w:t>(A) The shape of a noncircular gearwheel. (B) The laminate with a total length L and free length L</w:t>
      </w:r>
      <w:r w:rsidRPr="008C7366">
        <w:rPr>
          <w:vertAlign w:val="subscript"/>
          <w:lang w:val="en-US"/>
        </w:rPr>
        <w:t>f</w:t>
      </w:r>
      <w:r w:rsidRPr="00CF456C">
        <w:rPr>
          <w:lang w:val="en-US"/>
        </w:rPr>
        <w:t xml:space="preserve"> is fixed to the gearwheels in a straight (α=0°) position. (C) Both gearwheels are turned to maximum bending amplitude used in the current work (α=114°). The distance between the rotary axis of the gearwheels is decreased (D</w:t>
      </w:r>
      <w:r w:rsidRPr="008C7366">
        <w:rPr>
          <w:vertAlign w:val="subscript"/>
          <w:lang w:val="en-US"/>
        </w:rPr>
        <w:t>α=0°</w:t>
      </w:r>
      <w:r w:rsidRPr="00CF456C">
        <w:rPr>
          <w:lang w:val="en-US"/>
        </w:rPr>
        <w:t xml:space="preserve"> </w:t>
      </w:r>
      <w:proofErr w:type="spellStart"/>
      <w:r w:rsidRPr="00CF456C">
        <w:rPr>
          <w:lang w:val="en-US"/>
        </w:rPr>
        <w:t>vs</w:t>
      </w:r>
      <w:proofErr w:type="spellEnd"/>
      <w:r w:rsidRPr="00CF456C">
        <w:rPr>
          <w:lang w:val="en-US"/>
        </w:rPr>
        <w:t xml:space="preserve"> D</w:t>
      </w:r>
      <w:r w:rsidRPr="008C7366">
        <w:rPr>
          <w:vertAlign w:val="subscript"/>
          <w:lang w:val="en-US"/>
        </w:rPr>
        <w:t>α=114°</w:t>
      </w:r>
      <w:r w:rsidRPr="00CF456C">
        <w:rPr>
          <w:lang w:val="en-US"/>
        </w:rPr>
        <w:t>).</w:t>
      </w:r>
    </w:p>
    <w:p w14:paraId="206EB22A" w14:textId="77777777" w:rsidR="00CF456C" w:rsidRDefault="00CF456C" w:rsidP="00D74C13">
      <w:pPr>
        <w:jc w:val="both"/>
        <w:rPr>
          <w:lang w:val="en-US"/>
        </w:rPr>
      </w:pPr>
    </w:p>
    <w:p w14:paraId="1DAF3D49" w14:textId="3EF5F78B" w:rsidR="00F13998" w:rsidRDefault="00F13998" w:rsidP="00D74C13">
      <w:pPr>
        <w:jc w:val="both"/>
        <w:rPr>
          <w:lang w:val="en-US"/>
        </w:rPr>
      </w:pPr>
      <w:r w:rsidRPr="00F13998">
        <w:rPr>
          <w:lang w:val="en-US"/>
        </w:rPr>
        <w:t>The device described in the current work is able to achieve bending angles (2α) up to ±228°. Only the free part of the laminate, L</w:t>
      </w:r>
      <w:r w:rsidRPr="008C7366">
        <w:rPr>
          <w:vertAlign w:val="subscript"/>
          <w:lang w:val="en-US"/>
        </w:rPr>
        <w:t>f</w:t>
      </w:r>
      <w:r w:rsidRPr="00F13998">
        <w:rPr>
          <w:lang w:val="en-US"/>
        </w:rPr>
        <w:t>, is bent, while the rest (L-L</w:t>
      </w:r>
      <w:r w:rsidRPr="008C7366">
        <w:rPr>
          <w:vertAlign w:val="subscript"/>
          <w:lang w:val="en-US"/>
        </w:rPr>
        <w:t>f</w:t>
      </w:r>
      <w:r w:rsidRPr="00F13998">
        <w:rPr>
          <w:lang w:val="en-US"/>
        </w:rPr>
        <w:t xml:space="preserve">) is rigidly clamped (Figure 2BC). The clamps are fitted in the sockets of the gearwheels. To ensure the right position of the fastening clamps and measurement terminals and the stability of the mechanical transmission, another set of identical synchronously rotating gearwheels was added. A stepper motor is attached with a crank-rod mechanism while the gearwheels are actuated via rack and pinion mechanism. </w:t>
      </w:r>
      <w:proofErr w:type="gramStart"/>
      <w:r w:rsidRPr="00F13998">
        <w:rPr>
          <w:lang w:val="en-US"/>
        </w:rPr>
        <w:t xml:space="preserve">When the stepper motor is rotating </w:t>
      </w:r>
      <w:r w:rsidR="00FD3665">
        <w:rPr>
          <w:lang w:val="en-US"/>
        </w:rPr>
        <w:t>at</w:t>
      </w:r>
      <w:r w:rsidRPr="00F13998">
        <w:rPr>
          <w:lang w:val="en-US"/>
        </w:rPr>
        <w:t xml:space="preserve"> a constant speed, the curvature of the material under test changes </w:t>
      </w:r>
      <w:proofErr w:type="spellStart"/>
      <w:r w:rsidR="00FD3665">
        <w:rPr>
          <w:lang w:val="en-US"/>
        </w:rPr>
        <w:t>sinusoid</w:t>
      </w:r>
      <w:r w:rsidR="00FD3665" w:rsidRPr="00F13998">
        <w:rPr>
          <w:lang w:val="en-US"/>
        </w:rPr>
        <w:t>a</w:t>
      </w:r>
      <w:r w:rsidR="00FD3665">
        <w:rPr>
          <w:lang w:val="en-US"/>
        </w:rPr>
        <w:t>lly</w:t>
      </w:r>
      <w:proofErr w:type="spellEnd"/>
      <w:r w:rsidRPr="00F13998">
        <w:rPr>
          <w:lang w:val="en-US"/>
        </w:rPr>
        <w:t xml:space="preserve"> with </w:t>
      </w:r>
      <w:r w:rsidRPr="00F13998">
        <w:rPr>
          <w:lang w:val="en-US"/>
        </w:rPr>
        <w:lastRenderedPageBreak/>
        <w:t>respect to time.</w:t>
      </w:r>
      <w:proofErr w:type="gramEnd"/>
      <w:r w:rsidRPr="00F13998">
        <w:rPr>
          <w:lang w:val="en-US"/>
        </w:rPr>
        <w:t xml:space="preserve"> The maximum bending amplitude is determined by the offset of the crank attached on the stepper motor rotary axis. The free length of the laminate</w:t>
      </w:r>
      <w:r w:rsidR="008C7366">
        <w:rPr>
          <w:lang w:val="en-US"/>
        </w:rPr>
        <w:t>,</w:t>
      </w:r>
      <w:r w:rsidRPr="00F13998">
        <w:rPr>
          <w:lang w:val="en-US"/>
        </w:rPr>
        <w:t xml:space="preserve"> L</w:t>
      </w:r>
      <w:r w:rsidRPr="008C7366">
        <w:rPr>
          <w:vertAlign w:val="subscript"/>
          <w:lang w:val="en-US"/>
        </w:rPr>
        <w:t>f</w:t>
      </w:r>
      <w:r w:rsidR="008C7366">
        <w:rPr>
          <w:lang w:val="en-US"/>
        </w:rPr>
        <w:t>,</w:t>
      </w:r>
      <w:r w:rsidRPr="00F13998">
        <w:rPr>
          <w:lang w:val="en-US"/>
        </w:rPr>
        <w:t xml:space="preserve"> is defined by the gearwheels, however different L</w:t>
      </w:r>
      <w:r w:rsidRPr="008C7366">
        <w:rPr>
          <w:vertAlign w:val="subscript"/>
          <w:lang w:val="en-US"/>
        </w:rPr>
        <w:t>f</w:t>
      </w:r>
      <w:r w:rsidRPr="00F13998">
        <w:rPr>
          <w:lang w:val="en-US"/>
        </w:rPr>
        <w:t>-s can be achieved by changing the gearwheels of different scaling. A photograph of the bending device is given in Figure 3B.</w:t>
      </w:r>
    </w:p>
    <w:p w14:paraId="15CC68E7" w14:textId="5ED82DB3" w:rsidR="00CF456C" w:rsidRDefault="00CF456C" w:rsidP="00CF456C">
      <w:pPr>
        <w:jc w:val="both"/>
        <w:rPr>
          <w:b/>
          <w:bCs/>
          <w:lang w:val="en-US"/>
        </w:rPr>
      </w:pPr>
      <w:r>
        <w:rPr>
          <w:noProof/>
          <w:lang w:eastAsia="et-EE"/>
        </w:rPr>
        <w:drawing>
          <wp:inline distT="0" distB="0" distL="0" distR="0" wp14:anchorId="265E05DE" wp14:editId="0013E753">
            <wp:extent cx="4273305" cy="5205995"/>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2"/>
                    <a:stretch>
                      <a:fillRect/>
                    </a:stretch>
                  </pic:blipFill>
                  <pic:spPr>
                    <a:xfrm>
                      <a:off x="0" y="0"/>
                      <a:ext cx="4273305" cy="5205995"/>
                    </a:xfrm>
                    <a:prstGeom prst="rect">
                      <a:avLst/>
                    </a:prstGeom>
                  </pic:spPr>
                </pic:pic>
              </a:graphicData>
            </a:graphic>
          </wp:inline>
        </w:drawing>
      </w:r>
    </w:p>
    <w:p w14:paraId="5DE130C5" w14:textId="326B60CE" w:rsidR="00CF456C" w:rsidRPr="00AA13C8" w:rsidRDefault="00CF456C" w:rsidP="00CF456C">
      <w:pPr>
        <w:jc w:val="both"/>
        <w:rPr>
          <w:lang w:val="en-US"/>
        </w:rPr>
      </w:pPr>
      <w:proofErr w:type="gramStart"/>
      <w:r w:rsidRPr="00AA13C8">
        <w:rPr>
          <w:b/>
          <w:bCs/>
          <w:lang w:val="en-US"/>
        </w:rPr>
        <w:t xml:space="preserve">Figure </w:t>
      </w:r>
      <w:r>
        <w:rPr>
          <w:b/>
          <w:bCs/>
          <w:lang w:val="en-US"/>
        </w:rPr>
        <w:t>3</w:t>
      </w:r>
      <w:r w:rsidRPr="00AA13C8">
        <w:rPr>
          <w:lang w:val="en-US"/>
        </w:rPr>
        <w:t>.</w:t>
      </w:r>
      <w:proofErr w:type="gramEnd"/>
      <w:r w:rsidRPr="00AA13C8">
        <w:rPr>
          <w:lang w:val="en-US"/>
        </w:rPr>
        <w:t xml:space="preserve"> </w:t>
      </w:r>
      <w:r w:rsidRPr="00CF456C">
        <w:rPr>
          <w:lang w:val="en-US"/>
        </w:rPr>
        <w:t>(A) The schematic of experiment set-up. (B) The photograph of the bending device: a – stepper motor; b – bending IEAP; c – measurement terminals; d – rotary sensor; e – wires to amplifier; f – noncircular gearwheels.</w:t>
      </w:r>
    </w:p>
    <w:p w14:paraId="7EA8337E" w14:textId="77777777" w:rsidR="00CF456C" w:rsidRDefault="00CF456C" w:rsidP="00D74C13">
      <w:pPr>
        <w:jc w:val="both"/>
        <w:rPr>
          <w:lang w:val="en-US"/>
        </w:rPr>
      </w:pPr>
    </w:p>
    <w:p w14:paraId="24A2778D" w14:textId="77777777" w:rsidR="00CF456C" w:rsidRPr="00CF456C" w:rsidRDefault="00CF456C" w:rsidP="00CF456C">
      <w:pPr>
        <w:jc w:val="both"/>
        <w:rPr>
          <w:lang w:val="en-US"/>
        </w:rPr>
      </w:pPr>
      <w:r w:rsidRPr="00CF456C">
        <w:rPr>
          <w:lang w:val="en-US"/>
        </w:rPr>
        <w:t>A circularly polarized magnet was attached to the rotary axis of one gearwheel and the position of the gearwheel was registered using a Hall Effect rotary encoder AS5045 by Austria Microsystems. The PWM output of the encoder was read in by the counter input of PCI-6036E DAQ card by National Instruments to verify the position of the gearwheels and the test object and to ensure the correct readout of the phase of the sensor signal.</w:t>
      </w:r>
    </w:p>
    <w:p w14:paraId="5906E279" w14:textId="07D13012" w:rsidR="00CF456C" w:rsidRDefault="00CF456C" w:rsidP="00CF456C">
      <w:pPr>
        <w:jc w:val="both"/>
        <w:rPr>
          <w:lang w:val="en-US"/>
        </w:rPr>
      </w:pPr>
      <w:r w:rsidRPr="00CF456C">
        <w:rPr>
          <w:lang w:val="en-US"/>
        </w:rPr>
        <w:t xml:space="preserve">The schematic of the measure set-up is depicted in Figure 3A. The material of length L (see Figure 2B) under test was fixed between the clamps equipped with electric terminals made of gold for measurement of sensor voltage. The output of the laminate material under test was registered using the </w:t>
      </w:r>
      <w:r w:rsidRPr="00CF456C">
        <w:rPr>
          <w:lang w:val="en-US"/>
        </w:rPr>
        <w:lastRenderedPageBreak/>
        <w:t xml:space="preserve">National Instruments PCI-6036E DAQ board. The bias current of conventional operational amplifiers can eventually charge test objects in a long run. To overcome this problem, the Burr-Brown instrumentation amplifier – INA116 – with extremely low input bias current (&lt;3 </w:t>
      </w:r>
      <w:proofErr w:type="spellStart"/>
      <w:r w:rsidRPr="00CF456C">
        <w:rPr>
          <w:lang w:val="en-US"/>
        </w:rPr>
        <w:t>fA</w:t>
      </w:r>
      <w:proofErr w:type="spellEnd"/>
      <w:r w:rsidRPr="00CF456C">
        <w:rPr>
          <w:lang w:val="en-US"/>
        </w:rPr>
        <w:t>) was used as a preamplifier. Electric current was measured as a voltage drop over a low-ohm (10 Ω) shunt resistor R connected between the electrodes, as depicted in Figure 3A. The same amplifier set-up functioned as an ammeter or voltmeter, depending on if the shunt resistor was connected via switch S, or not.</w:t>
      </w:r>
    </w:p>
    <w:p w14:paraId="3C4783D5" w14:textId="77777777" w:rsidR="00CF456C" w:rsidRDefault="00CF456C" w:rsidP="00CF456C">
      <w:pPr>
        <w:jc w:val="both"/>
        <w:rPr>
          <w:lang w:val="en-US"/>
        </w:rPr>
      </w:pPr>
    </w:p>
    <w:p w14:paraId="66A1741C" w14:textId="6C74149C" w:rsidR="00CF456C" w:rsidRPr="00AA13C8" w:rsidRDefault="00CF456C" w:rsidP="00CF456C">
      <w:pPr>
        <w:rPr>
          <w:b/>
          <w:lang w:val="en-US"/>
        </w:rPr>
      </w:pPr>
      <w:r>
        <w:rPr>
          <w:b/>
          <w:lang w:val="en-US"/>
        </w:rPr>
        <w:t>5</w:t>
      </w:r>
      <w:r w:rsidRPr="00AA13C8">
        <w:rPr>
          <w:b/>
          <w:lang w:val="en-US"/>
        </w:rPr>
        <w:t xml:space="preserve">. </w:t>
      </w:r>
      <w:r>
        <w:rPr>
          <w:b/>
          <w:lang w:val="en-US"/>
        </w:rPr>
        <w:t>Results and discussion</w:t>
      </w:r>
    </w:p>
    <w:p w14:paraId="7F2DDFD4" w14:textId="781BA6E5" w:rsidR="00CF456C" w:rsidRDefault="00CF456C" w:rsidP="00CF456C">
      <w:pPr>
        <w:jc w:val="both"/>
        <w:rPr>
          <w:lang w:val="en-US"/>
        </w:rPr>
      </w:pPr>
      <w:r w:rsidRPr="00CF456C">
        <w:rPr>
          <w:lang w:val="en-US"/>
        </w:rPr>
        <w:t>The mechanoelectrical characterization of the EAP materials involves measurements of the generated voltage and electric current, estimation of the generated electric charge, and validation of the arched shape as well as homogeneity of the material.</w:t>
      </w:r>
    </w:p>
    <w:p w14:paraId="55C90E18" w14:textId="78221A5A" w:rsidR="004B36A6" w:rsidRPr="00780D35" w:rsidRDefault="00CF456C" w:rsidP="005A2516">
      <w:pPr>
        <w:rPr>
          <w:i/>
          <w:lang w:val="en-US"/>
        </w:rPr>
      </w:pPr>
      <w:r>
        <w:rPr>
          <w:i/>
          <w:lang w:val="en-US"/>
        </w:rPr>
        <w:t>5</w:t>
      </w:r>
      <w:r w:rsidR="004B36A6" w:rsidRPr="00780D35">
        <w:rPr>
          <w:i/>
          <w:lang w:val="en-US"/>
        </w:rPr>
        <w:t xml:space="preserve">.1. </w:t>
      </w:r>
      <w:r w:rsidRPr="00CF456C">
        <w:rPr>
          <w:i/>
          <w:lang w:val="en-US"/>
        </w:rPr>
        <w:t>Validation of the method</w:t>
      </w:r>
    </w:p>
    <w:p w14:paraId="29DC22AF" w14:textId="77777777" w:rsidR="00CF456C" w:rsidRDefault="00CF456C" w:rsidP="00780CC8">
      <w:pPr>
        <w:jc w:val="both"/>
        <w:rPr>
          <w:lang w:val="en-US"/>
        </w:rPr>
      </w:pPr>
      <w:r w:rsidRPr="00CF456C">
        <w:rPr>
          <w:lang w:val="en-US"/>
        </w:rPr>
        <w:t xml:space="preserve">The used measurement method assumes the homogeneity of the material. Figure 4 depicts the bending device with EAP laminate fixed between the clamps in various positions. The circle drawn on the pictures exactly coincides with the line corresponding to the cross-section of the laminate, which proves the mechanical properties of the material to be homogenous. </w:t>
      </w:r>
    </w:p>
    <w:p w14:paraId="3B176C36" w14:textId="00B3450F" w:rsidR="00CF456C" w:rsidRDefault="00CF456C" w:rsidP="00CF456C">
      <w:pPr>
        <w:jc w:val="both"/>
        <w:rPr>
          <w:b/>
          <w:bCs/>
          <w:lang w:val="en-US"/>
        </w:rPr>
      </w:pPr>
      <w:r>
        <w:rPr>
          <w:noProof/>
          <w:lang w:eastAsia="et-EE"/>
        </w:rPr>
        <w:drawing>
          <wp:inline distT="0" distB="0" distL="0" distR="0" wp14:anchorId="786D130F" wp14:editId="0B8112A6">
            <wp:extent cx="4411146" cy="1762125"/>
            <wp:effectExtent l="0" t="0" r="889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3"/>
                    <a:stretch>
                      <a:fillRect/>
                    </a:stretch>
                  </pic:blipFill>
                  <pic:spPr>
                    <a:xfrm>
                      <a:off x="0" y="0"/>
                      <a:ext cx="4409939" cy="1761643"/>
                    </a:xfrm>
                    <a:prstGeom prst="rect">
                      <a:avLst/>
                    </a:prstGeom>
                  </pic:spPr>
                </pic:pic>
              </a:graphicData>
            </a:graphic>
          </wp:inline>
        </w:drawing>
      </w:r>
    </w:p>
    <w:p w14:paraId="20962508" w14:textId="21EB4BF2" w:rsidR="00CF456C" w:rsidRDefault="00CF456C" w:rsidP="00780CC8">
      <w:pPr>
        <w:jc w:val="both"/>
        <w:rPr>
          <w:lang w:val="en-US"/>
        </w:rPr>
      </w:pPr>
      <w:proofErr w:type="gramStart"/>
      <w:r w:rsidRPr="00AA13C8">
        <w:rPr>
          <w:b/>
          <w:bCs/>
          <w:lang w:val="en-US"/>
        </w:rPr>
        <w:t xml:space="preserve">Figure </w:t>
      </w:r>
      <w:r>
        <w:rPr>
          <w:b/>
          <w:bCs/>
          <w:lang w:val="en-US"/>
        </w:rPr>
        <w:t>4</w:t>
      </w:r>
      <w:r w:rsidRPr="00AA13C8">
        <w:rPr>
          <w:lang w:val="en-US"/>
        </w:rPr>
        <w:t>.</w:t>
      </w:r>
      <w:proofErr w:type="gramEnd"/>
      <w:r w:rsidRPr="00AA13C8">
        <w:rPr>
          <w:lang w:val="en-US"/>
        </w:rPr>
        <w:t xml:space="preserve"> </w:t>
      </w:r>
      <w:r w:rsidRPr="00CF456C">
        <w:rPr>
          <w:lang w:val="en-US"/>
        </w:rPr>
        <w:t>The laminate is bent to (A) 43, (B) 87, and (C) 108 m</w:t>
      </w:r>
      <w:r w:rsidRPr="008C7366">
        <w:rPr>
          <w:vertAlign w:val="superscript"/>
          <w:lang w:val="en-US"/>
        </w:rPr>
        <w:t>-1</w:t>
      </w:r>
      <w:r w:rsidRPr="00CF456C">
        <w:rPr>
          <w:lang w:val="en-US"/>
        </w:rPr>
        <w:t>. The circle drawn on the image exactly coincides with the cross-section of the laminate.</w:t>
      </w:r>
    </w:p>
    <w:p w14:paraId="6E97DE74" w14:textId="3F03FAB9" w:rsidR="00CF456C" w:rsidRDefault="00CF456C" w:rsidP="00780CC8">
      <w:pPr>
        <w:jc w:val="both"/>
        <w:rPr>
          <w:lang w:val="en-US"/>
        </w:rPr>
      </w:pPr>
      <w:r w:rsidRPr="00CF456C">
        <w:rPr>
          <w:lang w:val="en-US"/>
        </w:rPr>
        <w:t>The correct fixing of the laminate between the clamps is of great importance. When the free part of the laminate is even slightly longer than the distance between the clamps at straight position, snap-through motion occurs in transition between convex and concave laminate. This effect is illustrated as a course of voltage in case of incorrectly fixed laminate in Figure 5.</w:t>
      </w:r>
    </w:p>
    <w:p w14:paraId="2A1CF89A" w14:textId="2BFF7F2C" w:rsidR="00CF456C" w:rsidRDefault="00CF456C" w:rsidP="00CF456C">
      <w:pPr>
        <w:jc w:val="both"/>
        <w:rPr>
          <w:b/>
          <w:bCs/>
          <w:lang w:val="en-US"/>
        </w:rPr>
      </w:pPr>
      <w:r>
        <w:rPr>
          <w:noProof/>
          <w:lang w:eastAsia="et-EE"/>
        </w:rPr>
        <w:lastRenderedPageBreak/>
        <w:drawing>
          <wp:inline distT="0" distB="0" distL="0" distR="0" wp14:anchorId="03BE7E80" wp14:editId="3E079ADD">
            <wp:extent cx="3514351" cy="2926086"/>
            <wp:effectExtent l="0" t="0" r="0" b="762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4"/>
                    <a:stretch>
                      <a:fillRect/>
                    </a:stretch>
                  </pic:blipFill>
                  <pic:spPr>
                    <a:xfrm>
                      <a:off x="0" y="0"/>
                      <a:ext cx="3514351" cy="2926086"/>
                    </a:xfrm>
                    <a:prstGeom prst="rect">
                      <a:avLst/>
                    </a:prstGeom>
                  </pic:spPr>
                </pic:pic>
              </a:graphicData>
            </a:graphic>
          </wp:inline>
        </w:drawing>
      </w:r>
    </w:p>
    <w:p w14:paraId="2989E4D8" w14:textId="79EE91D4" w:rsidR="00CF456C" w:rsidRDefault="00CF456C" w:rsidP="00780CC8">
      <w:pPr>
        <w:jc w:val="both"/>
        <w:rPr>
          <w:lang w:val="en-US"/>
        </w:rPr>
      </w:pPr>
      <w:proofErr w:type="gramStart"/>
      <w:r w:rsidRPr="00AA13C8">
        <w:rPr>
          <w:b/>
          <w:bCs/>
          <w:lang w:val="en-US"/>
        </w:rPr>
        <w:t xml:space="preserve">Figure </w:t>
      </w:r>
      <w:r>
        <w:rPr>
          <w:b/>
          <w:bCs/>
          <w:lang w:val="en-US"/>
        </w:rPr>
        <w:t>4</w:t>
      </w:r>
      <w:r w:rsidRPr="00AA13C8">
        <w:rPr>
          <w:lang w:val="en-US"/>
        </w:rPr>
        <w:t>.</w:t>
      </w:r>
      <w:proofErr w:type="gramEnd"/>
      <w:r w:rsidRPr="00AA13C8">
        <w:rPr>
          <w:lang w:val="en-US"/>
        </w:rPr>
        <w:t xml:space="preserve"> </w:t>
      </w:r>
      <w:r w:rsidRPr="00CF456C">
        <w:rPr>
          <w:lang w:val="en-US"/>
        </w:rPr>
        <w:t>Snap-through effect observed in the output voltage in case of incorrect attachment of the laminate.</w:t>
      </w:r>
    </w:p>
    <w:p w14:paraId="16B670E3" w14:textId="31DFF8EE" w:rsidR="00CF456C" w:rsidRDefault="00CF456C" w:rsidP="00780CC8">
      <w:pPr>
        <w:jc w:val="both"/>
        <w:rPr>
          <w:lang w:val="en-US"/>
        </w:rPr>
      </w:pPr>
      <w:r w:rsidRPr="00CF456C">
        <w:rPr>
          <w:lang w:val="en-US"/>
        </w:rPr>
        <w:t>The typical transient output voltage and electric current in response to the sinusoidal change in curvature are depicted in Figure 6. The signal corresponding to curvature change is slightly depressed at extreme amplitudes, because the backlash of the gearing system is amplified there. The peak-to-peak values and phase shifts of voltage (</w:t>
      </w:r>
      <w:proofErr w:type="spellStart"/>
      <w:r w:rsidRPr="00CF456C">
        <w:rPr>
          <w:lang w:val="en-US"/>
        </w:rPr>
        <w:t>U</w:t>
      </w:r>
      <w:r w:rsidRPr="008C7366">
        <w:rPr>
          <w:vertAlign w:val="subscript"/>
          <w:lang w:val="en-US"/>
        </w:rPr>
        <w:t>pp</w:t>
      </w:r>
      <w:proofErr w:type="spellEnd"/>
      <w:r w:rsidRPr="00CF456C">
        <w:rPr>
          <w:lang w:val="en-US"/>
        </w:rPr>
        <w:t>) and electric current (</w:t>
      </w:r>
      <w:proofErr w:type="spellStart"/>
      <w:r w:rsidRPr="00CF456C">
        <w:rPr>
          <w:lang w:val="en-US"/>
        </w:rPr>
        <w:t>I</w:t>
      </w:r>
      <w:r w:rsidRPr="008C7366">
        <w:rPr>
          <w:vertAlign w:val="subscript"/>
          <w:lang w:val="en-US"/>
        </w:rPr>
        <w:t>pp</w:t>
      </w:r>
      <w:proofErr w:type="spellEnd"/>
      <w:r w:rsidRPr="00CF456C">
        <w:rPr>
          <w:lang w:val="en-US"/>
        </w:rPr>
        <w:t>) are determined by fitting the output signal with the sine parameters using a differential evolution algorithm.</w:t>
      </w:r>
    </w:p>
    <w:p w14:paraId="7D3A6A28" w14:textId="15D8FDA6" w:rsidR="00CF456C" w:rsidRDefault="00CF456C" w:rsidP="00CF456C">
      <w:pPr>
        <w:jc w:val="both"/>
        <w:rPr>
          <w:b/>
          <w:bCs/>
          <w:lang w:val="en-US"/>
        </w:rPr>
      </w:pPr>
      <w:r>
        <w:rPr>
          <w:noProof/>
          <w:lang w:eastAsia="et-EE"/>
        </w:rPr>
        <w:drawing>
          <wp:inline distT="0" distB="0" distL="0" distR="0" wp14:anchorId="4087785C" wp14:editId="28213DF6">
            <wp:extent cx="3572263" cy="2636525"/>
            <wp:effectExtent l="0" t="0" r="9525"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5"/>
                    <a:stretch>
                      <a:fillRect/>
                    </a:stretch>
                  </pic:blipFill>
                  <pic:spPr>
                    <a:xfrm>
                      <a:off x="0" y="0"/>
                      <a:ext cx="3572263" cy="2636525"/>
                    </a:xfrm>
                    <a:prstGeom prst="rect">
                      <a:avLst/>
                    </a:prstGeom>
                  </pic:spPr>
                </pic:pic>
              </a:graphicData>
            </a:graphic>
          </wp:inline>
        </w:drawing>
      </w:r>
    </w:p>
    <w:p w14:paraId="2D9E971B" w14:textId="77777777" w:rsidR="00CF456C" w:rsidRDefault="00CF456C" w:rsidP="00CF456C">
      <w:pPr>
        <w:jc w:val="both"/>
        <w:rPr>
          <w:lang w:val="en-US"/>
        </w:rPr>
      </w:pPr>
      <w:proofErr w:type="gramStart"/>
      <w:r w:rsidRPr="00AA13C8">
        <w:rPr>
          <w:b/>
          <w:bCs/>
          <w:lang w:val="en-US"/>
        </w:rPr>
        <w:t xml:space="preserve">Figure </w:t>
      </w:r>
      <w:r>
        <w:rPr>
          <w:b/>
          <w:bCs/>
          <w:lang w:val="en-US"/>
        </w:rPr>
        <w:t>6</w:t>
      </w:r>
      <w:r w:rsidRPr="00AA13C8">
        <w:rPr>
          <w:lang w:val="en-US"/>
        </w:rPr>
        <w:t>.</w:t>
      </w:r>
      <w:proofErr w:type="gramEnd"/>
      <w:r w:rsidRPr="00AA13C8">
        <w:rPr>
          <w:lang w:val="en-US"/>
        </w:rPr>
        <w:t xml:space="preserve"> </w:t>
      </w:r>
      <w:r w:rsidRPr="00CF456C">
        <w:rPr>
          <w:lang w:val="en-US"/>
        </w:rPr>
        <w:t>Transient voltage and electric current measured at 0.2 Hz bending frequency. Average generated charge and peak-to-peak values of voltage (</w:t>
      </w:r>
      <w:proofErr w:type="spellStart"/>
      <w:r w:rsidRPr="00CF456C">
        <w:rPr>
          <w:lang w:val="en-US"/>
        </w:rPr>
        <w:t>U</w:t>
      </w:r>
      <w:r w:rsidRPr="008C7366">
        <w:rPr>
          <w:vertAlign w:val="subscript"/>
          <w:lang w:val="en-US"/>
        </w:rPr>
        <w:t>pp</w:t>
      </w:r>
      <w:proofErr w:type="spellEnd"/>
      <w:r w:rsidRPr="00CF456C">
        <w:rPr>
          <w:lang w:val="en-US"/>
        </w:rPr>
        <w:t>) and electric current (</w:t>
      </w:r>
      <w:proofErr w:type="spellStart"/>
      <w:r w:rsidRPr="00CF456C">
        <w:rPr>
          <w:lang w:val="en-US"/>
        </w:rPr>
        <w:t>I</w:t>
      </w:r>
      <w:r w:rsidRPr="008C7366">
        <w:rPr>
          <w:vertAlign w:val="subscript"/>
          <w:lang w:val="en-US"/>
        </w:rPr>
        <w:t>pp</w:t>
      </w:r>
      <w:proofErr w:type="spellEnd"/>
      <w:r w:rsidRPr="00CF456C">
        <w:rPr>
          <w:lang w:val="en-US"/>
        </w:rPr>
        <w:t xml:space="preserve">) are extracted from the signals. </w:t>
      </w:r>
    </w:p>
    <w:p w14:paraId="0091A57C" w14:textId="3817BA0E" w:rsidR="00CF456C" w:rsidRPr="00780D35" w:rsidRDefault="00CF456C" w:rsidP="00CF456C">
      <w:pPr>
        <w:jc w:val="both"/>
        <w:rPr>
          <w:i/>
          <w:lang w:val="en-US"/>
        </w:rPr>
      </w:pPr>
      <w:r>
        <w:rPr>
          <w:i/>
          <w:lang w:val="en-US"/>
        </w:rPr>
        <w:t>5</w:t>
      </w:r>
      <w:r w:rsidRPr="00780D35">
        <w:rPr>
          <w:i/>
          <w:lang w:val="en-US"/>
        </w:rPr>
        <w:t>.</w:t>
      </w:r>
      <w:r>
        <w:rPr>
          <w:i/>
          <w:lang w:val="en-US"/>
        </w:rPr>
        <w:t>2</w:t>
      </w:r>
      <w:r w:rsidRPr="00780D35">
        <w:rPr>
          <w:i/>
          <w:lang w:val="en-US"/>
        </w:rPr>
        <w:t xml:space="preserve">. </w:t>
      </w:r>
      <w:r w:rsidRPr="00CF456C">
        <w:rPr>
          <w:i/>
          <w:lang w:val="en-US"/>
        </w:rPr>
        <w:t>Sensorial properties of IEAP laminate</w:t>
      </w:r>
    </w:p>
    <w:p w14:paraId="330B0343" w14:textId="4DD7F98B" w:rsidR="00CF456C" w:rsidRPr="00780D35" w:rsidRDefault="00CF456C" w:rsidP="00CF456C">
      <w:pPr>
        <w:rPr>
          <w:i/>
          <w:lang w:val="en-US"/>
        </w:rPr>
      </w:pPr>
      <w:r>
        <w:rPr>
          <w:i/>
          <w:lang w:val="en-US"/>
        </w:rPr>
        <w:t>5</w:t>
      </w:r>
      <w:r w:rsidRPr="00780D35">
        <w:rPr>
          <w:i/>
          <w:lang w:val="en-US"/>
        </w:rPr>
        <w:t>.</w:t>
      </w:r>
      <w:r>
        <w:rPr>
          <w:i/>
          <w:lang w:val="en-US"/>
        </w:rPr>
        <w:t>2</w:t>
      </w:r>
      <w:r w:rsidRPr="00780D35">
        <w:rPr>
          <w:i/>
          <w:lang w:val="en-US"/>
        </w:rPr>
        <w:t>.</w:t>
      </w:r>
      <w:r>
        <w:rPr>
          <w:i/>
          <w:lang w:val="en-US"/>
        </w:rPr>
        <w:t>1</w:t>
      </w:r>
      <w:r w:rsidRPr="00780D35">
        <w:rPr>
          <w:i/>
          <w:lang w:val="en-US"/>
        </w:rPr>
        <w:t xml:space="preserve"> </w:t>
      </w:r>
      <w:r>
        <w:rPr>
          <w:i/>
          <w:lang w:val="en-US"/>
        </w:rPr>
        <w:t>Voltage</w:t>
      </w:r>
    </w:p>
    <w:p w14:paraId="0ABB93FF" w14:textId="33809345" w:rsidR="00CF456C" w:rsidRPr="00CF456C" w:rsidRDefault="00CF456C" w:rsidP="00CF456C">
      <w:pPr>
        <w:jc w:val="both"/>
        <w:rPr>
          <w:lang w:val="en-US"/>
        </w:rPr>
      </w:pPr>
      <w:r w:rsidRPr="00CF456C">
        <w:rPr>
          <w:lang w:val="en-US"/>
        </w:rPr>
        <w:lastRenderedPageBreak/>
        <w:t xml:space="preserve">Previously, we have proposed a </w:t>
      </w:r>
      <w:r w:rsidR="00FD3665" w:rsidRPr="00CF456C">
        <w:rPr>
          <w:lang w:val="en-US"/>
        </w:rPr>
        <w:t xml:space="preserve">theory </w:t>
      </w:r>
      <w:r w:rsidR="00910985">
        <w:rPr>
          <w:lang w:val="en-US"/>
        </w:rPr>
        <w:fldChar w:fldCharType="begin"/>
      </w:r>
      <w:r w:rsidR="00910985">
        <w:rPr>
          <w:lang w:val="en-US"/>
        </w:rPr>
        <w:instrText>ADDIN RW.CITE{{64 Must,Indrek 2012}}</w:instrText>
      </w:r>
      <w:r w:rsidR="00910985">
        <w:rPr>
          <w:lang w:val="en-US"/>
        </w:rPr>
        <w:fldChar w:fldCharType="separate"/>
      </w:r>
      <w:r w:rsidR="006163EF">
        <w:t>[34]</w:t>
      </w:r>
      <w:r w:rsidR="00910985">
        <w:rPr>
          <w:lang w:val="en-US"/>
        </w:rPr>
        <w:fldChar w:fldCharType="end"/>
      </w:r>
      <w:r w:rsidRPr="00CF456C">
        <w:rPr>
          <w:lang w:val="en-US"/>
        </w:rPr>
        <w:t xml:space="preserve"> explaining the effect of charge generation in IEAP laminates as a result of bending by formation of hydraulic pressure difference between differently strained materials. The difference in pressure causes quick reorganization of electrolyte ions in the proximity of the carbon-electrolyte interface, and subsequent pressure-driven flow of electrolyte towards convex electrode. The both processes result in formation of electric double-layer and induction of electric charge between the electrodes. The peak values of voltage, electric current and charge are in linear relation to the bending </w:t>
      </w:r>
      <w:r w:rsidR="00FD3665" w:rsidRPr="00CF456C">
        <w:rPr>
          <w:lang w:val="en-US"/>
        </w:rPr>
        <w:t xml:space="preserve">amplitude </w:t>
      </w:r>
      <w:r w:rsidR="00910985">
        <w:rPr>
          <w:lang w:val="en-US"/>
        </w:rPr>
        <w:fldChar w:fldCharType="begin"/>
      </w:r>
      <w:r w:rsidR="00910985">
        <w:rPr>
          <w:lang w:val="en-US"/>
        </w:rPr>
        <w:instrText>ADDIN RW.CITE{{64 Must,Indrek 2012}}</w:instrText>
      </w:r>
      <w:r w:rsidR="00910985">
        <w:rPr>
          <w:lang w:val="en-US"/>
        </w:rPr>
        <w:fldChar w:fldCharType="separate"/>
      </w:r>
      <w:r w:rsidR="006163EF">
        <w:t>[34]</w:t>
      </w:r>
      <w:r w:rsidR="00910985">
        <w:rPr>
          <w:lang w:val="en-US"/>
        </w:rPr>
        <w:fldChar w:fldCharType="end"/>
      </w:r>
      <w:r w:rsidRPr="00CF456C">
        <w:rPr>
          <w:lang w:val="en-US"/>
        </w:rPr>
        <w:t>.</w:t>
      </w:r>
    </w:p>
    <w:p w14:paraId="592946EC" w14:textId="77777777" w:rsidR="00CF456C" w:rsidRPr="00CF456C" w:rsidRDefault="00CF456C" w:rsidP="00CF456C">
      <w:pPr>
        <w:jc w:val="both"/>
        <w:rPr>
          <w:lang w:val="en-US"/>
        </w:rPr>
      </w:pPr>
      <w:r w:rsidRPr="00CF456C">
        <w:rPr>
          <w:lang w:val="en-US"/>
        </w:rPr>
        <w:t xml:space="preserve">The IEAP laminate was cut to widths of 3, 6, 9, and 12 mm, fixed between the clamps of the bending device and tested at the maximum bending amplitude. In order to ensure the homogeneity of the parameters of the different samples, the same piece of laminate was cut narrower. Hereinafter the samples are referred to by their widths: S3, S6, S9 and S12. The length of all samples was 42 mm, while the free part (distance between the fixing clamps) was 33 mm. 4.5 mm of material was left from both ends for fixing and for achievement of good electric contact. It must be noted that 21 % of the material was rigidly fixed and was not bent, while it was electrically connected and acted as an EDLC. However, this configuration corresponds well to the potential employment configuration in robotic applications. </w:t>
      </w:r>
    </w:p>
    <w:p w14:paraId="1F92A8CC" w14:textId="6AE64B98" w:rsidR="00CF456C" w:rsidRPr="00CF456C" w:rsidRDefault="00CF456C" w:rsidP="00CF456C">
      <w:pPr>
        <w:jc w:val="both"/>
        <w:rPr>
          <w:lang w:val="en-US"/>
        </w:rPr>
      </w:pPr>
      <w:r w:rsidRPr="00CF456C">
        <w:rPr>
          <w:lang w:val="en-US"/>
        </w:rPr>
        <w:t>The open-circuit voltage of IEAP sensor after steep bending is characterized by an instantaneous increase and subsequent slow diminishing of the voltage with positive polarity on the convex side. The sensor output corresponding to curvature change from -121 to 121 m</w:t>
      </w:r>
      <w:r w:rsidRPr="00CF456C">
        <w:rPr>
          <w:vertAlign w:val="superscript"/>
          <w:lang w:val="en-US"/>
        </w:rPr>
        <w:t>-1</w:t>
      </w:r>
      <w:r w:rsidRPr="00CF456C">
        <w:rPr>
          <w:lang w:val="en-US"/>
        </w:rPr>
        <w:t xml:space="preserve"> (which corresponds to bending angles -114°&lt;α&lt;114°) at different bending frequencies is depicted in Figure 7A. After 30 seconds, the voltage has decreased to approximately 60 % of the initial value. The similar, but slightly less attenuated response is also described by </w:t>
      </w:r>
      <w:proofErr w:type="spellStart"/>
      <w:r w:rsidR="00910985">
        <w:rPr>
          <w:lang w:val="en-US"/>
        </w:rPr>
        <w:t>Otsuki</w:t>
      </w:r>
      <w:proofErr w:type="spellEnd"/>
      <w:r w:rsidRPr="00CF456C">
        <w:rPr>
          <w:lang w:val="en-US"/>
        </w:rPr>
        <w:t xml:space="preserve"> et </w:t>
      </w:r>
      <w:r w:rsidR="00FD3665" w:rsidRPr="00CF456C">
        <w:rPr>
          <w:lang w:val="en-US"/>
        </w:rPr>
        <w:t xml:space="preserve">al </w:t>
      </w:r>
      <w:r w:rsidR="00910985">
        <w:rPr>
          <w:lang w:val="en-US"/>
        </w:rPr>
        <w:fldChar w:fldCharType="begin"/>
      </w:r>
      <w:r w:rsidR="00910985">
        <w:rPr>
          <w:lang w:val="en-US"/>
        </w:rPr>
        <w:instrText>ADDIN RW.CITE{{157 Otsuki,Manabu 2012}}</w:instrText>
      </w:r>
      <w:r w:rsidR="00910985">
        <w:rPr>
          <w:lang w:val="en-US"/>
        </w:rPr>
        <w:fldChar w:fldCharType="separate"/>
      </w:r>
      <w:r w:rsidR="006163EF">
        <w:t>[14]</w:t>
      </w:r>
      <w:r w:rsidR="00910985">
        <w:rPr>
          <w:lang w:val="en-US"/>
        </w:rPr>
        <w:fldChar w:fldCharType="end"/>
      </w:r>
      <w:r w:rsidRPr="00CF456C">
        <w:rPr>
          <w:lang w:val="en-US"/>
        </w:rPr>
        <w:t>. The attenuation of the response to steep bending can be explained by creep – common characteristic property of polymeric materials. The other possible reason for attenuation is the ion flux due to the pressure gradient, and also slow reorganization in the double layer towards state with minimal energy.</w:t>
      </w:r>
    </w:p>
    <w:p w14:paraId="785D9780" w14:textId="58626483" w:rsidR="00CF456C" w:rsidRDefault="00CF456C" w:rsidP="00CF456C">
      <w:pPr>
        <w:jc w:val="both"/>
        <w:rPr>
          <w:lang w:val="en-US"/>
        </w:rPr>
      </w:pPr>
      <w:r w:rsidRPr="00CF456C">
        <w:rPr>
          <w:lang w:val="en-US"/>
        </w:rPr>
        <w:t>The peak-to-peak voltage with respect to different bending frequencies is depicted in Figure 7B. Due to the attenuated response, the peak-to-peak voltage for slower bending frequencies is considerably lower. It can also be noticed that the narrower laminate strip produces slightly lower voltage peak-to-peak values. This effect, especially expressed in case of the sample S3, can be attributed to the nonhomogeneous surface conductivity, caused by the discontinuities of the gold sheet. The output peak-to-peak voltage plotted with respect to the area of the laminate is depicted in Figure 7C, which similarly reflects the effects of nonhomogeneous change in surface conductivity. The phase shift of voltage output depicted in Figure 7D is relatively small, not exceeding 20° even in the case of the lowest bending frequencies.</w:t>
      </w:r>
    </w:p>
    <w:p w14:paraId="3358A1C7" w14:textId="688C3B57" w:rsidR="008C7366" w:rsidRDefault="008C7366" w:rsidP="008C7366">
      <w:pPr>
        <w:jc w:val="both"/>
        <w:rPr>
          <w:b/>
          <w:bCs/>
          <w:lang w:val="en-US"/>
        </w:rPr>
      </w:pPr>
      <w:r>
        <w:rPr>
          <w:noProof/>
          <w:lang w:eastAsia="et-EE"/>
        </w:rPr>
        <w:lastRenderedPageBreak/>
        <w:drawing>
          <wp:inline distT="0" distB="0" distL="0" distR="0" wp14:anchorId="0FBB81F7" wp14:editId="2775AD75">
            <wp:extent cx="4127000" cy="3371095"/>
            <wp:effectExtent l="0" t="0" r="6985" b="127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6"/>
                    <a:stretch>
                      <a:fillRect/>
                    </a:stretch>
                  </pic:blipFill>
                  <pic:spPr>
                    <a:xfrm>
                      <a:off x="0" y="0"/>
                      <a:ext cx="4127000" cy="3371095"/>
                    </a:xfrm>
                    <a:prstGeom prst="rect">
                      <a:avLst/>
                    </a:prstGeom>
                  </pic:spPr>
                </pic:pic>
              </a:graphicData>
            </a:graphic>
          </wp:inline>
        </w:drawing>
      </w:r>
    </w:p>
    <w:p w14:paraId="6A432768" w14:textId="4EC69BBD" w:rsidR="008C7366" w:rsidRDefault="008C7366" w:rsidP="008C7366">
      <w:pPr>
        <w:jc w:val="both"/>
        <w:rPr>
          <w:lang w:val="en-US"/>
        </w:rPr>
      </w:pPr>
      <w:proofErr w:type="gramStart"/>
      <w:r w:rsidRPr="00AA13C8">
        <w:rPr>
          <w:b/>
          <w:bCs/>
          <w:lang w:val="en-US"/>
        </w:rPr>
        <w:t xml:space="preserve">Figure </w:t>
      </w:r>
      <w:r>
        <w:rPr>
          <w:b/>
          <w:bCs/>
          <w:lang w:val="en-US"/>
        </w:rPr>
        <w:t>7</w:t>
      </w:r>
      <w:r w:rsidRPr="00AA13C8">
        <w:rPr>
          <w:lang w:val="en-US"/>
        </w:rPr>
        <w:t>.</w:t>
      </w:r>
      <w:proofErr w:type="gramEnd"/>
      <w:r w:rsidRPr="00AA13C8">
        <w:rPr>
          <w:lang w:val="en-US"/>
        </w:rPr>
        <w:t xml:space="preserve"> </w:t>
      </w:r>
      <w:r w:rsidRPr="008C7366">
        <w:rPr>
          <w:lang w:val="en-US"/>
        </w:rPr>
        <w:t>(A) Transient courses of voltage after change of curvature from -121 to 121 m</w:t>
      </w:r>
      <w:r w:rsidRPr="008C7366">
        <w:rPr>
          <w:vertAlign w:val="superscript"/>
          <w:lang w:val="en-US"/>
        </w:rPr>
        <w:t>-1</w:t>
      </w:r>
      <w:r w:rsidRPr="008C7366">
        <w:rPr>
          <w:lang w:val="en-US"/>
        </w:rPr>
        <w:t xml:space="preserve"> in 0.5 and 5 s. (B) The peak-to-peak voltage frequency response of the different samples. (C) The peak-to-peak voltages as a function of sensor area. (D) The phase shift of voltage.</w:t>
      </w:r>
      <w:r w:rsidRPr="00CF456C">
        <w:rPr>
          <w:lang w:val="en-US"/>
        </w:rPr>
        <w:t xml:space="preserve"> </w:t>
      </w:r>
    </w:p>
    <w:p w14:paraId="062778F9" w14:textId="77777777" w:rsidR="008C7366" w:rsidRDefault="008C7366" w:rsidP="00CF456C">
      <w:pPr>
        <w:jc w:val="both"/>
        <w:rPr>
          <w:lang w:val="en-US"/>
        </w:rPr>
      </w:pPr>
    </w:p>
    <w:p w14:paraId="6F5FC830" w14:textId="00472797" w:rsidR="00CF456C" w:rsidRPr="00780D35" w:rsidRDefault="00CF456C" w:rsidP="00CF456C">
      <w:pPr>
        <w:rPr>
          <w:i/>
          <w:lang w:val="en-US"/>
        </w:rPr>
      </w:pPr>
      <w:r>
        <w:rPr>
          <w:i/>
          <w:lang w:val="en-US"/>
        </w:rPr>
        <w:t>5</w:t>
      </w:r>
      <w:r w:rsidRPr="00780D35">
        <w:rPr>
          <w:i/>
          <w:lang w:val="en-US"/>
        </w:rPr>
        <w:t>.</w:t>
      </w:r>
      <w:r>
        <w:rPr>
          <w:i/>
          <w:lang w:val="en-US"/>
        </w:rPr>
        <w:t>2</w:t>
      </w:r>
      <w:r w:rsidRPr="00780D35">
        <w:rPr>
          <w:i/>
          <w:lang w:val="en-US"/>
        </w:rPr>
        <w:t>.</w:t>
      </w:r>
      <w:r>
        <w:rPr>
          <w:i/>
          <w:lang w:val="en-US"/>
        </w:rPr>
        <w:t>2</w:t>
      </w:r>
      <w:r w:rsidRPr="00780D35">
        <w:rPr>
          <w:i/>
          <w:lang w:val="en-US"/>
        </w:rPr>
        <w:t xml:space="preserve"> </w:t>
      </w:r>
      <w:r>
        <w:rPr>
          <w:i/>
          <w:lang w:val="en-US"/>
        </w:rPr>
        <w:t>Electric current</w:t>
      </w:r>
    </w:p>
    <w:p w14:paraId="07DA20F9" w14:textId="55E64D5E" w:rsidR="00B95FA5" w:rsidRDefault="00CF456C" w:rsidP="00871764">
      <w:pPr>
        <w:rPr>
          <w:lang w:val="en-US"/>
        </w:rPr>
      </w:pPr>
      <w:r w:rsidRPr="00CF456C">
        <w:rPr>
          <w:lang w:val="en-US"/>
        </w:rPr>
        <w:t>Electric current was measured as a voltage drop over a 10 Ω resistor connected between the opposite electrodes of the IEAP laminate. As depicted in Figure 8A, the transient current shows a sharp peak immediately after steep bending, and diminishes to zero in approximately 10 seconds. The frequency response is depicted in Figure 8B. As expected, the peak-to-peak value is largely dependent on bending frequency. In contrary to the open circuit voltage, the nature of electric current is additive, thus the peak-to-peak value of the electric current is directly proportional to the area of the bent laminate. The peak-to-peak values of electric current are plotted for different bending frequencies in Figure 8C, which affirms the linearity with respect to the area, but also indicates to the noteworthy frequency dependence. The phase shift of electric current, depicted in Figure 7, approaches even -90° in the case of the lowest bending frequencies.</w:t>
      </w:r>
    </w:p>
    <w:p w14:paraId="41D0673F" w14:textId="19FADA21" w:rsidR="008C7366" w:rsidRDefault="008C7366" w:rsidP="008C7366">
      <w:pPr>
        <w:jc w:val="both"/>
        <w:rPr>
          <w:b/>
          <w:bCs/>
          <w:lang w:val="en-US"/>
        </w:rPr>
      </w:pPr>
      <w:r>
        <w:rPr>
          <w:noProof/>
          <w:lang w:eastAsia="et-EE"/>
        </w:rPr>
        <w:lastRenderedPageBreak/>
        <w:drawing>
          <wp:inline distT="0" distB="0" distL="0" distR="0" wp14:anchorId="478EDC1C" wp14:editId="4E9EF9E2">
            <wp:extent cx="4127000" cy="3401575"/>
            <wp:effectExtent l="0" t="0" r="6985" b="889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7"/>
                    <a:stretch>
                      <a:fillRect/>
                    </a:stretch>
                  </pic:blipFill>
                  <pic:spPr>
                    <a:xfrm>
                      <a:off x="0" y="0"/>
                      <a:ext cx="4127000" cy="3401575"/>
                    </a:xfrm>
                    <a:prstGeom prst="rect">
                      <a:avLst/>
                    </a:prstGeom>
                  </pic:spPr>
                </pic:pic>
              </a:graphicData>
            </a:graphic>
          </wp:inline>
        </w:drawing>
      </w:r>
    </w:p>
    <w:p w14:paraId="282F8364" w14:textId="6496FB36" w:rsidR="008C7366" w:rsidRDefault="008C7366" w:rsidP="008C7366">
      <w:pPr>
        <w:rPr>
          <w:lang w:val="en-US"/>
        </w:rPr>
      </w:pPr>
      <w:proofErr w:type="gramStart"/>
      <w:r w:rsidRPr="00AA13C8">
        <w:rPr>
          <w:b/>
          <w:bCs/>
          <w:lang w:val="en-US"/>
        </w:rPr>
        <w:t xml:space="preserve">Figure </w:t>
      </w:r>
      <w:r>
        <w:rPr>
          <w:b/>
          <w:bCs/>
          <w:lang w:val="en-US"/>
        </w:rPr>
        <w:t>8.</w:t>
      </w:r>
      <w:proofErr w:type="gramEnd"/>
      <w:r>
        <w:rPr>
          <w:b/>
          <w:bCs/>
          <w:lang w:val="en-US"/>
        </w:rPr>
        <w:t xml:space="preserve"> </w:t>
      </w:r>
      <w:r w:rsidRPr="008C7366">
        <w:rPr>
          <w:lang w:val="en-US"/>
        </w:rPr>
        <w:t>(A) Transient courses of electric current after change of curvature from -121 to 121 m</w:t>
      </w:r>
      <w:r w:rsidRPr="008C7366">
        <w:rPr>
          <w:vertAlign w:val="superscript"/>
          <w:lang w:val="en-US"/>
        </w:rPr>
        <w:t>-1</w:t>
      </w:r>
      <w:r w:rsidRPr="008C7366">
        <w:rPr>
          <w:lang w:val="en-US"/>
        </w:rPr>
        <w:t xml:space="preserve"> in 0.5 and 5 s. (B) The peak-to-peak voltage frequency response of the different samples. (C) The peak-to-peak voltages as a function of sensor area. (D) The phase shift of voltage.</w:t>
      </w:r>
    </w:p>
    <w:p w14:paraId="604BF621" w14:textId="2A3A17C1" w:rsidR="00CF456C" w:rsidRPr="00780D35" w:rsidRDefault="00CF456C" w:rsidP="00CF456C">
      <w:pPr>
        <w:rPr>
          <w:i/>
          <w:lang w:val="en-US"/>
        </w:rPr>
      </w:pPr>
      <w:r>
        <w:rPr>
          <w:i/>
          <w:lang w:val="en-US"/>
        </w:rPr>
        <w:t>5</w:t>
      </w:r>
      <w:r w:rsidRPr="00780D35">
        <w:rPr>
          <w:i/>
          <w:lang w:val="en-US"/>
        </w:rPr>
        <w:t>.</w:t>
      </w:r>
      <w:r>
        <w:rPr>
          <w:i/>
          <w:lang w:val="en-US"/>
        </w:rPr>
        <w:t>2</w:t>
      </w:r>
      <w:r w:rsidRPr="00780D35">
        <w:rPr>
          <w:i/>
          <w:lang w:val="en-US"/>
        </w:rPr>
        <w:t>.</w:t>
      </w:r>
      <w:r>
        <w:rPr>
          <w:i/>
          <w:lang w:val="en-US"/>
        </w:rPr>
        <w:t>3</w:t>
      </w:r>
      <w:r w:rsidRPr="00780D35">
        <w:rPr>
          <w:i/>
          <w:lang w:val="en-US"/>
        </w:rPr>
        <w:t xml:space="preserve"> </w:t>
      </w:r>
      <w:r>
        <w:rPr>
          <w:i/>
          <w:lang w:val="en-US"/>
        </w:rPr>
        <w:t>Electric charge</w:t>
      </w:r>
    </w:p>
    <w:p w14:paraId="44C67CA2" w14:textId="715FDCA7" w:rsidR="00CF456C" w:rsidRDefault="00CF456C" w:rsidP="00871764">
      <w:pPr>
        <w:rPr>
          <w:lang w:val="en-US"/>
        </w:rPr>
      </w:pPr>
      <w:r w:rsidRPr="00CF456C">
        <w:rPr>
          <w:lang w:val="en-US"/>
        </w:rPr>
        <w:t>The produced electric charge given in Figure 9A was calculated by integrating the area under the measured electrical current (see Figure 6). Similarly to the peak-to-peak values of electric current, the maximum averaged charge per time unit is generated at maximum bending frequencies. Figure 9B demonstrates the relation between the bent area and generated charge per second. As expected, the generated charge grows linearly with the increase in area, but slower bending results in lower output power.</w:t>
      </w:r>
    </w:p>
    <w:p w14:paraId="0411C1AC" w14:textId="21AAD7CB" w:rsidR="008C7366" w:rsidRDefault="008C7366" w:rsidP="008C7366">
      <w:pPr>
        <w:jc w:val="both"/>
        <w:rPr>
          <w:b/>
          <w:bCs/>
          <w:lang w:val="en-US"/>
        </w:rPr>
      </w:pPr>
      <w:r>
        <w:rPr>
          <w:noProof/>
          <w:lang w:eastAsia="et-EE"/>
        </w:rPr>
        <w:drawing>
          <wp:inline distT="0" distB="0" distL="0" distR="0" wp14:anchorId="32254A8F" wp14:editId="5BAA122F">
            <wp:extent cx="4127000" cy="1761748"/>
            <wp:effectExtent l="0" t="0" r="6985"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48"/>
                    <a:stretch>
                      <a:fillRect/>
                    </a:stretch>
                  </pic:blipFill>
                  <pic:spPr>
                    <a:xfrm>
                      <a:off x="0" y="0"/>
                      <a:ext cx="4127000" cy="1761748"/>
                    </a:xfrm>
                    <a:prstGeom prst="rect">
                      <a:avLst/>
                    </a:prstGeom>
                  </pic:spPr>
                </pic:pic>
              </a:graphicData>
            </a:graphic>
          </wp:inline>
        </w:drawing>
      </w:r>
    </w:p>
    <w:p w14:paraId="383F84C1" w14:textId="162B1673" w:rsidR="008C7366" w:rsidRDefault="008C7366" w:rsidP="008C7366">
      <w:pPr>
        <w:rPr>
          <w:lang w:val="en-US"/>
        </w:rPr>
      </w:pPr>
      <w:proofErr w:type="gramStart"/>
      <w:r w:rsidRPr="00AA13C8">
        <w:rPr>
          <w:b/>
          <w:bCs/>
          <w:lang w:val="en-US"/>
        </w:rPr>
        <w:t xml:space="preserve">Figure </w:t>
      </w:r>
      <w:r>
        <w:rPr>
          <w:b/>
          <w:bCs/>
          <w:lang w:val="en-US"/>
        </w:rPr>
        <w:t>9.</w:t>
      </w:r>
      <w:proofErr w:type="gramEnd"/>
      <w:r>
        <w:rPr>
          <w:b/>
          <w:bCs/>
          <w:lang w:val="en-US"/>
        </w:rPr>
        <w:t xml:space="preserve"> </w:t>
      </w:r>
      <w:r w:rsidRPr="008C7366">
        <w:rPr>
          <w:lang w:val="en-US"/>
        </w:rPr>
        <w:t>(A) The generated time-averaged charge at different bending frequencies. (B) The charge value as a function of laminate area.</w:t>
      </w:r>
    </w:p>
    <w:p w14:paraId="0A11AFCE" w14:textId="77777777" w:rsidR="00CF456C" w:rsidRDefault="00CF456C" w:rsidP="00871764">
      <w:pPr>
        <w:rPr>
          <w:lang w:val="en-US"/>
        </w:rPr>
      </w:pPr>
    </w:p>
    <w:p w14:paraId="0880E28C" w14:textId="66AE2566" w:rsidR="00CF456C" w:rsidRDefault="00CF456C" w:rsidP="00CF456C">
      <w:pPr>
        <w:rPr>
          <w:b/>
          <w:lang w:val="en-US"/>
        </w:rPr>
      </w:pPr>
      <w:r>
        <w:rPr>
          <w:b/>
          <w:lang w:val="en-US"/>
        </w:rPr>
        <w:t>6</w:t>
      </w:r>
      <w:r w:rsidRPr="00AA13C8">
        <w:rPr>
          <w:b/>
          <w:lang w:val="en-US"/>
        </w:rPr>
        <w:t xml:space="preserve">. </w:t>
      </w:r>
      <w:r>
        <w:rPr>
          <w:b/>
          <w:lang w:val="en-US"/>
        </w:rPr>
        <w:t>Conclusions</w:t>
      </w:r>
    </w:p>
    <w:p w14:paraId="16F13451" w14:textId="77777777" w:rsidR="00CF456C" w:rsidRPr="00CF456C" w:rsidRDefault="00CF456C" w:rsidP="00CF456C">
      <w:pPr>
        <w:rPr>
          <w:lang w:val="en-US"/>
        </w:rPr>
      </w:pPr>
      <w:r w:rsidRPr="00CF456C">
        <w:rPr>
          <w:lang w:val="en-US"/>
        </w:rPr>
        <w:lastRenderedPageBreak/>
        <w:t xml:space="preserve">An IEAP laminate containing carbide-derived carbon, ionic liquid and ionic polymer can detect motion when bent to extremely large deflections. An original test rig was designed for homogenous and uniform bending of the laminate to up to high curvatures. It guarantees the repeatability of experiments and stands out with its well-defined bending profile, high speed and large achievable deflections in wide frequency range (1 </w:t>
      </w:r>
      <w:proofErr w:type="spellStart"/>
      <w:proofErr w:type="gramStart"/>
      <w:r w:rsidRPr="00CF456C">
        <w:rPr>
          <w:lang w:val="en-US"/>
        </w:rPr>
        <w:t>mHz</w:t>
      </w:r>
      <w:proofErr w:type="gramEnd"/>
      <w:r w:rsidRPr="00CF456C">
        <w:rPr>
          <w:lang w:val="en-US"/>
        </w:rPr>
        <w:t>.</w:t>
      </w:r>
      <w:proofErr w:type="spellEnd"/>
      <w:r w:rsidRPr="00CF456C">
        <w:rPr>
          <w:lang w:val="en-US"/>
        </w:rPr>
        <w:t>..3 Hz). It is advantageous in characterization of soft bending sensors, as well as in mechanical fatigue tests of the bending sensors or any other soft laminates.</w:t>
      </w:r>
    </w:p>
    <w:p w14:paraId="0DA83636" w14:textId="3E70D7C0" w:rsidR="00CF456C" w:rsidRDefault="00CF456C" w:rsidP="00CF456C">
      <w:pPr>
        <w:rPr>
          <w:lang w:val="en-US"/>
        </w:rPr>
      </w:pPr>
      <w:r w:rsidRPr="00CF456C">
        <w:rPr>
          <w:lang w:val="en-US"/>
        </w:rPr>
        <w:t xml:space="preserve">Harmonic analysis revealed that the frequency responses of the voltage and electric current of this type of material is nonlinear in the whole investigated range – 1 </w:t>
      </w:r>
      <w:proofErr w:type="spellStart"/>
      <w:proofErr w:type="gramStart"/>
      <w:r w:rsidRPr="00CF456C">
        <w:rPr>
          <w:lang w:val="en-US"/>
        </w:rPr>
        <w:t>mHz</w:t>
      </w:r>
      <w:proofErr w:type="spellEnd"/>
      <w:proofErr w:type="gramEnd"/>
      <w:r w:rsidRPr="00CF456C">
        <w:rPr>
          <w:lang w:val="en-US"/>
        </w:rPr>
        <w:t xml:space="preserve"> to 3 Hz. The experiments show that in comparison to the open-circuit voltage, the electric current is advantageous for two reasons. Firstly, the electric current is directly proportional to the bent area, while the voltage output is more sensitive to the inhomogeneity of the surface conductivity. Secondly, the transient response of voltage as a response to step input is characterized by an instant formation of voltage peak, followed by slow diminishing of the signal. The usage of such material as static position sensor is rather complicated. The transient response of electric current consists of an instantaneous peak and fast decay of zero. This property makes measurement of electric current an accurate motion sensor. The charge output is, similarly to electric current peak values, proportional to the sensor area. As expected, the highest charge is produced at the maximum bending frequency.</w:t>
      </w:r>
    </w:p>
    <w:p w14:paraId="2DE2304F" w14:textId="77777777" w:rsidR="00CF456C" w:rsidRPr="00871764" w:rsidRDefault="00CF456C" w:rsidP="00871764">
      <w:pPr>
        <w:rPr>
          <w:lang w:val="en-US"/>
        </w:rPr>
      </w:pPr>
    </w:p>
    <w:p w14:paraId="39E5F6DC" w14:textId="77777777" w:rsidR="005A2516" w:rsidRPr="00AA13C8" w:rsidRDefault="005A2516" w:rsidP="005A2516">
      <w:pPr>
        <w:rPr>
          <w:b/>
          <w:lang w:val="en-US"/>
        </w:rPr>
      </w:pPr>
      <w:r w:rsidRPr="00AA13C8">
        <w:rPr>
          <w:b/>
          <w:lang w:val="en-US"/>
        </w:rPr>
        <w:t>Acknowledgments</w:t>
      </w:r>
    </w:p>
    <w:p w14:paraId="463C3741" w14:textId="1AC62191" w:rsidR="005A2516" w:rsidRPr="008C7366" w:rsidRDefault="005972EF" w:rsidP="005A2516">
      <w:pPr>
        <w:rPr>
          <w:color w:val="FF0000"/>
          <w:lang w:val="en-US"/>
        </w:rPr>
      </w:pPr>
      <w:r w:rsidRPr="008C7366">
        <w:rPr>
          <w:color w:val="FF0000"/>
          <w:lang w:val="en-US"/>
        </w:rPr>
        <w:t>This work was supported by the Estonian Science Foundation grant no. 7811.</w:t>
      </w:r>
    </w:p>
    <w:p w14:paraId="5BF987CC" w14:textId="6985DFC4" w:rsidR="009368EB" w:rsidRDefault="009368EB" w:rsidP="009368EB">
      <w:pPr>
        <w:autoSpaceDE w:val="0"/>
        <w:autoSpaceDN w:val="0"/>
        <w:adjustRightInd w:val="0"/>
        <w:spacing w:after="0" w:line="240" w:lineRule="auto"/>
        <w:rPr>
          <w:lang w:val="en-US"/>
        </w:rPr>
      </w:pPr>
    </w:p>
    <w:p w14:paraId="302FB4D6" w14:textId="567F76A8" w:rsidR="005F2520" w:rsidRPr="007D29F9" w:rsidRDefault="005F2520" w:rsidP="000E1F7D">
      <w:pPr>
        <w:pStyle w:val="NormalWeb"/>
        <w:divId w:val="1775051580"/>
        <w:rPr>
          <w:b/>
        </w:rPr>
      </w:pPr>
      <w:proofErr w:type="spellStart"/>
      <w:r w:rsidRPr="007D29F9">
        <w:rPr>
          <w:b/>
        </w:rPr>
        <w:t>References</w:t>
      </w:r>
      <w:proofErr w:type="spellEnd"/>
      <w:r w:rsidRPr="007D29F9">
        <w:rPr>
          <w:b/>
        </w:rPr>
        <w:t xml:space="preserve"> </w:t>
      </w:r>
    </w:p>
    <w:p w14:paraId="3E6061D4" w14:textId="77777777" w:rsidR="006163EF" w:rsidRDefault="006163EF">
      <w:pPr>
        <w:pStyle w:val="NormalWeb"/>
        <w:jc w:val="center"/>
        <w:divId w:val="1744833574"/>
      </w:pPr>
      <w:r>
        <w:rPr>
          <w:lang w:val="en-US"/>
        </w:rPr>
        <w:fldChar w:fldCharType="begin"/>
      </w:r>
      <w:r>
        <w:rPr>
          <w:lang w:val="en-US"/>
        </w:rPr>
        <w:instrText>ADDIN RW.BIB</w:instrText>
      </w:r>
      <w:r>
        <w:rPr>
          <w:lang w:val="en-US"/>
        </w:rPr>
        <w:fldChar w:fldCharType="separate"/>
      </w:r>
      <w:proofErr w:type="spellStart"/>
      <w:r>
        <w:t>References</w:t>
      </w:r>
      <w:proofErr w:type="spellEnd"/>
    </w:p>
    <w:p w14:paraId="1295EA8B" w14:textId="77777777" w:rsidR="006163EF" w:rsidRDefault="006163EF">
      <w:pPr>
        <w:pStyle w:val="NormalWeb"/>
        <w:spacing w:line="480" w:lineRule="auto"/>
        <w:divId w:val="1744833574"/>
      </w:pPr>
      <w:r>
        <w:t xml:space="preserve">[1] </w:t>
      </w:r>
      <w:proofErr w:type="spellStart"/>
      <w:r>
        <w:t>Ilievski</w:t>
      </w:r>
      <w:proofErr w:type="spellEnd"/>
      <w:r>
        <w:t xml:space="preserve">, F., </w:t>
      </w:r>
      <w:proofErr w:type="spellStart"/>
      <w:r>
        <w:t>Mazzeo</w:t>
      </w:r>
      <w:proofErr w:type="spellEnd"/>
      <w:r>
        <w:t xml:space="preserve">, A.D., </w:t>
      </w:r>
      <w:proofErr w:type="spellStart"/>
      <w:r>
        <w:t>Shepherd</w:t>
      </w:r>
      <w:proofErr w:type="spellEnd"/>
      <w:r>
        <w:t xml:space="preserve">, R.F., </w:t>
      </w:r>
      <w:proofErr w:type="spellStart"/>
      <w:r>
        <w:t>Chen</w:t>
      </w:r>
      <w:proofErr w:type="spellEnd"/>
      <w:r>
        <w:t xml:space="preserve">, X. and </w:t>
      </w:r>
      <w:proofErr w:type="spellStart"/>
      <w:r>
        <w:t>Whitesides</w:t>
      </w:r>
      <w:proofErr w:type="spellEnd"/>
      <w:r>
        <w:t>, G.M., "</w:t>
      </w:r>
      <w:proofErr w:type="spellStart"/>
      <w:r>
        <w:t>Soft</w:t>
      </w:r>
      <w:proofErr w:type="spellEnd"/>
      <w:r>
        <w:t xml:space="preserve"> </w:t>
      </w:r>
      <w:proofErr w:type="spellStart"/>
      <w:r>
        <w:t>Robotics</w:t>
      </w:r>
      <w:proofErr w:type="spellEnd"/>
      <w:r>
        <w:t xml:space="preserve"> </w:t>
      </w:r>
      <w:proofErr w:type="spellStart"/>
      <w:r>
        <w:t>for</w:t>
      </w:r>
      <w:proofErr w:type="spellEnd"/>
      <w:r>
        <w:t xml:space="preserve"> </w:t>
      </w:r>
      <w:proofErr w:type="spellStart"/>
      <w:r>
        <w:t>Chemists</w:t>
      </w:r>
      <w:proofErr w:type="spellEnd"/>
      <w:r>
        <w:t>,"  </w:t>
      </w:r>
      <w:proofErr w:type="spellStart"/>
      <w:r>
        <w:t>Angewandte</w:t>
      </w:r>
      <w:proofErr w:type="spellEnd"/>
      <w:r>
        <w:t xml:space="preserve"> </w:t>
      </w:r>
      <w:proofErr w:type="spellStart"/>
      <w:r>
        <w:t>Chemie</w:t>
      </w:r>
      <w:proofErr w:type="spellEnd"/>
      <w:r>
        <w:t xml:space="preserve"> International </w:t>
      </w:r>
      <w:proofErr w:type="spellStart"/>
      <w:r>
        <w:t>Edition</w:t>
      </w:r>
      <w:proofErr w:type="spellEnd"/>
      <w:r>
        <w:t>, 50(8), 1890-1895 (2011).</w:t>
      </w:r>
    </w:p>
    <w:p w14:paraId="1C5398E3" w14:textId="77777777" w:rsidR="006163EF" w:rsidRDefault="006163EF">
      <w:pPr>
        <w:pStyle w:val="NormalWeb"/>
        <w:spacing w:line="480" w:lineRule="auto"/>
        <w:divId w:val="1744833574"/>
      </w:pPr>
      <w:r>
        <w:t xml:space="preserve">[2] </w:t>
      </w:r>
      <w:proofErr w:type="spellStart"/>
      <w:r>
        <w:t>Lipomi</w:t>
      </w:r>
      <w:proofErr w:type="spellEnd"/>
      <w:r>
        <w:t xml:space="preserve">, D.J., </w:t>
      </w:r>
      <w:proofErr w:type="spellStart"/>
      <w:r>
        <w:t>Vosgueritchian</w:t>
      </w:r>
      <w:proofErr w:type="spellEnd"/>
      <w:r>
        <w:t xml:space="preserve">, M., Tee, B.C.-., </w:t>
      </w:r>
      <w:proofErr w:type="spellStart"/>
      <w:r>
        <w:t>Hellstrom</w:t>
      </w:r>
      <w:proofErr w:type="spellEnd"/>
      <w:r>
        <w:t xml:space="preserve">, S.L., Lee, J.A., </w:t>
      </w:r>
      <w:proofErr w:type="spellStart"/>
      <w:r>
        <w:t>Fox</w:t>
      </w:r>
      <w:proofErr w:type="spellEnd"/>
      <w:r>
        <w:t xml:space="preserve">, C.H. and </w:t>
      </w:r>
      <w:proofErr w:type="spellStart"/>
      <w:r>
        <w:t>Bao</w:t>
      </w:r>
      <w:proofErr w:type="spellEnd"/>
      <w:r>
        <w:t>, Z., "</w:t>
      </w:r>
      <w:proofErr w:type="spellStart"/>
      <w:r>
        <w:t>Skin-like</w:t>
      </w:r>
      <w:proofErr w:type="spellEnd"/>
      <w:r>
        <w:t xml:space="preserve"> </w:t>
      </w:r>
      <w:proofErr w:type="spellStart"/>
      <w:r>
        <w:t>pressure</w:t>
      </w:r>
      <w:proofErr w:type="spellEnd"/>
      <w:r>
        <w:t xml:space="preserve"> and </w:t>
      </w:r>
      <w:proofErr w:type="spellStart"/>
      <w:r>
        <w:t>strain</w:t>
      </w:r>
      <w:proofErr w:type="spellEnd"/>
      <w:r>
        <w:t xml:space="preserve"> </w:t>
      </w:r>
      <w:proofErr w:type="spellStart"/>
      <w:r>
        <w:t>sensors</w:t>
      </w:r>
      <w:proofErr w:type="spellEnd"/>
      <w:r>
        <w:t xml:space="preserve"> </w:t>
      </w:r>
      <w:proofErr w:type="spellStart"/>
      <w:r>
        <w:t>based</w:t>
      </w:r>
      <w:proofErr w:type="spellEnd"/>
      <w:r>
        <w:t xml:space="preserve"> on transparent </w:t>
      </w:r>
      <w:proofErr w:type="spellStart"/>
      <w:r>
        <w:t>elastic</w:t>
      </w:r>
      <w:proofErr w:type="spellEnd"/>
      <w:r>
        <w:t xml:space="preserve"> </w:t>
      </w:r>
      <w:proofErr w:type="spellStart"/>
      <w:r>
        <w:t>films</w:t>
      </w:r>
      <w:proofErr w:type="spellEnd"/>
      <w:r>
        <w:t xml:space="preserve"> of </w:t>
      </w:r>
      <w:proofErr w:type="spellStart"/>
      <w:r>
        <w:t>carbon</w:t>
      </w:r>
      <w:proofErr w:type="spellEnd"/>
      <w:r>
        <w:t xml:space="preserve"> </w:t>
      </w:r>
      <w:proofErr w:type="spellStart"/>
      <w:r>
        <w:t>nanotubes</w:t>
      </w:r>
      <w:proofErr w:type="spellEnd"/>
      <w:r>
        <w:t>,"  </w:t>
      </w:r>
      <w:proofErr w:type="spellStart"/>
      <w:r>
        <w:t>Nat</w:t>
      </w:r>
      <w:proofErr w:type="spellEnd"/>
      <w:r>
        <w:t xml:space="preserve"> </w:t>
      </w:r>
      <w:proofErr w:type="spellStart"/>
      <w:r>
        <w:t>Nano</w:t>
      </w:r>
      <w:proofErr w:type="spellEnd"/>
      <w:r>
        <w:t>, 6(12), 788-792 (2011).</w:t>
      </w:r>
    </w:p>
    <w:p w14:paraId="4E1CED64" w14:textId="77777777" w:rsidR="006163EF" w:rsidRDefault="006163EF">
      <w:pPr>
        <w:pStyle w:val="NormalWeb"/>
        <w:spacing w:line="480" w:lineRule="auto"/>
        <w:divId w:val="1744833574"/>
      </w:pPr>
      <w:r>
        <w:t xml:space="preserve">[3] </w:t>
      </w:r>
      <w:proofErr w:type="spellStart"/>
      <w:r>
        <w:t>Jeong</w:t>
      </w:r>
      <w:proofErr w:type="spellEnd"/>
      <w:r>
        <w:t xml:space="preserve">, G.S., </w:t>
      </w:r>
      <w:proofErr w:type="spellStart"/>
      <w:r>
        <w:t>Baek</w:t>
      </w:r>
      <w:proofErr w:type="spellEnd"/>
      <w:r>
        <w:t xml:space="preserve">, D., Jung, H.C., Song, J.H., Moon, J.H., </w:t>
      </w:r>
      <w:proofErr w:type="spellStart"/>
      <w:r>
        <w:t>Hong</w:t>
      </w:r>
      <w:proofErr w:type="spellEnd"/>
      <w:r>
        <w:t xml:space="preserve">, S.W., </w:t>
      </w:r>
      <w:proofErr w:type="spellStart"/>
      <w:r>
        <w:t>Kim</w:t>
      </w:r>
      <w:proofErr w:type="spellEnd"/>
      <w:r>
        <w:t>, I.Y. and Lee, S., "</w:t>
      </w:r>
      <w:proofErr w:type="spellStart"/>
      <w:r>
        <w:t>Solderable</w:t>
      </w:r>
      <w:proofErr w:type="spellEnd"/>
      <w:r>
        <w:t xml:space="preserve"> and </w:t>
      </w:r>
      <w:proofErr w:type="spellStart"/>
      <w:r>
        <w:t>electroplatable</w:t>
      </w:r>
      <w:proofErr w:type="spellEnd"/>
      <w:r>
        <w:t xml:space="preserve"> </w:t>
      </w:r>
      <w:proofErr w:type="spellStart"/>
      <w:r>
        <w:t>flexible</w:t>
      </w:r>
      <w:proofErr w:type="spellEnd"/>
      <w:r>
        <w:t xml:space="preserve"> </w:t>
      </w:r>
      <w:proofErr w:type="spellStart"/>
      <w:r>
        <w:t>electronic</w:t>
      </w:r>
      <w:proofErr w:type="spellEnd"/>
      <w:r>
        <w:t xml:space="preserve"> </w:t>
      </w:r>
      <w:proofErr w:type="spellStart"/>
      <w:r>
        <w:t>circuit</w:t>
      </w:r>
      <w:proofErr w:type="spellEnd"/>
      <w:r>
        <w:t xml:space="preserve"> on a </w:t>
      </w:r>
      <w:proofErr w:type="spellStart"/>
      <w:r>
        <w:t>porous</w:t>
      </w:r>
      <w:proofErr w:type="spellEnd"/>
      <w:r>
        <w:t xml:space="preserve"> </w:t>
      </w:r>
      <w:proofErr w:type="spellStart"/>
      <w:r>
        <w:t>stretchable</w:t>
      </w:r>
      <w:proofErr w:type="spellEnd"/>
      <w:r>
        <w:t xml:space="preserve"> </w:t>
      </w:r>
      <w:proofErr w:type="spellStart"/>
      <w:r>
        <w:t>elastomer</w:t>
      </w:r>
      <w:proofErr w:type="spellEnd"/>
      <w:r>
        <w:t>,"  </w:t>
      </w:r>
      <w:proofErr w:type="spellStart"/>
      <w:r>
        <w:t>Nat</w:t>
      </w:r>
      <w:proofErr w:type="spellEnd"/>
      <w:r>
        <w:t xml:space="preserve"> </w:t>
      </w:r>
      <w:proofErr w:type="spellStart"/>
      <w:r>
        <w:t>Commun</w:t>
      </w:r>
      <w:proofErr w:type="spellEnd"/>
      <w:r>
        <w:t>, 3977 (2012).</w:t>
      </w:r>
    </w:p>
    <w:p w14:paraId="46CC069F" w14:textId="77777777" w:rsidR="006163EF" w:rsidRDefault="006163EF">
      <w:pPr>
        <w:pStyle w:val="NormalWeb"/>
        <w:spacing w:line="480" w:lineRule="auto"/>
        <w:divId w:val="1744833574"/>
      </w:pPr>
      <w:r>
        <w:lastRenderedPageBreak/>
        <w:t xml:space="preserve">[4] Su, Y., Liu, Z., </w:t>
      </w:r>
      <w:proofErr w:type="spellStart"/>
      <w:r>
        <w:t>Kim</w:t>
      </w:r>
      <w:proofErr w:type="spellEnd"/>
      <w:r>
        <w:t xml:space="preserve">, S., </w:t>
      </w:r>
      <w:proofErr w:type="spellStart"/>
      <w:r>
        <w:t>Wu</w:t>
      </w:r>
      <w:proofErr w:type="spellEnd"/>
      <w:r>
        <w:t xml:space="preserve">, J., </w:t>
      </w:r>
      <w:proofErr w:type="spellStart"/>
      <w:r>
        <w:t>Huang</w:t>
      </w:r>
      <w:proofErr w:type="spellEnd"/>
      <w:r>
        <w:t xml:space="preserve">, Y. and </w:t>
      </w:r>
      <w:proofErr w:type="spellStart"/>
      <w:r>
        <w:t>Rogers</w:t>
      </w:r>
      <w:proofErr w:type="spellEnd"/>
      <w:r>
        <w:t>, J.A., "</w:t>
      </w:r>
      <w:proofErr w:type="spellStart"/>
      <w:r>
        <w:t>Mechanics</w:t>
      </w:r>
      <w:proofErr w:type="spellEnd"/>
      <w:r>
        <w:t xml:space="preserve"> of </w:t>
      </w:r>
      <w:proofErr w:type="spellStart"/>
      <w:r>
        <w:t>stretchable</w:t>
      </w:r>
      <w:proofErr w:type="spellEnd"/>
      <w:r>
        <w:t xml:space="preserve"> </w:t>
      </w:r>
      <w:proofErr w:type="spellStart"/>
      <w:r>
        <w:t>electronics</w:t>
      </w:r>
      <w:proofErr w:type="spellEnd"/>
      <w:r>
        <w:t xml:space="preserve"> </w:t>
      </w:r>
      <w:proofErr w:type="spellStart"/>
      <w:r>
        <w:t>with</w:t>
      </w:r>
      <w:proofErr w:type="spellEnd"/>
      <w:r>
        <w:t xml:space="preserve"> </w:t>
      </w:r>
      <w:proofErr w:type="spellStart"/>
      <w:r>
        <w:t>high</w:t>
      </w:r>
      <w:proofErr w:type="spellEnd"/>
      <w:r>
        <w:t xml:space="preserve"> </w:t>
      </w:r>
      <w:proofErr w:type="spellStart"/>
      <w:r>
        <w:t>fill</w:t>
      </w:r>
      <w:proofErr w:type="spellEnd"/>
      <w:r>
        <w:t xml:space="preserve"> </w:t>
      </w:r>
      <w:proofErr w:type="spellStart"/>
      <w:r>
        <w:t>factors</w:t>
      </w:r>
      <w:proofErr w:type="spellEnd"/>
      <w:r>
        <w:t>,"  </w:t>
      </w:r>
      <w:proofErr w:type="spellStart"/>
      <w:r>
        <w:t>Int.J.Solids</w:t>
      </w:r>
      <w:proofErr w:type="spellEnd"/>
      <w:r>
        <w:t xml:space="preserve"> </w:t>
      </w:r>
      <w:proofErr w:type="spellStart"/>
      <w:r>
        <w:t>Structures</w:t>
      </w:r>
      <w:proofErr w:type="spellEnd"/>
      <w:r>
        <w:t>, 49(23–24), 3416-3421 (2012).</w:t>
      </w:r>
    </w:p>
    <w:p w14:paraId="1C26CDD1" w14:textId="77777777" w:rsidR="006163EF" w:rsidRDefault="006163EF">
      <w:pPr>
        <w:pStyle w:val="NormalWeb"/>
        <w:spacing w:line="480" w:lineRule="auto"/>
        <w:divId w:val="1744833574"/>
      </w:pPr>
      <w:r>
        <w:t xml:space="preserve">[5] </w:t>
      </w:r>
      <w:proofErr w:type="spellStart"/>
      <w:r>
        <w:t>Mannsfeld</w:t>
      </w:r>
      <w:proofErr w:type="spellEnd"/>
      <w:r>
        <w:t xml:space="preserve">, S.C.B., Tee, B.C.-., Stoltenberg, R.M., </w:t>
      </w:r>
      <w:proofErr w:type="spellStart"/>
      <w:r>
        <w:t>Chen</w:t>
      </w:r>
      <w:proofErr w:type="spellEnd"/>
      <w:r>
        <w:t xml:space="preserve">, C.V.H.-., </w:t>
      </w:r>
      <w:proofErr w:type="spellStart"/>
      <w:r>
        <w:t>Barman</w:t>
      </w:r>
      <w:proofErr w:type="spellEnd"/>
      <w:r>
        <w:t xml:space="preserve">, S., </w:t>
      </w:r>
      <w:proofErr w:type="spellStart"/>
      <w:r>
        <w:t>Muir</w:t>
      </w:r>
      <w:proofErr w:type="spellEnd"/>
      <w:r>
        <w:t xml:space="preserve">, B.V.O., Sokolov, A.N., </w:t>
      </w:r>
      <w:proofErr w:type="spellStart"/>
      <w:r>
        <w:t>Reese</w:t>
      </w:r>
      <w:proofErr w:type="spellEnd"/>
      <w:r>
        <w:t xml:space="preserve">, C. and </w:t>
      </w:r>
      <w:proofErr w:type="spellStart"/>
      <w:r>
        <w:t>Bao</w:t>
      </w:r>
      <w:proofErr w:type="spellEnd"/>
      <w:r>
        <w:t>, Z., "</w:t>
      </w:r>
      <w:proofErr w:type="spellStart"/>
      <w:r>
        <w:t>Highly</w:t>
      </w:r>
      <w:proofErr w:type="spellEnd"/>
      <w:r>
        <w:t xml:space="preserve"> </w:t>
      </w:r>
      <w:proofErr w:type="spellStart"/>
      <w:r>
        <w:t>sensitive</w:t>
      </w:r>
      <w:proofErr w:type="spellEnd"/>
      <w:r>
        <w:t xml:space="preserve"> </w:t>
      </w:r>
      <w:proofErr w:type="spellStart"/>
      <w:r>
        <w:t>flexible</w:t>
      </w:r>
      <w:proofErr w:type="spellEnd"/>
      <w:r>
        <w:t xml:space="preserve"> </w:t>
      </w:r>
      <w:proofErr w:type="spellStart"/>
      <w:r>
        <w:t>pressure</w:t>
      </w:r>
      <w:proofErr w:type="spellEnd"/>
      <w:r>
        <w:t xml:space="preserve"> </w:t>
      </w:r>
      <w:proofErr w:type="spellStart"/>
      <w:r>
        <w:t>sensors</w:t>
      </w:r>
      <w:proofErr w:type="spellEnd"/>
      <w:r>
        <w:t xml:space="preserve"> </w:t>
      </w:r>
      <w:proofErr w:type="spellStart"/>
      <w:r>
        <w:t>with</w:t>
      </w:r>
      <w:proofErr w:type="spellEnd"/>
      <w:r>
        <w:t xml:space="preserve"> </w:t>
      </w:r>
      <w:proofErr w:type="spellStart"/>
      <w:r>
        <w:t>microstructured</w:t>
      </w:r>
      <w:proofErr w:type="spellEnd"/>
      <w:r>
        <w:t xml:space="preserve"> </w:t>
      </w:r>
      <w:proofErr w:type="spellStart"/>
      <w:r>
        <w:t>rubber</w:t>
      </w:r>
      <w:proofErr w:type="spellEnd"/>
      <w:r>
        <w:t xml:space="preserve"> </w:t>
      </w:r>
      <w:proofErr w:type="spellStart"/>
      <w:r>
        <w:t>dielectric</w:t>
      </w:r>
      <w:proofErr w:type="spellEnd"/>
      <w:r>
        <w:t xml:space="preserve"> </w:t>
      </w:r>
      <w:proofErr w:type="spellStart"/>
      <w:r>
        <w:t>layers</w:t>
      </w:r>
      <w:proofErr w:type="spellEnd"/>
      <w:r>
        <w:t>,"  </w:t>
      </w:r>
      <w:proofErr w:type="spellStart"/>
      <w:r>
        <w:t>Nat</w:t>
      </w:r>
      <w:proofErr w:type="spellEnd"/>
      <w:r>
        <w:t xml:space="preserve"> </w:t>
      </w:r>
      <w:proofErr w:type="spellStart"/>
      <w:r>
        <w:t>Mater</w:t>
      </w:r>
      <w:proofErr w:type="spellEnd"/>
      <w:r>
        <w:t>, 9(10), 859-864 (2010).</w:t>
      </w:r>
    </w:p>
    <w:p w14:paraId="17B28C6A" w14:textId="77777777" w:rsidR="006163EF" w:rsidRDefault="006163EF">
      <w:pPr>
        <w:pStyle w:val="NormalWeb"/>
        <w:spacing w:line="480" w:lineRule="auto"/>
        <w:divId w:val="1744833574"/>
      </w:pPr>
      <w:r>
        <w:t xml:space="preserve">[6] </w:t>
      </w:r>
      <w:proofErr w:type="spellStart"/>
      <w:r>
        <w:t>Yamada</w:t>
      </w:r>
      <w:proofErr w:type="spellEnd"/>
      <w:r>
        <w:t xml:space="preserve">, T., </w:t>
      </w:r>
      <w:proofErr w:type="spellStart"/>
      <w:r>
        <w:t>Hayamizu</w:t>
      </w:r>
      <w:proofErr w:type="spellEnd"/>
      <w:r>
        <w:t xml:space="preserve">, Y., </w:t>
      </w:r>
      <w:proofErr w:type="spellStart"/>
      <w:r>
        <w:t>Yamamoto</w:t>
      </w:r>
      <w:proofErr w:type="spellEnd"/>
      <w:r>
        <w:t xml:space="preserve">, Y., </w:t>
      </w:r>
      <w:proofErr w:type="spellStart"/>
      <w:r>
        <w:t>Yomogida</w:t>
      </w:r>
      <w:proofErr w:type="spellEnd"/>
      <w:r>
        <w:t xml:space="preserve">, Y., </w:t>
      </w:r>
      <w:proofErr w:type="spellStart"/>
      <w:r>
        <w:t>Izadi-Najafabadi</w:t>
      </w:r>
      <w:proofErr w:type="spellEnd"/>
      <w:r>
        <w:t xml:space="preserve">, A., </w:t>
      </w:r>
      <w:proofErr w:type="spellStart"/>
      <w:r>
        <w:t>Futaba</w:t>
      </w:r>
      <w:proofErr w:type="spellEnd"/>
      <w:r>
        <w:t xml:space="preserve">, D.N. and Hata, K., "A </w:t>
      </w:r>
      <w:proofErr w:type="spellStart"/>
      <w:r>
        <w:t>stretchable</w:t>
      </w:r>
      <w:proofErr w:type="spellEnd"/>
      <w:r>
        <w:t xml:space="preserve"> </w:t>
      </w:r>
      <w:proofErr w:type="spellStart"/>
      <w:r>
        <w:t>carbon</w:t>
      </w:r>
      <w:proofErr w:type="spellEnd"/>
      <w:r>
        <w:t xml:space="preserve"> nanotube </w:t>
      </w:r>
      <w:proofErr w:type="spellStart"/>
      <w:r>
        <w:t>strain</w:t>
      </w:r>
      <w:proofErr w:type="spellEnd"/>
      <w:r>
        <w:t xml:space="preserve"> sensor </w:t>
      </w:r>
      <w:proofErr w:type="spellStart"/>
      <w:r>
        <w:t>for</w:t>
      </w:r>
      <w:proofErr w:type="spellEnd"/>
      <w:r>
        <w:t xml:space="preserve"> </w:t>
      </w:r>
      <w:proofErr w:type="spellStart"/>
      <w:r>
        <w:t>human-motion</w:t>
      </w:r>
      <w:proofErr w:type="spellEnd"/>
      <w:r>
        <w:t xml:space="preserve"> </w:t>
      </w:r>
      <w:proofErr w:type="spellStart"/>
      <w:r>
        <w:t>detection</w:t>
      </w:r>
      <w:proofErr w:type="spellEnd"/>
      <w:r>
        <w:t>,"  </w:t>
      </w:r>
      <w:proofErr w:type="spellStart"/>
      <w:r>
        <w:t>Nat</w:t>
      </w:r>
      <w:proofErr w:type="spellEnd"/>
      <w:r>
        <w:t xml:space="preserve"> </w:t>
      </w:r>
      <w:proofErr w:type="spellStart"/>
      <w:r>
        <w:t>Nano</w:t>
      </w:r>
      <w:proofErr w:type="spellEnd"/>
      <w:r>
        <w:t>, 6(5), 296-301 (2011).</w:t>
      </w:r>
    </w:p>
    <w:p w14:paraId="37C18EE8" w14:textId="77777777" w:rsidR="006163EF" w:rsidRDefault="006163EF">
      <w:pPr>
        <w:pStyle w:val="NormalWeb"/>
        <w:spacing w:line="480" w:lineRule="auto"/>
        <w:divId w:val="1744833574"/>
      </w:pPr>
      <w:r>
        <w:t xml:space="preserve">[7] </w:t>
      </w:r>
      <w:proofErr w:type="spellStart"/>
      <w:r>
        <w:t>Kim</w:t>
      </w:r>
      <w:proofErr w:type="spellEnd"/>
      <w:r>
        <w:t xml:space="preserve">, D., </w:t>
      </w:r>
      <w:proofErr w:type="spellStart"/>
      <w:r>
        <w:t>Viventi</w:t>
      </w:r>
      <w:proofErr w:type="spellEnd"/>
      <w:r>
        <w:t xml:space="preserve">, J., </w:t>
      </w:r>
      <w:proofErr w:type="spellStart"/>
      <w:r>
        <w:t>Amsden</w:t>
      </w:r>
      <w:proofErr w:type="spellEnd"/>
      <w:r>
        <w:t xml:space="preserve">, J.J., </w:t>
      </w:r>
      <w:proofErr w:type="spellStart"/>
      <w:r>
        <w:t>Xiao</w:t>
      </w:r>
      <w:proofErr w:type="spellEnd"/>
      <w:r>
        <w:t xml:space="preserve">, J., Vigeland, L., </w:t>
      </w:r>
      <w:proofErr w:type="spellStart"/>
      <w:r>
        <w:t>Kim</w:t>
      </w:r>
      <w:proofErr w:type="spellEnd"/>
      <w:r>
        <w:t xml:space="preserve">, Y., </w:t>
      </w:r>
      <w:proofErr w:type="spellStart"/>
      <w:r>
        <w:t>Blanco</w:t>
      </w:r>
      <w:proofErr w:type="spellEnd"/>
      <w:r>
        <w:t xml:space="preserve">, J.A., </w:t>
      </w:r>
      <w:proofErr w:type="spellStart"/>
      <w:r>
        <w:t>Panilaitis</w:t>
      </w:r>
      <w:proofErr w:type="spellEnd"/>
      <w:r>
        <w:t xml:space="preserve">, B., </w:t>
      </w:r>
      <w:proofErr w:type="spellStart"/>
      <w:r>
        <w:t>Frechette</w:t>
      </w:r>
      <w:proofErr w:type="spellEnd"/>
      <w:r>
        <w:t xml:space="preserve">, E.S., </w:t>
      </w:r>
      <w:proofErr w:type="spellStart"/>
      <w:r>
        <w:t>Contreras</w:t>
      </w:r>
      <w:proofErr w:type="spellEnd"/>
      <w:r>
        <w:t xml:space="preserve">, D., Kaplan, D.L., </w:t>
      </w:r>
      <w:proofErr w:type="spellStart"/>
      <w:r>
        <w:t>Omenetto</w:t>
      </w:r>
      <w:proofErr w:type="spellEnd"/>
      <w:r>
        <w:t xml:space="preserve">, F.G., </w:t>
      </w:r>
      <w:proofErr w:type="spellStart"/>
      <w:r>
        <w:t>Huang</w:t>
      </w:r>
      <w:proofErr w:type="spellEnd"/>
      <w:r>
        <w:t xml:space="preserve">, Y., </w:t>
      </w:r>
      <w:proofErr w:type="spellStart"/>
      <w:r>
        <w:t>Hwang</w:t>
      </w:r>
      <w:proofErr w:type="spellEnd"/>
      <w:r>
        <w:t xml:space="preserve">, K., </w:t>
      </w:r>
      <w:proofErr w:type="spellStart"/>
      <w:r>
        <w:t>Zakin</w:t>
      </w:r>
      <w:proofErr w:type="spellEnd"/>
      <w:r>
        <w:t xml:space="preserve">, M.R., Litt, B. and </w:t>
      </w:r>
      <w:proofErr w:type="spellStart"/>
      <w:r>
        <w:t>Rogers</w:t>
      </w:r>
      <w:proofErr w:type="spellEnd"/>
      <w:r>
        <w:t>, J.A., "</w:t>
      </w:r>
      <w:proofErr w:type="spellStart"/>
      <w:r>
        <w:t>Dissolvable</w:t>
      </w:r>
      <w:proofErr w:type="spellEnd"/>
      <w:r>
        <w:t xml:space="preserve"> </w:t>
      </w:r>
      <w:proofErr w:type="spellStart"/>
      <w:r>
        <w:t>films</w:t>
      </w:r>
      <w:proofErr w:type="spellEnd"/>
      <w:r>
        <w:t xml:space="preserve"> of silk </w:t>
      </w:r>
      <w:proofErr w:type="spellStart"/>
      <w:r>
        <w:t>fibroin</w:t>
      </w:r>
      <w:proofErr w:type="spellEnd"/>
      <w:r>
        <w:t xml:space="preserve"> </w:t>
      </w:r>
      <w:proofErr w:type="spellStart"/>
      <w:r>
        <w:t>for</w:t>
      </w:r>
      <w:proofErr w:type="spellEnd"/>
      <w:r>
        <w:t xml:space="preserve"> </w:t>
      </w:r>
      <w:proofErr w:type="spellStart"/>
      <w:r>
        <w:t>ultrathin</w:t>
      </w:r>
      <w:proofErr w:type="spellEnd"/>
      <w:r>
        <w:t xml:space="preserve"> </w:t>
      </w:r>
      <w:proofErr w:type="spellStart"/>
      <w:r>
        <w:t>conformal</w:t>
      </w:r>
      <w:proofErr w:type="spellEnd"/>
      <w:r>
        <w:t xml:space="preserve"> </w:t>
      </w:r>
      <w:proofErr w:type="spellStart"/>
      <w:r>
        <w:t>bio-integrated</w:t>
      </w:r>
      <w:proofErr w:type="spellEnd"/>
      <w:r>
        <w:t xml:space="preserve"> </w:t>
      </w:r>
      <w:proofErr w:type="spellStart"/>
      <w:r>
        <w:t>electronics</w:t>
      </w:r>
      <w:proofErr w:type="spellEnd"/>
      <w:r>
        <w:t>,"  </w:t>
      </w:r>
      <w:proofErr w:type="spellStart"/>
      <w:r>
        <w:t>Nat</w:t>
      </w:r>
      <w:proofErr w:type="spellEnd"/>
      <w:r>
        <w:t xml:space="preserve"> </w:t>
      </w:r>
      <w:proofErr w:type="spellStart"/>
      <w:r>
        <w:t>Mater</w:t>
      </w:r>
      <w:proofErr w:type="spellEnd"/>
      <w:r>
        <w:t>, 9(6), 511-517 (2010).</w:t>
      </w:r>
    </w:p>
    <w:p w14:paraId="1794304D" w14:textId="77777777" w:rsidR="006163EF" w:rsidRDefault="006163EF">
      <w:pPr>
        <w:pStyle w:val="NormalWeb"/>
        <w:spacing w:line="480" w:lineRule="auto"/>
        <w:divId w:val="1744833574"/>
      </w:pPr>
      <w:r>
        <w:t xml:space="preserve">[8] Y. </w:t>
      </w:r>
      <w:proofErr w:type="spellStart"/>
      <w:r>
        <w:t>Bar-Cohen</w:t>
      </w:r>
      <w:proofErr w:type="spellEnd"/>
      <w:r>
        <w:t xml:space="preserve"> and </w:t>
      </w:r>
      <w:proofErr w:type="spellStart"/>
      <w:r>
        <w:t>Society</w:t>
      </w:r>
      <w:proofErr w:type="spellEnd"/>
      <w:r>
        <w:t xml:space="preserve"> of </w:t>
      </w:r>
      <w:proofErr w:type="spellStart"/>
      <w:r>
        <w:t>Photo-optical</w:t>
      </w:r>
      <w:proofErr w:type="spellEnd"/>
      <w:r>
        <w:t xml:space="preserve"> </w:t>
      </w:r>
      <w:proofErr w:type="spellStart"/>
      <w:r>
        <w:t>Instrumentation</w:t>
      </w:r>
      <w:proofErr w:type="spellEnd"/>
      <w:r>
        <w:t xml:space="preserve"> </w:t>
      </w:r>
      <w:proofErr w:type="spellStart"/>
      <w:r>
        <w:t>Engineers</w:t>
      </w:r>
      <w:proofErr w:type="spellEnd"/>
      <w:r>
        <w:t xml:space="preserve">., Electroactive </w:t>
      </w:r>
      <w:proofErr w:type="spellStart"/>
      <w:r>
        <w:t>polymer</w:t>
      </w:r>
      <w:proofErr w:type="spellEnd"/>
      <w:r>
        <w:t xml:space="preserve"> (EAP) </w:t>
      </w:r>
      <w:proofErr w:type="spellStart"/>
      <w:r>
        <w:t>actuators</w:t>
      </w:r>
      <w:proofErr w:type="spellEnd"/>
      <w:r>
        <w:t xml:space="preserve"> </w:t>
      </w:r>
      <w:proofErr w:type="spellStart"/>
      <w:r>
        <w:t>as</w:t>
      </w:r>
      <w:proofErr w:type="spellEnd"/>
      <w:r>
        <w:t xml:space="preserve"> </w:t>
      </w:r>
      <w:proofErr w:type="spellStart"/>
      <w:r>
        <w:t>artificial</w:t>
      </w:r>
      <w:proofErr w:type="spellEnd"/>
      <w:r>
        <w:t xml:space="preserve"> </w:t>
      </w:r>
      <w:proofErr w:type="spellStart"/>
      <w:r>
        <w:t>muscles</w:t>
      </w:r>
      <w:proofErr w:type="spellEnd"/>
      <w:r>
        <w:t xml:space="preserve"> [</w:t>
      </w:r>
      <w:proofErr w:type="spellStart"/>
      <w:r>
        <w:t>electronic</w:t>
      </w:r>
      <w:proofErr w:type="spellEnd"/>
      <w:r>
        <w:t xml:space="preserve"> </w:t>
      </w:r>
      <w:proofErr w:type="spellStart"/>
      <w:r>
        <w:t>resource</w:t>
      </w:r>
      <w:proofErr w:type="spellEnd"/>
      <w:r>
        <w:t xml:space="preserve">] : </w:t>
      </w:r>
      <w:proofErr w:type="spellStart"/>
      <w:r>
        <w:t>reality</w:t>
      </w:r>
      <w:proofErr w:type="spellEnd"/>
      <w:r>
        <w:t xml:space="preserve">, </w:t>
      </w:r>
      <w:proofErr w:type="spellStart"/>
      <w:r>
        <w:t>potential</w:t>
      </w:r>
      <w:proofErr w:type="spellEnd"/>
      <w:r>
        <w:t xml:space="preserve">, and </w:t>
      </w:r>
      <w:proofErr w:type="spellStart"/>
      <w:r>
        <w:t>challenges</w:t>
      </w:r>
      <w:proofErr w:type="spellEnd"/>
      <w:r>
        <w:t xml:space="preserve">, </w:t>
      </w:r>
      <w:proofErr w:type="spellStart"/>
      <w:r>
        <w:t>Bellingham</w:t>
      </w:r>
      <w:proofErr w:type="spellEnd"/>
      <w:r>
        <w:t xml:space="preserve">, </w:t>
      </w:r>
      <w:proofErr w:type="spellStart"/>
      <w:r>
        <w:t>Wash</w:t>
      </w:r>
      <w:proofErr w:type="spellEnd"/>
      <w:r>
        <w:t xml:space="preserve">. (1000 20th St. </w:t>
      </w:r>
      <w:proofErr w:type="spellStart"/>
      <w:r>
        <w:t>Bellingham</w:t>
      </w:r>
      <w:proofErr w:type="spellEnd"/>
      <w:r>
        <w:t xml:space="preserve"> WA 98225-6705 USA): SPIE, 2004, .</w:t>
      </w:r>
    </w:p>
    <w:p w14:paraId="2B0DC188" w14:textId="77777777" w:rsidR="006163EF" w:rsidRDefault="006163EF">
      <w:pPr>
        <w:pStyle w:val="NormalWeb"/>
        <w:spacing w:line="480" w:lineRule="auto"/>
        <w:divId w:val="1744833574"/>
      </w:pPr>
      <w:r>
        <w:t xml:space="preserve">[9] </w:t>
      </w:r>
      <w:proofErr w:type="spellStart"/>
      <w:r>
        <w:t>Martínez</w:t>
      </w:r>
      <w:proofErr w:type="spellEnd"/>
      <w:r>
        <w:t xml:space="preserve">, J.G., </w:t>
      </w:r>
      <w:proofErr w:type="spellStart"/>
      <w:r>
        <w:t>Sugino</w:t>
      </w:r>
      <w:proofErr w:type="spellEnd"/>
      <w:r>
        <w:t xml:space="preserve">, T., </w:t>
      </w:r>
      <w:proofErr w:type="spellStart"/>
      <w:r>
        <w:t>Asaka</w:t>
      </w:r>
      <w:proofErr w:type="spellEnd"/>
      <w:r>
        <w:t xml:space="preserve">, K. and </w:t>
      </w:r>
      <w:proofErr w:type="spellStart"/>
      <w:r>
        <w:t>Otero</w:t>
      </w:r>
      <w:proofErr w:type="spellEnd"/>
      <w:r>
        <w:t>, T.F., "</w:t>
      </w:r>
      <w:proofErr w:type="spellStart"/>
      <w:r>
        <w:t>Electrochemistry</w:t>
      </w:r>
      <w:proofErr w:type="spellEnd"/>
      <w:r>
        <w:t xml:space="preserve"> of </w:t>
      </w:r>
      <w:proofErr w:type="spellStart"/>
      <w:r>
        <w:t>Carbon</w:t>
      </w:r>
      <w:proofErr w:type="spellEnd"/>
      <w:r>
        <w:t xml:space="preserve"> </w:t>
      </w:r>
      <w:proofErr w:type="spellStart"/>
      <w:r>
        <w:t>Nanotubes</w:t>
      </w:r>
      <w:proofErr w:type="spellEnd"/>
      <w:r>
        <w:t xml:space="preserve">: </w:t>
      </w:r>
      <w:proofErr w:type="spellStart"/>
      <w:r>
        <w:t>Reactive</w:t>
      </w:r>
      <w:proofErr w:type="spellEnd"/>
      <w:r>
        <w:t xml:space="preserve"> </w:t>
      </w:r>
      <w:proofErr w:type="spellStart"/>
      <w:r>
        <w:t>Processes</w:t>
      </w:r>
      <w:proofErr w:type="spellEnd"/>
      <w:r>
        <w:t xml:space="preserve">, </w:t>
      </w:r>
      <w:proofErr w:type="spellStart"/>
      <w:r>
        <w:t>Dual</w:t>
      </w:r>
      <w:proofErr w:type="spellEnd"/>
      <w:r>
        <w:t xml:space="preserve"> </w:t>
      </w:r>
      <w:proofErr w:type="spellStart"/>
      <w:r>
        <w:t>Sensing?Actuating</w:t>
      </w:r>
      <w:proofErr w:type="spellEnd"/>
      <w:r>
        <w:t xml:space="preserve"> </w:t>
      </w:r>
      <w:proofErr w:type="spellStart"/>
      <w:r>
        <w:t>Properties</w:t>
      </w:r>
      <w:proofErr w:type="spellEnd"/>
      <w:r>
        <w:t xml:space="preserve"> and </w:t>
      </w:r>
      <w:proofErr w:type="spellStart"/>
      <w:r>
        <w:t>Devices</w:t>
      </w:r>
      <w:proofErr w:type="spellEnd"/>
      <w:r>
        <w:t>,"  </w:t>
      </w:r>
      <w:proofErr w:type="spellStart"/>
      <w:r>
        <w:t>ChemPhysChem</w:t>
      </w:r>
      <w:proofErr w:type="spellEnd"/>
      <w:r>
        <w:t>, 13(8), 2108-2114 (2012).</w:t>
      </w:r>
    </w:p>
    <w:p w14:paraId="49C643CA" w14:textId="77777777" w:rsidR="006163EF" w:rsidRDefault="006163EF">
      <w:pPr>
        <w:pStyle w:val="NormalWeb"/>
        <w:spacing w:line="480" w:lineRule="auto"/>
        <w:divId w:val="1744833574"/>
      </w:pPr>
      <w:r>
        <w:t xml:space="preserve">[10] Must, I., Kaasik, F., Põldsalu, I., Johanson, U., </w:t>
      </w:r>
      <w:proofErr w:type="spellStart"/>
      <w:r>
        <w:t>Punning</w:t>
      </w:r>
      <w:proofErr w:type="spellEnd"/>
      <w:r>
        <w:t xml:space="preserve">, A. and </w:t>
      </w:r>
      <w:proofErr w:type="spellStart"/>
      <w:r>
        <w:t>Aabloo</w:t>
      </w:r>
      <w:proofErr w:type="spellEnd"/>
      <w:r>
        <w:t xml:space="preserve">, A., "A </w:t>
      </w:r>
      <w:proofErr w:type="spellStart"/>
      <w:r>
        <w:t>carbide-derived</w:t>
      </w:r>
      <w:proofErr w:type="spellEnd"/>
      <w:r>
        <w:t xml:space="preserve"> </w:t>
      </w:r>
      <w:proofErr w:type="spellStart"/>
      <w:r>
        <w:t>carbon</w:t>
      </w:r>
      <w:proofErr w:type="spellEnd"/>
      <w:r>
        <w:t xml:space="preserve"> </w:t>
      </w:r>
      <w:proofErr w:type="spellStart"/>
      <w:r>
        <w:t>laminate</w:t>
      </w:r>
      <w:proofErr w:type="spellEnd"/>
      <w:r>
        <w:t xml:space="preserve"> </w:t>
      </w:r>
      <w:proofErr w:type="spellStart"/>
      <w:r>
        <w:t>used</w:t>
      </w:r>
      <w:proofErr w:type="spellEnd"/>
      <w:r>
        <w:t xml:space="preserve"> </w:t>
      </w:r>
      <w:proofErr w:type="spellStart"/>
      <w:r>
        <w:t>as</w:t>
      </w:r>
      <w:proofErr w:type="spellEnd"/>
      <w:r>
        <w:t xml:space="preserve"> a mechanoelectrical sensor,"  </w:t>
      </w:r>
      <w:proofErr w:type="spellStart"/>
      <w:r>
        <w:t>Carbon</w:t>
      </w:r>
      <w:proofErr w:type="spellEnd"/>
      <w:r>
        <w:t>, 50(2), 535-541 (2012).</w:t>
      </w:r>
    </w:p>
    <w:p w14:paraId="56237DDD" w14:textId="77777777" w:rsidR="006163EF" w:rsidRDefault="006163EF">
      <w:pPr>
        <w:pStyle w:val="NormalWeb"/>
        <w:spacing w:line="480" w:lineRule="auto"/>
        <w:divId w:val="1744833574"/>
      </w:pPr>
      <w:r>
        <w:t xml:space="preserve">[11] </w:t>
      </w:r>
      <w:proofErr w:type="spellStart"/>
      <w:r>
        <w:t>Otsuki</w:t>
      </w:r>
      <w:proofErr w:type="spellEnd"/>
      <w:r>
        <w:t xml:space="preserve">, M., </w:t>
      </w:r>
      <w:proofErr w:type="spellStart"/>
      <w:r>
        <w:t>Okuyama</w:t>
      </w:r>
      <w:proofErr w:type="spellEnd"/>
      <w:r>
        <w:t xml:space="preserve">, T. and </w:t>
      </w:r>
      <w:proofErr w:type="spellStart"/>
      <w:r>
        <w:t>Tanaka</w:t>
      </w:r>
      <w:proofErr w:type="spellEnd"/>
      <w:r>
        <w:t xml:space="preserve">, M., "Time </w:t>
      </w:r>
      <w:proofErr w:type="spellStart"/>
      <w:r>
        <w:t>response</w:t>
      </w:r>
      <w:proofErr w:type="spellEnd"/>
      <w:r>
        <w:t xml:space="preserve"> </w:t>
      </w:r>
      <w:proofErr w:type="spellStart"/>
      <w:r>
        <w:t>properties</w:t>
      </w:r>
      <w:proofErr w:type="spellEnd"/>
      <w:r>
        <w:t xml:space="preserve"> on </w:t>
      </w:r>
      <w:proofErr w:type="spellStart"/>
      <w:r>
        <w:t>deformation</w:t>
      </w:r>
      <w:proofErr w:type="spellEnd"/>
      <w:r>
        <w:t xml:space="preserve"> </w:t>
      </w:r>
      <w:proofErr w:type="spellStart"/>
      <w:r>
        <w:t>velocity</w:t>
      </w:r>
      <w:proofErr w:type="spellEnd"/>
      <w:r>
        <w:t xml:space="preserve"> </w:t>
      </w:r>
      <w:proofErr w:type="spellStart"/>
      <w:r>
        <w:t>for</w:t>
      </w:r>
      <w:proofErr w:type="spellEnd"/>
      <w:r>
        <w:t xml:space="preserve"> a </w:t>
      </w:r>
      <w:proofErr w:type="spellStart"/>
      <w:r>
        <w:t>solid</w:t>
      </w:r>
      <w:proofErr w:type="spellEnd"/>
      <w:r>
        <w:t xml:space="preserve"> </w:t>
      </w:r>
      <w:proofErr w:type="spellStart"/>
      <w:r>
        <w:t>polymer</w:t>
      </w:r>
      <w:proofErr w:type="spellEnd"/>
      <w:r>
        <w:t xml:space="preserve"> </w:t>
      </w:r>
      <w:proofErr w:type="spellStart"/>
      <w:r>
        <w:t>electrolyte</w:t>
      </w:r>
      <w:proofErr w:type="spellEnd"/>
      <w:r>
        <w:t xml:space="preserve"> sensor,"  </w:t>
      </w:r>
      <w:proofErr w:type="spellStart"/>
      <w:r>
        <w:t>Int.J.Appl.Electromagn.Mech</w:t>
      </w:r>
      <w:proofErr w:type="spellEnd"/>
      <w:r>
        <w:t>., 39(1), 1063-1068 (2012).</w:t>
      </w:r>
    </w:p>
    <w:p w14:paraId="2AA06D30" w14:textId="77777777" w:rsidR="006163EF" w:rsidRDefault="006163EF">
      <w:pPr>
        <w:pStyle w:val="NormalWeb"/>
        <w:spacing w:line="480" w:lineRule="auto"/>
        <w:divId w:val="1744833574"/>
      </w:pPr>
      <w:r>
        <w:lastRenderedPageBreak/>
        <w:t xml:space="preserve">[12] </w:t>
      </w:r>
      <w:proofErr w:type="spellStart"/>
      <w:r>
        <w:t>Nyholm</w:t>
      </w:r>
      <w:proofErr w:type="spellEnd"/>
      <w:r>
        <w:t xml:space="preserve">, L., </w:t>
      </w:r>
      <w:proofErr w:type="spellStart"/>
      <w:r>
        <w:t>Nyström</w:t>
      </w:r>
      <w:proofErr w:type="spellEnd"/>
      <w:r>
        <w:t xml:space="preserve">, G., </w:t>
      </w:r>
      <w:proofErr w:type="spellStart"/>
      <w:r>
        <w:t>Mihranyan</w:t>
      </w:r>
      <w:proofErr w:type="spellEnd"/>
      <w:r>
        <w:t xml:space="preserve">, A. and </w:t>
      </w:r>
      <w:proofErr w:type="spellStart"/>
      <w:r>
        <w:t>Strømme</w:t>
      </w:r>
      <w:proofErr w:type="spellEnd"/>
      <w:r>
        <w:t>, M., "</w:t>
      </w:r>
      <w:proofErr w:type="spellStart"/>
      <w:r>
        <w:t>Toward</w:t>
      </w:r>
      <w:proofErr w:type="spellEnd"/>
      <w:r>
        <w:t xml:space="preserve"> </w:t>
      </w:r>
      <w:proofErr w:type="spellStart"/>
      <w:r>
        <w:t>Flexible</w:t>
      </w:r>
      <w:proofErr w:type="spellEnd"/>
      <w:r>
        <w:t xml:space="preserve"> </w:t>
      </w:r>
      <w:proofErr w:type="spellStart"/>
      <w:r>
        <w:t>Polymer</w:t>
      </w:r>
      <w:proofErr w:type="spellEnd"/>
      <w:r>
        <w:t xml:space="preserve"> and </w:t>
      </w:r>
      <w:proofErr w:type="spellStart"/>
      <w:r>
        <w:t>Paper-Based</w:t>
      </w:r>
      <w:proofErr w:type="spellEnd"/>
      <w:r>
        <w:t xml:space="preserve"> </w:t>
      </w:r>
      <w:proofErr w:type="spellStart"/>
      <w:r>
        <w:t>Energy</w:t>
      </w:r>
      <w:proofErr w:type="spellEnd"/>
      <w:r>
        <w:t xml:space="preserve"> </w:t>
      </w:r>
      <w:proofErr w:type="spellStart"/>
      <w:r>
        <w:t>Storage</w:t>
      </w:r>
      <w:proofErr w:type="spellEnd"/>
      <w:r>
        <w:t xml:space="preserve"> </w:t>
      </w:r>
      <w:proofErr w:type="spellStart"/>
      <w:r>
        <w:t>Devices</w:t>
      </w:r>
      <w:proofErr w:type="spellEnd"/>
      <w:r>
        <w:t>,"  </w:t>
      </w:r>
      <w:proofErr w:type="spellStart"/>
      <w:r>
        <w:t>Adv</w:t>
      </w:r>
      <w:proofErr w:type="spellEnd"/>
      <w:r>
        <w:t xml:space="preserve"> </w:t>
      </w:r>
      <w:proofErr w:type="spellStart"/>
      <w:r>
        <w:t>Mater</w:t>
      </w:r>
      <w:proofErr w:type="spellEnd"/>
      <w:r>
        <w:t>, 23(33), 3751-3769 (2011).</w:t>
      </w:r>
    </w:p>
    <w:p w14:paraId="6789A579" w14:textId="77777777" w:rsidR="006163EF" w:rsidRDefault="006163EF">
      <w:pPr>
        <w:pStyle w:val="NormalWeb"/>
        <w:spacing w:line="480" w:lineRule="auto"/>
        <w:divId w:val="1744833574"/>
      </w:pPr>
      <w:r>
        <w:t xml:space="preserve">[13] Pugal, D., Jung, K., </w:t>
      </w:r>
      <w:proofErr w:type="spellStart"/>
      <w:r>
        <w:t>Aabloo</w:t>
      </w:r>
      <w:proofErr w:type="spellEnd"/>
      <w:r>
        <w:t xml:space="preserve">, A. and </w:t>
      </w:r>
      <w:proofErr w:type="spellStart"/>
      <w:r>
        <w:t>Kim</w:t>
      </w:r>
      <w:proofErr w:type="spellEnd"/>
      <w:r>
        <w:t>, K.J., "</w:t>
      </w:r>
      <w:proofErr w:type="spellStart"/>
      <w:r>
        <w:t>Ionic</w:t>
      </w:r>
      <w:proofErr w:type="spellEnd"/>
      <w:r>
        <w:t xml:space="preserve"> </w:t>
      </w:r>
      <w:proofErr w:type="spellStart"/>
      <w:r>
        <w:t>polymerâ€“metal</w:t>
      </w:r>
      <w:proofErr w:type="spellEnd"/>
      <w:r>
        <w:t xml:space="preserve"> </w:t>
      </w:r>
      <w:proofErr w:type="spellStart"/>
      <w:r>
        <w:t>composite</w:t>
      </w:r>
      <w:proofErr w:type="spellEnd"/>
      <w:r>
        <w:t xml:space="preserve"> mechanoelectrical </w:t>
      </w:r>
      <w:proofErr w:type="spellStart"/>
      <w:r>
        <w:t>transduction</w:t>
      </w:r>
      <w:proofErr w:type="spellEnd"/>
      <w:r>
        <w:t xml:space="preserve">: </w:t>
      </w:r>
      <w:proofErr w:type="spellStart"/>
      <w:r>
        <w:t>review</w:t>
      </w:r>
      <w:proofErr w:type="spellEnd"/>
      <w:r>
        <w:t xml:space="preserve"> and </w:t>
      </w:r>
      <w:proofErr w:type="spellStart"/>
      <w:r>
        <w:t>perspectives</w:t>
      </w:r>
      <w:proofErr w:type="spellEnd"/>
      <w:r>
        <w:t>,"  </w:t>
      </w:r>
      <w:proofErr w:type="spellStart"/>
      <w:r>
        <w:t>Polym.Int</w:t>
      </w:r>
      <w:proofErr w:type="spellEnd"/>
      <w:r>
        <w:t>., 59(3), 279-289 (2010).</w:t>
      </w:r>
    </w:p>
    <w:p w14:paraId="269E0766" w14:textId="77777777" w:rsidR="006163EF" w:rsidRDefault="006163EF">
      <w:pPr>
        <w:pStyle w:val="NormalWeb"/>
        <w:spacing w:line="480" w:lineRule="auto"/>
        <w:divId w:val="1744833574"/>
      </w:pPr>
      <w:r>
        <w:t xml:space="preserve">[14] </w:t>
      </w:r>
      <w:proofErr w:type="spellStart"/>
      <w:r>
        <w:t>Takashima</w:t>
      </w:r>
      <w:proofErr w:type="spellEnd"/>
      <w:r>
        <w:t xml:space="preserve">, W., </w:t>
      </w:r>
      <w:proofErr w:type="spellStart"/>
      <w:r>
        <w:t>Uesugi</w:t>
      </w:r>
      <w:proofErr w:type="spellEnd"/>
      <w:r>
        <w:t xml:space="preserve">, T., </w:t>
      </w:r>
      <w:proofErr w:type="spellStart"/>
      <w:r>
        <w:t>Fukui</w:t>
      </w:r>
      <w:proofErr w:type="spellEnd"/>
      <w:r>
        <w:t xml:space="preserve">, M., </w:t>
      </w:r>
      <w:proofErr w:type="spellStart"/>
      <w:r>
        <w:t>Kaneko</w:t>
      </w:r>
      <w:proofErr w:type="spellEnd"/>
      <w:r>
        <w:t xml:space="preserve">, M. and </w:t>
      </w:r>
      <w:proofErr w:type="spellStart"/>
      <w:r>
        <w:t>Kaneto</w:t>
      </w:r>
      <w:proofErr w:type="spellEnd"/>
      <w:r>
        <w:t>, K., "</w:t>
      </w:r>
      <w:proofErr w:type="spellStart"/>
      <w:r>
        <w:t>Mechanochemoelectrical</w:t>
      </w:r>
      <w:proofErr w:type="spellEnd"/>
      <w:r>
        <w:t xml:space="preserve"> </w:t>
      </w:r>
      <w:proofErr w:type="spellStart"/>
      <w:r>
        <w:t>effect</w:t>
      </w:r>
      <w:proofErr w:type="spellEnd"/>
      <w:r>
        <w:t xml:space="preserve"> of </w:t>
      </w:r>
      <w:proofErr w:type="spellStart"/>
      <w:r>
        <w:t>polyaniline</w:t>
      </w:r>
      <w:proofErr w:type="spellEnd"/>
      <w:r>
        <w:t xml:space="preserve"> film,"  </w:t>
      </w:r>
      <w:proofErr w:type="spellStart"/>
      <w:r>
        <w:t>Synth.Met</w:t>
      </w:r>
      <w:proofErr w:type="spellEnd"/>
      <w:r>
        <w:t>., 85(1–3), 1395-1396 (1997).</w:t>
      </w:r>
    </w:p>
    <w:p w14:paraId="178E91E0" w14:textId="77777777" w:rsidR="006163EF" w:rsidRDefault="006163EF">
      <w:pPr>
        <w:pStyle w:val="NormalWeb"/>
        <w:spacing w:line="480" w:lineRule="auto"/>
        <w:divId w:val="1744833574"/>
      </w:pPr>
      <w:r>
        <w:t xml:space="preserve">[15] </w:t>
      </w:r>
      <w:proofErr w:type="spellStart"/>
      <w:r>
        <w:t>Wu</w:t>
      </w:r>
      <w:proofErr w:type="spellEnd"/>
      <w:r>
        <w:t xml:space="preserve">, Y., </w:t>
      </w:r>
      <w:proofErr w:type="spellStart"/>
      <w:r>
        <w:t>Alici</w:t>
      </w:r>
      <w:proofErr w:type="spellEnd"/>
      <w:r>
        <w:t xml:space="preserve">, G., </w:t>
      </w:r>
      <w:proofErr w:type="spellStart"/>
      <w:r>
        <w:t>Madden</w:t>
      </w:r>
      <w:proofErr w:type="spellEnd"/>
      <w:r>
        <w:t xml:space="preserve">, J.?.?., </w:t>
      </w:r>
      <w:proofErr w:type="spellStart"/>
      <w:r>
        <w:t>Spinks</w:t>
      </w:r>
      <w:proofErr w:type="spellEnd"/>
      <w:r>
        <w:t xml:space="preserve">, G.?. and </w:t>
      </w:r>
      <w:proofErr w:type="spellStart"/>
      <w:r>
        <w:t>Wallace</w:t>
      </w:r>
      <w:proofErr w:type="spellEnd"/>
      <w:r>
        <w:t>, G.?., "</w:t>
      </w:r>
      <w:proofErr w:type="spellStart"/>
      <w:r>
        <w:t>Soft</w:t>
      </w:r>
      <w:proofErr w:type="spellEnd"/>
      <w:r>
        <w:t xml:space="preserve"> </w:t>
      </w:r>
      <w:proofErr w:type="spellStart"/>
      <w:r>
        <w:t>Mechanical</w:t>
      </w:r>
      <w:proofErr w:type="spellEnd"/>
      <w:r>
        <w:t xml:space="preserve"> </w:t>
      </w:r>
      <w:proofErr w:type="spellStart"/>
      <w:r>
        <w:t>Sensors</w:t>
      </w:r>
      <w:proofErr w:type="spellEnd"/>
      <w:r>
        <w:t xml:space="preserve"> </w:t>
      </w:r>
      <w:proofErr w:type="spellStart"/>
      <w:r>
        <w:t>Through</w:t>
      </w:r>
      <w:proofErr w:type="spellEnd"/>
      <w:r>
        <w:t xml:space="preserve"> Reverse </w:t>
      </w:r>
      <w:proofErr w:type="spellStart"/>
      <w:r>
        <w:t>Actuation</w:t>
      </w:r>
      <w:proofErr w:type="spellEnd"/>
      <w:r>
        <w:t xml:space="preserve"> </w:t>
      </w:r>
      <w:proofErr w:type="spellStart"/>
      <w:r>
        <w:t>in</w:t>
      </w:r>
      <w:proofErr w:type="spellEnd"/>
      <w:r>
        <w:t xml:space="preserve"> </w:t>
      </w:r>
      <w:proofErr w:type="spellStart"/>
      <w:r>
        <w:t>Polypyrrole</w:t>
      </w:r>
      <w:proofErr w:type="spellEnd"/>
      <w:r>
        <w:t>,"  </w:t>
      </w:r>
      <w:proofErr w:type="spellStart"/>
      <w:r>
        <w:t>Advanced</w:t>
      </w:r>
      <w:proofErr w:type="spellEnd"/>
      <w:r>
        <w:t xml:space="preserve"> </w:t>
      </w:r>
      <w:proofErr w:type="spellStart"/>
      <w:r>
        <w:t>Functional</w:t>
      </w:r>
      <w:proofErr w:type="spellEnd"/>
      <w:r>
        <w:t xml:space="preserve"> </w:t>
      </w:r>
      <w:proofErr w:type="spellStart"/>
      <w:r>
        <w:t>Materials</w:t>
      </w:r>
      <w:proofErr w:type="spellEnd"/>
      <w:r>
        <w:t>, 17(16), 3216-3222 (2007).</w:t>
      </w:r>
    </w:p>
    <w:p w14:paraId="537EEC3B" w14:textId="77777777" w:rsidR="006163EF" w:rsidRDefault="006163EF">
      <w:pPr>
        <w:pStyle w:val="NormalWeb"/>
        <w:spacing w:line="480" w:lineRule="auto"/>
        <w:divId w:val="1744833574"/>
      </w:pPr>
      <w:r>
        <w:t xml:space="preserve">[16] </w:t>
      </w:r>
      <w:proofErr w:type="spellStart"/>
      <w:r>
        <w:t>Alici</w:t>
      </w:r>
      <w:proofErr w:type="spellEnd"/>
      <w:r>
        <w:t xml:space="preserve">, G., </w:t>
      </w:r>
      <w:proofErr w:type="spellStart"/>
      <w:r>
        <w:t>Spinks</w:t>
      </w:r>
      <w:proofErr w:type="spellEnd"/>
      <w:r>
        <w:t xml:space="preserve">, G.M., </w:t>
      </w:r>
      <w:proofErr w:type="spellStart"/>
      <w:r>
        <w:t>Madden</w:t>
      </w:r>
      <w:proofErr w:type="spellEnd"/>
      <w:r>
        <w:t xml:space="preserve">, J.D., </w:t>
      </w:r>
      <w:proofErr w:type="spellStart"/>
      <w:r>
        <w:t>Wu</w:t>
      </w:r>
      <w:proofErr w:type="spellEnd"/>
      <w:r>
        <w:t xml:space="preserve">, Y. and </w:t>
      </w:r>
      <w:proofErr w:type="spellStart"/>
      <w:r>
        <w:t>Wallace</w:t>
      </w:r>
      <w:proofErr w:type="spellEnd"/>
      <w:r>
        <w:t>, G.G., "</w:t>
      </w:r>
      <w:proofErr w:type="spellStart"/>
      <w:r>
        <w:t>Response</w:t>
      </w:r>
      <w:proofErr w:type="spellEnd"/>
      <w:r>
        <w:t xml:space="preserve"> </w:t>
      </w:r>
      <w:proofErr w:type="spellStart"/>
      <w:r>
        <w:t>characterization</w:t>
      </w:r>
      <w:proofErr w:type="spellEnd"/>
      <w:r>
        <w:t xml:space="preserve"> of electroactive </w:t>
      </w:r>
      <w:proofErr w:type="spellStart"/>
      <w:r>
        <w:t>polymers</w:t>
      </w:r>
      <w:proofErr w:type="spellEnd"/>
      <w:r>
        <w:t xml:space="preserve"> </w:t>
      </w:r>
      <w:proofErr w:type="spellStart"/>
      <w:r>
        <w:t>as</w:t>
      </w:r>
      <w:proofErr w:type="spellEnd"/>
      <w:r>
        <w:t xml:space="preserve"> </w:t>
      </w:r>
      <w:proofErr w:type="spellStart"/>
      <w:r>
        <w:t>mechanical</w:t>
      </w:r>
      <w:proofErr w:type="spellEnd"/>
      <w:r>
        <w:t xml:space="preserve"> </w:t>
      </w:r>
      <w:proofErr w:type="spellStart"/>
      <w:r>
        <w:t>sensors</w:t>
      </w:r>
      <w:proofErr w:type="spellEnd"/>
      <w:r>
        <w:t>,"  </w:t>
      </w:r>
      <w:proofErr w:type="spellStart"/>
      <w:r>
        <w:t>Mechatronics</w:t>
      </w:r>
      <w:proofErr w:type="spellEnd"/>
      <w:r>
        <w:t xml:space="preserve">, IEEE/ASME </w:t>
      </w:r>
      <w:proofErr w:type="spellStart"/>
      <w:r>
        <w:t>Transactions</w:t>
      </w:r>
      <w:proofErr w:type="spellEnd"/>
      <w:r>
        <w:t xml:space="preserve"> On, 13(2), 187-196 (2008).</w:t>
      </w:r>
    </w:p>
    <w:p w14:paraId="47397391" w14:textId="77777777" w:rsidR="006163EF" w:rsidRDefault="006163EF">
      <w:pPr>
        <w:pStyle w:val="NormalWeb"/>
        <w:spacing w:line="480" w:lineRule="auto"/>
        <w:divId w:val="1744833574"/>
      </w:pPr>
      <w:r>
        <w:t xml:space="preserve">[17] </w:t>
      </w:r>
      <w:proofErr w:type="spellStart"/>
      <w:r>
        <w:t>Shoa</w:t>
      </w:r>
      <w:proofErr w:type="spellEnd"/>
      <w:r>
        <w:t xml:space="preserve">, T., </w:t>
      </w:r>
      <w:proofErr w:type="spellStart"/>
      <w:r>
        <w:t>Madden</w:t>
      </w:r>
      <w:proofErr w:type="spellEnd"/>
      <w:r>
        <w:t xml:space="preserve">, J.D.W., </w:t>
      </w:r>
      <w:proofErr w:type="spellStart"/>
      <w:r>
        <w:t>Mirfakhrai</w:t>
      </w:r>
      <w:proofErr w:type="spellEnd"/>
      <w:r>
        <w:t xml:space="preserve">, T., </w:t>
      </w:r>
      <w:proofErr w:type="spellStart"/>
      <w:r>
        <w:t>Alici</w:t>
      </w:r>
      <w:proofErr w:type="spellEnd"/>
      <w:r>
        <w:t xml:space="preserve">, G., </w:t>
      </w:r>
      <w:proofErr w:type="spellStart"/>
      <w:r>
        <w:t>Spinks</w:t>
      </w:r>
      <w:proofErr w:type="spellEnd"/>
      <w:r>
        <w:t xml:space="preserve">, G.M. and </w:t>
      </w:r>
      <w:proofErr w:type="spellStart"/>
      <w:r>
        <w:t>Wallace</w:t>
      </w:r>
      <w:proofErr w:type="spellEnd"/>
      <w:r>
        <w:t>, G.G., "</w:t>
      </w:r>
      <w:proofErr w:type="spellStart"/>
      <w:r>
        <w:t>Electromechanical</w:t>
      </w:r>
      <w:proofErr w:type="spellEnd"/>
      <w:r>
        <w:t xml:space="preserve"> </w:t>
      </w:r>
      <w:proofErr w:type="spellStart"/>
      <w:r>
        <w:t>coupling</w:t>
      </w:r>
      <w:proofErr w:type="spellEnd"/>
      <w:r>
        <w:t xml:space="preserve"> </w:t>
      </w:r>
      <w:proofErr w:type="spellStart"/>
      <w:r>
        <w:t>in</w:t>
      </w:r>
      <w:proofErr w:type="spellEnd"/>
      <w:r>
        <w:t xml:space="preserve"> </w:t>
      </w:r>
      <w:proofErr w:type="spellStart"/>
      <w:r>
        <w:t>polypyrrole</w:t>
      </w:r>
      <w:proofErr w:type="spellEnd"/>
      <w:r>
        <w:t xml:space="preserve"> </w:t>
      </w:r>
      <w:proofErr w:type="spellStart"/>
      <w:r>
        <w:t>sensors</w:t>
      </w:r>
      <w:proofErr w:type="spellEnd"/>
      <w:r>
        <w:t xml:space="preserve"> and </w:t>
      </w:r>
      <w:proofErr w:type="spellStart"/>
      <w:r>
        <w:t>actuators</w:t>
      </w:r>
      <w:proofErr w:type="spellEnd"/>
      <w:r>
        <w:t>,"  </w:t>
      </w:r>
      <w:proofErr w:type="spellStart"/>
      <w:r>
        <w:t>Sensors</w:t>
      </w:r>
      <w:proofErr w:type="spellEnd"/>
      <w:r>
        <w:t xml:space="preserve"> and </w:t>
      </w:r>
      <w:proofErr w:type="spellStart"/>
      <w:r>
        <w:t>Actuators</w:t>
      </w:r>
      <w:proofErr w:type="spellEnd"/>
      <w:r>
        <w:t xml:space="preserve"> A: </w:t>
      </w:r>
      <w:proofErr w:type="spellStart"/>
      <w:r>
        <w:t>Physical</w:t>
      </w:r>
      <w:proofErr w:type="spellEnd"/>
      <w:r>
        <w:t>, 161(1–2), 127-133 (2010).</w:t>
      </w:r>
    </w:p>
    <w:p w14:paraId="02135D3E" w14:textId="77777777" w:rsidR="006163EF" w:rsidRDefault="006163EF">
      <w:pPr>
        <w:pStyle w:val="NormalWeb"/>
        <w:spacing w:line="480" w:lineRule="auto"/>
        <w:divId w:val="1744833574"/>
      </w:pPr>
      <w:r>
        <w:t xml:space="preserve">[18] </w:t>
      </w:r>
      <w:proofErr w:type="spellStart"/>
      <w:r>
        <w:t>Takashima</w:t>
      </w:r>
      <w:proofErr w:type="spellEnd"/>
      <w:r>
        <w:t xml:space="preserve">, W., </w:t>
      </w:r>
      <w:proofErr w:type="spellStart"/>
      <w:r>
        <w:t>Uesugi</w:t>
      </w:r>
      <w:proofErr w:type="spellEnd"/>
      <w:r>
        <w:t xml:space="preserve">, T., </w:t>
      </w:r>
      <w:proofErr w:type="spellStart"/>
      <w:r>
        <w:t>Fukui</w:t>
      </w:r>
      <w:proofErr w:type="spellEnd"/>
      <w:r>
        <w:t xml:space="preserve">, M., </w:t>
      </w:r>
      <w:proofErr w:type="spellStart"/>
      <w:r>
        <w:t>Kaneko</w:t>
      </w:r>
      <w:proofErr w:type="spellEnd"/>
      <w:r>
        <w:t xml:space="preserve">, M. and </w:t>
      </w:r>
      <w:proofErr w:type="spellStart"/>
      <w:r>
        <w:t>Kaneto</w:t>
      </w:r>
      <w:proofErr w:type="spellEnd"/>
      <w:r>
        <w:t>, K., "</w:t>
      </w:r>
      <w:proofErr w:type="spellStart"/>
      <w:r>
        <w:t>Mechanochemoelectrical</w:t>
      </w:r>
      <w:proofErr w:type="spellEnd"/>
      <w:r>
        <w:t xml:space="preserve"> </w:t>
      </w:r>
      <w:proofErr w:type="spellStart"/>
      <w:r>
        <w:t>effect</w:t>
      </w:r>
      <w:proofErr w:type="spellEnd"/>
      <w:r>
        <w:t xml:space="preserve"> of </w:t>
      </w:r>
      <w:proofErr w:type="spellStart"/>
      <w:r>
        <w:t>polyaniline</w:t>
      </w:r>
      <w:proofErr w:type="spellEnd"/>
      <w:r>
        <w:t xml:space="preserve"> film,"  </w:t>
      </w:r>
      <w:proofErr w:type="spellStart"/>
      <w:r>
        <w:t>Synth.Met</w:t>
      </w:r>
      <w:proofErr w:type="spellEnd"/>
      <w:r>
        <w:t>., 85(1–3), 1395-1396 (1997).</w:t>
      </w:r>
    </w:p>
    <w:p w14:paraId="3BECC5A7" w14:textId="77777777" w:rsidR="006163EF" w:rsidRDefault="006163EF">
      <w:pPr>
        <w:pStyle w:val="NormalWeb"/>
        <w:spacing w:line="480" w:lineRule="auto"/>
        <w:divId w:val="1744833574"/>
      </w:pPr>
      <w:r>
        <w:t xml:space="preserve">[19] </w:t>
      </w:r>
      <w:proofErr w:type="spellStart"/>
      <w:r>
        <w:t>Mirfakhrai</w:t>
      </w:r>
      <w:proofErr w:type="spellEnd"/>
      <w:r>
        <w:t xml:space="preserve">, T., </w:t>
      </w:r>
      <w:proofErr w:type="spellStart"/>
      <w:r>
        <w:t>Jiyoung</w:t>
      </w:r>
      <w:proofErr w:type="spellEnd"/>
      <w:r>
        <w:t xml:space="preserve"> Oh, Kozlov, M.E., </w:t>
      </w:r>
      <w:proofErr w:type="spellStart"/>
      <w:r>
        <w:t>Shaoli</w:t>
      </w:r>
      <w:proofErr w:type="spellEnd"/>
      <w:r>
        <w:t xml:space="preserve"> </w:t>
      </w:r>
      <w:proofErr w:type="spellStart"/>
      <w:r>
        <w:t>Fang</w:t>
      </w:r>
      <w:proofErr w:type="spellEnd"/>
      <w:r>
        <w:t xml:space="preserve">, </w:t>
      </w:r>
      <w:proofErr w:type="spellStart"/>
      <w:r>
        <w:t>Mei</w:t>
      </w:r>
      <w:proofErr w:type="spellEnd"/>
      <w:r>
        <w:t xml:space="preserve"> </w:t>
      </w:r>
      <w:proofErr w:type="spellStart"/>
      <w:r>
        <w:t>Zhang</w:t>
      </w:r>
      <w:proofErr w:type="spellEnd"/>
      <w:r>
        <w:t xml:space="preserve">, </w:t>
      </w:r>
      <w:proofErr w:type="spellStart"/>
      <w:r>
        <w:t>Baughman</w:t>
      </w:r>
      <w:proofErr w:type="spellEnd"/>
      <w:r>
        <w:t xml:space="preserve">, R.H. and </w:t>
      </w:r>
      <w:proofErr w:type="spellStart"/>
      <w:r>
        <w:t>Madden</w:t>
      </w:r>
      <w:proofErr w:type="spellEnd"/>
      <w:r>
        <w:t xml:space="preserve">, J.D.W., "Mechanoelectrical </w:t>
      </w:r>
      <w:proofErr w:type="spellStart"/>
      <w:r>
        <w:t>Force</w:t>
      </w:r>
      <w:proofErr w:type="spellEnd"/>
      <w:r>
        <w:t xml:space="preserve"> </w:t>
      </w:r>
      <w:proofErr w:type="spellStart"/>
      <w:r>
        <w:t>Sensors</w:t>
      </w:r>
      <w:proofErr w:type="spellEnd"/>
      <w:r>
        <w:t xml:space="preserve"> </w:t>
      </w:r>
      <w:proofErr w:type="spellStart"/>
      <w:r>
        <w:t>Using</w:t>
      </w:r>
      <w:proofErr w:type="spellEnd"/>
      <w:r>
        <w:t xml:space="preserve"> </w:t>
      </w:r>
      <w:proofErr w:type="spellStart"/>
      <w:r>
        <w:t>Twisted</w:t>
      </w:r>
      <w:proofErr w:type="spellEnd"/>
      <w:r>
        <w:t xml:space="preserve"> </w:t>
      </w:r>
      <w:proofErr w:type="spellStart"/>
      <w:r>
        <w:t>Yarns</w:t>
      </w:r>
      <w:proofErr w:type="spellEnd"/>
      <w:r>
        <w:t xml:space="preserve"> of </w:t>
      </w:r>
      <w:proofErr w:type="spellStart"/>
      <w:r>
        <w:t>Carbon</w:t>
      </w:r>
      <w:proofErr w:type="spellEnd"/>
      <w:r>
        <w:t xml:space="preserve"> </w:t>
      </w:r>
      <w:proofErr w:type="spellStart"/>
      <w:r>
        <w:t>Nanotubes</w:t>
      </w:r>
      <w:proofErr w:type="spellEnd"/>
      <w:r>
        <w:t>,"  </w:t>
      </w:r>
      <w:proofErr w:type="spellStart"/>
      <w:r>
        <w:t>Mechatronics</w:t>
      </w:r>
      <w:proofErr w:type="spellEnd"/>
      <w:r>
        <w:t xml:space="preserve">, IEEE/ASME </w:t>
      </w:r>
      <w:proofErr w:type="spellStart"/>
      <w:r>
        <w:t>Transactions</w:t>
      </w:r>
      <w:proofErr w:type="spellEnd"/>
      <w:r>
        <w:t xml:space="preserve"> On, 16(1), 90-97 (2011).</w:t>
      </w:r>
    </w:p>
    <w:p w14:paraId="05675F02" w14:textId="77777777" w:rsidR="006163EF" w:rsidRDefault="006163EF">
      <w:pPr>
        <w:pStyle w:val="NormalWeb"/>
        <w:spacing w:line="480" w:lineRule="auto"/>
        <w:divId w:val="1744833574"/>
      </w:pPr>
      <w:r>
        <w:t xml:space="preserve">[20] </w:t>
      </w:r>
      <w:proofErr w:type="spellStart"/>
      <w:r>
        <w:t>Chen</w:t>
      </w:r>
      <w:proofErr w:type="spellEnd"/>
      <w:r>
        <w:t xml:space="preserve">, Z., </w:t>
      </w:r>
      <w:proofErr w:type="spellStart"/>
      <w:r>
        <w:t>Tan</w:t>
      </w:r>
      <w:proofErr w:type="spellEnd"/>
      <w:r>
        <w:t xml:space="preserve">, X., </w:t>
      </w:r>
      <w:proofErr w:type="spellStart"/>
      <w:r>
        <w:t>Will</w:t>
      </w:r>
      <w:proofErr w:type="spellEnd"/>
      <w:r>
        <w:t xml:space="preserve">, A. and </w:t>
      </w:r>
      <w:proofErr w:type="spellStart"/>
      <w:r>
        <w:t>Ziel</w:t>
      </w:r>
      <w:proofErr w:type="spellEnd"/>
      <w:r>
        <w:t xml:space="preserve">, C., "A </w:t>
      </w:r>
      <w:proofErr w:type="spellStart"/>
      <w:r>
        <w:t>dynamic</w:t>
      </w:r>
      <w:proofErr w:type="spellEnd"/>
      <w:r>
        <w:t xml:space="preserve"> </w:t>
      </w:r>
      <w:proofErr w:type="spellStart"/>
      <w:r>
        <w:t>model</w:t>
      </w:r>
      <w:proofErr w:type="spellEnd"/>
      <w:r>
        <w:t xml:space="preserve"> </w:t>
      </w:r>
      <w:proofErr w:type="spellStart"/>
      <w:r>
        <w:t>for</w:t>
      </w:r>
      <w:proofErr w:type="spellEnd"/>
      <w:r>
        <w:t xml:space="preserve"> </w:t>
      </w:r>
      <w:proofErr w:type="spellStart"/>
      <w:r>
        <w:t>ionic</w:t>
      </w:r>
      <w:proofErr w:type="spellEnd"/>
      <w:r>
        <w:t xml:space="preserve"> </w:t>
      </w:r>
      <w:proofErr w:type="spellStart"/>
      <w:r>
        <w:t>polymer–metal</w:t>
      </w:r>
      <w:proofErr w:type="spellEnd"/>
      <w:r>
        <w:t xml:space="preserve"> </w:t>
      </w:r>
      <w:proofErr w:type="spellStart"/>
      <w:r>
        <w:t>composite</w:t>
      </w:r>
      <w:proofErr w:type="spellEnd"/>
      <w:r>
        <w:t xml:space="preserve"> </w:t>
      </w:r>
      <w:proofErr w:type="spellStart"/>
      <w:r>
        <w:t>sensors</w:t>
      </w:r>
      <w:proofErr w:type="spellEnd"/>
      <w:r>
        <w:t>,"  </w:t>
      </w:r>
      <w:proofErr w:type="spellStart"/>
      <w:r>
        <w:t>Smart</w:t>
      </w:r>
      <w:proofErr w:type="spellEnd"/>
      <w:r>
        <w:t xml:space="preserve"> </w:t>
      </w:r>
      <w:proofErr w:type="spellStart"/>
      <w:r>
        <w:t>Mater.Struct</w:t>
      </w:r>
      <w:proofErr w:type="spellEnd"/>
      <w:r>
        <w:t>., 16(4), 1477 (2007).</w:t>
      </w:r>
    </w:p>
    <w:p w14:paraId="69B470D8" w14:textId="77777777" w:rsidR="006163EF" w:rsidRDefault="006163EF">
      <w:pPr>
        <w:pStyle w:val="NormalWeb"/>
        <w:spacing w:line="480" w:lineRule="auto"/>
        <w:divId w:val="1744833574"/>
      </w:pPr>
      <w:r>
        <w:lastRenderedPageBreak/>
        <w:t xml:space="preserve">[21] </w:t>
      </w:r>
      <w:proofErr w:type="spellStart"/>
      <w:r>
        <w:t>Newbury</w:t>
      </w:r>
      <w:proofErr w:type="spellEnd"/>
      <w:r>
        <w:t>, K.M. and Leo, D.J., "</w:t>
      </w:r>
      <w:proofErr w:type="spellStart"/>
      <w:r>
        <w:t>Linear</w:t>
      </w:r>
      <w:proofErr w:type="spellEnd"/>
      <w:r>
        <w:t xml:space="preserve"> </w:t>
      </w:r>
      <w:proofErr w:type="spellStart"/>
      <w:r>
        <w:t>Electromechanical</w:t>
      </w:r>
      <w:proofErr w:type="spellEnd"/>
      <w:r>
        <w:t xml:space="preserve"> </w:t>
      </w:r>
      <w:proofErr w:type="spellStart"/>
      <w:r>
        <w:t>Model</w:t>
      </w:r>
      <w:proofErr w:type="spellEnd"/>
      <w:r>
        <w:t xml:space="preserve"> of </w:t>
      </w:r>
      <w:proofErr w:type="spellStart"/>
      <w:r>
        <w:t>Ionic</w:t>
      </w:r>
      <w:proofErr w:type="spellEnd"/>
      <w:r>
        <w:t xml:space="preserve"> </w:t>
      </w:r>
      <w:proofErr w:type="spellStart"/>
      <w:r>
        <w:t>Polymer</w:t>
      </w:r>
      <w:proofErr w:type="spellEnd"/>
      <w:r>
        <w:t xml:space="preserve"> </w:t>
      </w:r>
      <w:proofErr w:type="spellStart"/>
      <w:r>
        <w:t>Transducers</w:t>
      </w:r>
      <w:proofErr w:type="spellEnd"/>
      <w:r>
        <w:t xml:space="preserve"> -Part II: </w:t>
      </w:r>
      <w:proofErr w:type="spellStart"/>
      <w:r>
        <w:t>Experimental</w:t>
      </w:r>
      <w:proofErr w:type="spellEnd"/>
      <w:r>
        <w:t xml:space="preserve"> </w:t>
      </w:r>
      <w:proofErr w:type="spellStart"/>
      <w:r>
        <w:t>Validation</w:t>
      </w:r>
      <w:proofErr w:type="spellEnd"/>
      <w:r>
        <w:t>,"  </w:t>
      </w:r>
      <w:proofErr w:type="spellStart"/>
      <w:r>
        <w:t>Journal</w:t>
      </w:r>
      <w:proofErr w:type="spellEnd"/>
      <w:r>
        <w:t xml:space="preserve"> of Intelligent </w:t>
      </w:r>
      <w:proofErr w:type="spellStart"/>
      <w:r>
        <w:t>Material</w:t>
      </w:r>
      <w:proofErr w:type="spellEnd"/>
      <w:r>
        <w:t xml:space="preserve"> </w:t>
      </w:r>
      <w:proofErr w:type="spellStart"/>
      <w:r>
        <w:t>Systems</w:t>
      </w:r>
      <w:proofErr w:type="spellEnd"/>
      <w:r>
        <w:t xml:space="preserve"> and </w:t>
      </w:r>
      <w:proofErr w:type="spellStart"/>
      <w:r>
        <w:t>Structures</w:t>
      </w:r>
      <w:proofErr w:type="spellEnd"/>
      <w:r>
        <w:t>, 14(6), 343-357 (2003).</w:t>
      </w:r>
    </w:p>
    <w:p w14:paraId="4A59F33F" w14:textId="77777777" w:rsidR="006163EF" w:rsidRDefault="006163EF">
      <w:pPr>
        <w:pStyle w:val="NormalWeb"/>
        <w:spacing w:line="480" w:lineRule="auto"/>
        <w:divId w:val="1744833574"/>
      </w:pPr>
      <w:r>
        <w:t xml:space="preserve">[22] </w:t>
      </w:r>
      <w:proofErr w:type="spellStart"/>
      <w:r>
        <w:t>Farinholt</w:t>
      </w:r>
      <w:proofErr w:type="spellEnd"/>
      <w:r>
        <w:t>, K. and Leo, D.J., "</w:t>
      </w:r>
      <w:proofErr w:type="spellStart"/>
      <w:r>
        <w:t>Modeling</w:t>
      </w:r>
      <w:proofErr w:type="spellEnd"/>
      <w:r>
        <w:t xml:space="preserve"> of </w:t>
      </w:r>
      <w:proofErr w:type="spellStart"/>
      <w:r>
        <w:t>electromechanical</w:t>
      </w:r>
      <w:proofErr w:type="spellEnd"/>
      <w:r>
        <w:t xml:space="preserve"> </w:t>
      </w:r>
      <w:proofErr w:type="spellStart"/>
      <w:r>
        <w:t>charge</w:t>
      </w:r>
      <w:proofErr w:type="spellEnd"/>
      <w:r>
        <w:t xml:space="preserve"> </w:t>
      </w:r>
      <w:proofErr w:type="spellStart"/>
      <w:r>
        <w:t>sensing</w:t>
      </w:r>
      <w:proofErr w:type="spellEnd"/>
      <w:r>
        <w:t xml:space="preserve"> </w:t>
      </w:r>
      <w:proofErr w:type="spellStart"/>
      <w:r>
        <w:t>in</w:t>
      </w:r>
      <w:proofErr w:type="spellEnd"/>
      <w:r>
        <w:t xml:space="preserve"> </w:t>
      </w:r>
      <w:proofErr w:type="spellStart"/>
      <w:r>
        <w:t>ionic</w:t>
      </w:r>
      <w:proofErr w:type="spellEnd"/>
      <w:r>
        <w:t xml:space="preserve"> </w:t>
      </w:r>
      <w:proofErr w:type="spellStart"/>
      <w:r>
        <w:t>polymer</w:t>
      </w:r>
      <w:proofErr w:type="spellEnd"/>
      <w:r>
        <w:t xml:space="preserve"> </w:t>
      </w:r>
      <w:proofErr w:type="spellStart"/>
      <w:r>
        <w:t>transducers</w:t>
      </w:r>
      <w:proofErr w:type="spellEnd"/>
      <w:r>
        <w:t>,"  </w:t>
      </w:r>
      <w:proofErr w:type="spellStart"/>
      <w:r>
        <w:t>Mech.Mater</w:t>
      </w:r>
      <w:proofErr w:type="spellEnd"/>
      <w:r>
        <w:t>., 36(5–6), 421-433 (2004).</w:t>
      </w:r>
    </w:p>
    <w:p w14:paraId="77D59D7D" w14:textId="77777777" w:rsidR="006163EF" w:rsidRDefault="006163EF">
      <w:pPr>
        <w:pStyle w:val="NormalWeb"/>
        <w:spacing w:line="480" w:lineRule="auto"/>
        <w:divId w:val="1744833574"/>
      </w:pPr>
      <w:r>
        <w:t xml:space="preserve">[23] </w:t>
      </w:r>
      <w:proofErr w:type="spellStart"/>
      <w:r>
        <w:t>Bonomo</w:t>
      </w:r>
      <w:proofErr w:type="spellEnd"/>
      <w:r>
        <w:t xml:space="preserve">, C., </w:t>
      </w:r>
      <w:proofErr w:type="spellStart"/>
      <w:r>
        <w:t>Fortuna</w:t>
      </w:r>
      <w:proofErr w:type="spellEnd"/>
      <w:r>
        <w:t xml:space="preserve">, L., </w:t>
      </w:r>
      <w:proofErr w:type="spellStart"/>
      <w:r>
        <w:t>Giannone</w:t>
      </w:r>
      <w:proofErr w:type="spellEnd"/>
      <w:r>
        <w:t xml:space="preserve">, P., </w:t>
      </w:r>
      <w:proofErr w:type="spellStart"/>
      <w:r>
        <w:t>Graziani</w:t>
      </w:r>
      <w:proofErr w:type="spellEnd"/>
      <w:r>
        <w:t xml:space="preserve">, S. and </w:t>
      </w:r>
      <w:proofErr w:type="spellStart"/>
      <w:r>
        <w:t>Strazzeri</w:t>
      </w:r>
      <w:proofErr w:type="spellEnd"/>
      <w:r>
        <w:t xml:space="preserve">, S., "A </w:t>
      </w:r>
      <w:proofErr w:type="spellStart"/>
      <w:r>
        <w:t>model</w:t>
      </w:r>
      <w:proofErr w:type="spellEnd"/>
      <w:r>
        <w:t xml:space="preserve"> </w:t>
      </w:r>
      <w:proofErr w:type="spellStart"/>
      <w:r>
        <w:t>for</w:t>
      </w:r>
      <w:proofErr w:type="spellEnd"/>
      <w:r>
        <w:t xml:space="preserve"> </w:t>
      </w:r>
      <w:proofErr w:type="spellStart"/>
      <w:r>
        <w:t>ionic</w:t>
      </w:r>
      <w:proofErr w:type="spellEnd"/>
      <w:r>
        <w:t xml:space="preserve"> </w:t>
      </w:r>
      <w:proofErr w:type="spellStart"/>
      <w:r>
        <w:t>polymer</w:t>
      </w:r>
      <w:proofErr w:type="spellEnd"/>
      <w:r>
        <w:t xml:space="preserve"> </w:t>
      </w:r>
      <w:proofErr w:type="spellStart"/>
      <w:r>
        <w:t>metal</w:t>
      </w:r>
      <w:proofErr w:type="spellEnd"/>
      <w:r>
        <w:t xml:space="preserve"> </w:t>
      </w:r>
      <w:proofErr w:type="spellStart"/>
      <w:r>
        <w:t>composites</w:t>
      </w:r>
      <w:proofErr w:type="spellEnd"/>
      <w:r>
        <w:t xml:space="preserve"> </w:t>
      </w:r>
      <w:proofErr w:type="spellStart"/>
      <w:r>
        <w:t>as</w:t>
      </w:r>
      <w:proofErr w:type="spellEnd"/>
      <w:r>
        <w:t xml:space="preserve"> </w:t>
      </w:r>
      <w:proofErr w:type="spellStart"/>
      <w:r>
        <w:t>sensors</w:t>
      </w:r>
      <w:proofErr w:type="spellEnd"/>
      <w:r>
        <w:t>,"  </w:t>
      </w:r>
      <w:proofErr w:type="spellStart"/>
      <w:r>
        <w:t>Smart</w:t>
      </w:r>
      <w:proofErr w:type="spellEnd"/>
      <w:r>
        <w:t xml:space="preserve"> </w:t>
      </w:r>
      <w:proofErr w:type="spellStart"/>
      <w:r>
        <w:t>Mater.Struct</w:t>
      </w:r>
      <w:proofErr w:type="spellEnd"/>
      <w:r>
        <w:t>., 15(3), 749 (2006).</w:t>
      </w:r>
    </w:p>
    <w:p w14:paraId="5907A9F0" w14:textId="77777777" w:rsidR="006163EF" w:rsidRDefault="006163EF">
      <w:pPr>
        <w:pStyle w:val="NormalWeb"/>
        <w:spacing w:line="480" w:lineRule="auto"/>
        <w:divId w:val="1744833574"/>
      </w:pPr>
      <w:r>
        <w:t xml:space="preserve">[24] </w:t>
      </w:r>
      <w:proofErr w:type="spellStart"/>
      <w:r>
        <w:t>Paola</w:t>
      </w:r>
      <w:proofErr w:type="spellEnd"/>
      <w:r>
        <w:t xml:space="preserve">, B., </w:t>
      </w:r>
      <w:proofErr w:type="spellStart"/>
      <w:r>
        <w:t>Fortuna</w:t>
      </w:r>
      <w:proofErr w:type="spellEnd"/>
      <w:r>
        <w:t xml:space="preserve">, L., </w:t>
      </w:r>
      <w:proofErr w:type="spellStart"/>
      <w:r>
        <w:t>Giannone</w:t>
      </w:r>
      <w:proofErr w:type="spellEnd"/>
      <w:r>
        <w:t xml:space="preserve">, P., </w:t>
      </w:r>
      <w:proofErr w:type="spellStart"/>
      <w:r>
        <w:t>Graziani</w:t>
      </w:r>
      <w:proofErr w:type="spellEnd"/>
      <w:r>
        <w:t xml:space="preserve">, S. and </w:t>
      </w:r>
      <w:proofErr w:type="spellStart"/>
      <w:r>
        <w:t>Strazzeri</w:t>
      </w:r>
      <w:proofErr w:type="spellEnd"/>
      <w:r>
        <w:t xml:space="preserve">, S., "IPMCs </w:t>
      </w:r>
      <w:proofErr w:type="spellStart"/>
      <w:r>
        <w:t>as</w:t>
      </w:r>
      <w:proofErr w:type="spellEnd"/>
      <w:r>
        <w:t xml:space="preserve"> </w:t>
      </w:r>
      <w:proofErr w:type="spellStart"/>
      <w:r>
        <w:t>Vibration</w:t>
      </w:r>
      <w:proofErr w:type="spellEnd"/>
      <w:r>
        <w:t xml:space="preserve"> </w:t>
      </w:r>
      <w:proofErr w:type="spellStart"/>
      <w:r>
        <w:t>Sensors</w:t>
      </w:r>
      <w:proofErr w:type="spellEnd"/>
      <w:r>
        <w:t>,"  </w:t>
      </w:r>
      <w:proofErr w:type="spellStart"/>
      <w:r>
        <w:t>Instrumentation</w:t>
      </w:r>
      <w:proofErr w:type="spellEnd"/>
      <w:r>
        <w:t xml:space="preserve"> and </w:t>
      </w:r>
      <w:proofErr w:type="spellStart"/>
      <w:r>
        <w:t>Measurement</w:t>
      </w:r>
      <w:proofErr w:type="spellEnd"/>
      <w:r>
        <w:t xml:space="preserve"> </w:t>
      </w:r>
      <w:proofErr w:type="spellStart"/>
      <w:r>
        <w:t>Technology</w:t>
      </w:r>
      <w:proofErr w:type="spellEnd"/>
      <w:r>
        <w:t xml:space="preserve"> </w:t>
      </w:r>
      <w:proofErr w:type="spellStart"/>
      <w:r>
        <w:t>Conference</w:t>
      </w:r>
      <w:proofErr w:type="spellEnd"/>
      <w:r>
        <w:t xml:space="preserve"> </w:t>
      </w:r>
      <w:proofErr w:type="spellStart"/>
      <w:r>
        <w:t>Proceedings</w:t>
      </w:r>
      <w:proofErr w:type="spellEnd"/>
      <w:r>
        <w:t>, 2008. IMTC 2008. IEEE, 2065-2069 (2008).</w:t>
      </w:r>
    </w:p>
    <w:p w14:paraId="160F3AD3" w14:textId="77777777" w:rsidR="006163EF" w:rsidRDefault="006163EF">
      <w:pPr>
        <w:pStyle w:val="NormalWeb"/>
        <w:spacing w:line="480" w:lineRule="auto"/>
        <w:divId w:val="1744833574"/>
      </w:pPr>
      <w:r>
        <w:t xml:space="preserve">[25] </w:t>
      </w:r>
      <w:proofErr w:type="spellStart"/>
      <w:r>
        <w:t>Biddiss</w:t>
      </w:r>
      <w:proofErr w:type="spellEnd"/>
      <w:r>
        <w:t xml:space="preserve">, E. and </w:t>
      </w:r>
      <w:proofErr w:type="spellStart"/>
      <w:r>
        <w:t>Chau</w:t>
      </w:r>
      <w:proofErr w:type="spellEnd"/>
      <w:r>
        <w:t xml:space="preserve">, T., "Electroactive </w:t>
      </w:r>
      <w:proofErr w:type="spellStart"/>
      <w:r>
        <w:t>polymeric</w:t>
      </w:r>
      <w:proofErr w:type="spellEnd"/>
      <w:r>
        <w:t xml:space="preserve"> </w:t>
      </w:r>
      <w:proofErr w:type="spellStart"/>
      <w:r>
        <w:t>sensors</w:t>
      </w:r>
      <w:proofErr w:type="spellEnd"/>
      <w:r>
        <w:t xml:space="preserve"> </w:t>
      </w:r>
      <w:proofErr w:type="spellStart"/>
      <w:r>
        <w:t>in</w:t>
      </w:r>
      <w:proofErr w:type="spellEnd"/>
      <w:r>
        <w:t xml:space="preserve"> </w:t>
      </w:r>
      <w:proofErr w:type="spellStart"/>
      <w:r>
        <w:t>hand</w:t>
      </w:r>
      <w:proofErr w:type="spellEnd"/>
      <w:r>
        <w:t xml:space="preserve"> </w:t>
      </w:r>
      <w:proofErr w:type="spellStart"/>
      <w:r>
        <w:t>prostheses</w:t>
      </w:r>
      <w:proofErr w:type="spellEnd"/>
      <w:r>
        <w:t xml:space="preserve">: </w:t>
      </w:r>
      <w:proofErr w:type="spellStart"/>
      <w:r>
        <w:t>Bending</w:t>
      </w:r>
      <w:proofErr w:type="spellEnd"/>
      <w:r>
        <w:t xml:space="preserve"> </w:t>
      </w:r>
      <w:proofErr w:type="spellStart"/>
      <w:r>
        <w:t>response</w:t>
      </w:r>
      <w:proofErr w:type="spellEnd"/>
      <w:r>
        <w:t xml:space="preserve"> of </w:t>
      </w:r>
      <w:proofErr w:type="spellStart"/>
      <w:r>
        <w:t>an</w:t>
      </w:r>
      <w:proofErr w:type="spellEnd"/>
      <w:r>
        <w:t xml:space="preserve"> </w:t>
      </w:r>
      <w:proofErr w:type="spellStart"/>
      <w:r>
        <w:t>ionic</w:t>
      </w:r>
      <w:proofErr w:type="spellEnd"/>
      <w:r>
        <w:t xml:space="preserve"> </w:t>
      </w:r>
      <w:proofErr w:type="spellStart"/>
      <w:r>
        <w:t>polymer</w:t>
      </w:r>
      <w:proofErr w:type="spellEnd"/>
      <w:r>
        <w:t xml:space="preserve"> </w:t>
      </w:r>
      <w:proofErr w:type="spellStart"/>
      <w:r>
        <w:t>metal</w:t>
      </w:r>
      <w:proofErr w:type="spellEnd"/>
      <w:r>
        <w:t xml:space="preserve"> </w:t>
      </w:r>
      <w:proofErr w:type="spellStart"/>
      <w:r>
        <w:t>composite</w:t>
      </w:r>
      <w:proofErr w:type="spellEnd"/>
      <w:r>
        <w:t>,"  Med.Eng.Phys., 28(6), 568-578 (2006).</w:t>
      </w:r>
    </w:p>
    <w:p w14:paraId="615073F0" w14:textId="77777777" w:rsidR="006163EF" w:rsidRDefault="006163EF">
      <w:pPr>
        <w:pStyle w:val="NormalWeb"/>
        <w:spacing w:line="480" w:lineRule="auto"/>
        <w:divId w:val="1744833574"/>
      </w:pPr>
      <w:r>
        <w:t xml:space="preserve">[26] </w:t>
      </w:r>
      <w:proofErr w:type="spellStart"/>
      <w:r>
        <w:t>Bonomo</w:t>
      </w:r>
      <w:proofErr w:type="spellEnd"/>
      <w:r>
        <w:t xml:space="preserve">, C., </w:t>
      </w:r>
      <w:proofErr w:type="spellStart"/>
      <w:r>
        <w:t>Fortuna</w:t>
      </w:r>
      <w:proofErr w:type="spellEnd"/>
      <w:r>
        <w:t xml:space="preserve">, L., </w:t>
      </w:r>
      <w:proofErr w:type="spellStart"/>
      <w:r>
        <w:t>Giannone</w:t>
      </w:r>
      <w:proofErr w:type="spellEnd"/>
      <w:r>
        <w:t xml:space="preserve">, P. and </w:t>
      </w:r>
      <w:proofErr w:type="spellStart"/>
      <w:r>
        <w:t>Graziani</w:t>
      </w:r>
      <w:proofErr w:type="spellEnd"/>
      <w:r>
        <w:t xml:space="preserve">, S., "A </w:t>
      </w:r>
      <w:proofErr w:type="spellStart"/>
      <w:r>
        <w:t>method</w:t>
      </w:r>
      <w:proofErr w:type="spellEnd"/>
      <w:r>
        <w:t xml:space="preserve"> </w:t>
      </w:r>
      <w:proofErr w:type="spellStart"/>
      <w:r>
        <w:t>to</w:t>
      </w:r>
      <w:proofErr w:type="spellEnd"/>
      <w:r>
        <w:t xml:space="preserve"> </w:t>
      </w:r>
      <w:proofErr w:type="spellStart"/>
      <w:r>
        <w:t>characterize</w:t>
      </w:r>
      <w:proofErr w:type="spellEnd"/>
      <w:r>
        <w:t xml:space="preserve"> </w:t>
      </w:r>
      <w:proofErr w:type="spellStart"/>
      <w:r>
        <w:t>the</w:t>
      </w:r>
      <w:proofErr w:type="spellEnd"/>
      <w:r>
        <w:t xml:space="preserve"> </w:t>
      </w:r>
      <w:proofErr w:type="spellStart"/>
      <w:r>
        <w:t>deformation</w:t>
      </w:r>
      <w:proofErr w:type="spellEnd"/>
      <w:r>
        <w:t xml:space="preserve"> of </w:t>
      </w:r>
      <w:proofErr w:type="spellStart"/>
      <w:r>
        <w:t>an</w:t>
      </w:r>
      <w:proofErr w:type="spellEnd"/>
      <w:r>
        <w:t xml:space="preserve"> IPMC </w:t>
      </w:r>
      <w:proofErr w:type="spellStart"/>
      <w:r>
        <w:t>sensing</w:t>
      </w:r>
      <w:proofErr w:type="spellEnd"/>
      <w:r>
        <w:t xml:space="preserve"> </w:t>
      </w:r>
      <w:proofErr w:type="spellStart"/>
      <w:r>
        <w:t>membrane</w:t>
      </w:r>
      <w:proofErr w:type="spellEnd"/>
      <w:r>
        <w:t>,"  </w:t>
      </w:r>
      <w:proofErr w:type="spellStart"/>
      <w:r>
        <w:t>Sensors</w:t>
      </w:r>
      <w:proofErr w:type="spellEnd"/>
      <w:r>
        <w:t xml:space="preserve"> and </w:t>
      </w:r>
      <w:proofErr w:type="spellStart"/>
      <w:r>
        <w:t>Actuators</w:t>
      </w:r>
      <w:proofErr w:type="spellEnd"/>
      <w:r>
        <w:t xml:space="preserve"> A: </w:t>
      </w:r>
      <w:proofErr w:type="spellStart"/>
      <w:r>
        <w:t>Physical</w:t>
      </w:r>
      <w:proofErr w:type="spellEnd"/>
      <w:r>
        <w:t>, 123–124(0), 146-154 (2005).</w:t>
      </w:r>
    </w:p>
    <w:p w14:paraId="667C9C5F" w14:textId="77777777" w:rsidR="006163EF" w:rsidRDefault="006163EF">
      <w:pPr>
        <w:pStyle w:val="NormalWeb"/>
        <w:spacing w:line="480" w:lineRule="auto"/>
        <w:divId w:val="1744833574"/>
      </w:pPr>
      <w:r>
        <w:t xml:space="preserve">[27] Must, I., Anton, M., Kruusmaa, M. and </w:t>
      </w:r>
      <w:proofErr w:type="spellStart"/>
      <w:r>
        <w:t>Aabloo</w:t>
      </w:r>
      <w:proofErr w:type="spellEnd"/>
      <w:r>
        <w:t>, A., "</w:t>
      </w:r>
      <w:proofErr w:type="spellStart"/>
      <w:r>
        <w:t>Linear</w:t>
      </w:r>
      <w:proofErr w:type="spellEnd"/>
      <w:r>
        <w:t xml:space="preserve"> </w:t>
      </w:r>
      <w:proofErr w:type="spellStart"/>
      <w:r>
        <w:t>modeling</w:t>
      </w:r>
      <w:proofErr w:type="spellEnd"/>
      <w:r>
        <w:t xml:space="preserve"> of </w:t>
      </w:r>
      <w:proofErr w:type="spellStart"/>
      <w:r>
        <w:t>elongated</w:t>
      </w:r>
      <w:proofErr w:type="spellEnd"/>
      <w:r>
        <w:t xml:space="preserve"> </w:t>
      </w:r>
      <w:proofErr w:type="spellStart"/>
      <w:r>
        <w:t>bending</w:t>
      </w:r>
      <w:proofErr w:type="spellEnd"/>
      <w:r>
        <w:t xml:space="preserve"> EAP </w:t>
      </w:r>
      <w:proofErr w:type="spellStart"/>
      <w:r>
        <w:t>actuator</w:t>
      </w:r>
      <w:proofErr w:type="spellEnd"/>
      <w:r>
        <w:t xml:space="preserve"> at </w:t>
      </w:r>
      <w:proofErr w:type="spellStart"/>
      <w:r>
        <w:t>large</w:t>
      </w:r>
      <w:proofErr w:type="spellEnd"/>
      <w:r>
        <w:t xml:space="preserve"> </w:t>
      </w:r>
      <w:proofErr w:type="spellStart"/>
      <w:r>
        <w:t>deformations</w:t>
      </w:r>
      <w:proofErr w:type="spellEnd"/>
      <w:r>
        <w:t xml:space="preserve">,"  Electroactive </w:t>
      </w:r>
      <w:proofErr w:type="spellStart"/>
      <w:r>
        <w:t>Polymer</w:t>
      </w:r>
      <w:proofErr w:type="spellEnd"/>
      <w:r>
        <w:t xml:space="preserve"> </w:t>
      </w:r>
      <w:proofErr w:type="spellStart"/>
      <w:r>
        <w:t>Actuators</w:t>
      </w:r>
      <w:proofErr w:type="spellEnd"/>
      <w:r>
        <w:t xml:space="preserve"> and </w:t>
      </w:r>
      <w:proofErr w:type="spellStart"/>
      <w:r>
        <w:t>Devices</w:t>
      </w:r>
      <w:proofErr w:type="spellEnd"/>
      <w:r>
        <w:t xml:space="preserve"> (EAPAD) XI, </w:t>
      </w:r>
      <w:proofErr w:type="spellStart"/>
      <w:r>
        <w:t>Proceedings</w:t>
      </w:r>
      <w:proofErr w:type="spellEnd"/>
      <w:r>
        <w:t xml:space="preserve"> of SPIE, 728723 (2009).</w:t>
      </w:r>
    </w:p>
    <w:p w14:paraId="5587CEB7" w14:textId="77777777" w:rsidR="006163EF" w:rsidRDefault="006163EF">
      <w:pPr>
        <w:pStyle w:val="NormalWeb"/>
        <w:spacing w:line="480" w:lineRule="auto"/>
        <w:divId w:val="1744833574"/>
      </w:pPr>
      <w:r>
        <w:t xml:space="preserve">[28] </w:t>
      </w:r>
      <w:proofErr w:type="spellStart"/>
      <w:r>
        <w:t>Punning</w:t>
      </w:r>
      <w:proofErr w:type="spellEnd"/>
      <w:r>
        <w:t xml:space="preserve">, A., Kruusmaa, M. and </w:t>
      </w:r>
      <w:proofErr w:type="spellStart"/>
      <w:r>
        <w:t>Aabloo</w:t>
      </w:r>
      <w:proofErr w:type="spellEnd"/>
      <w:r>
        <w:t>, A., "</w:t>
      </w:r>
      <w:proofErr w:type="spellStart"/>
      <w:r>
        <w:t>Surface</w:t>
      </w:r>
      <w:proofErr w:type="spellEnd"/>
      <w:r>
        <w:t xml:space="preserve"> </w:t>
      </w:r>
      <w:proofErr w:type="spellStart"/>
      <w:r>
        <w:t>resistance</w:t>
      </w:r>
      <w:proofErr w:type="spellEnd"/>
      <w:r>
        <w:t xml:space="preserve"> </w:t>
      </w:r>
      <w:proofErr w:type="spellStart"/>
      <w:r>
        <w:t>experiments</w:t>
      </w:r>
      <w:proofErr w:type="spellEnd"/>
      <w:r>
        <w:t xml:space="preserve"> </w:t>
      </w:r>
      <w:proofErr w:type="spellStart"/>
      <w:r>
        <w:t>with</w:t>
      </w:r>
      <w:proofErr w:type="spellEnd"/>
      <w:r>
        <w:t xml:space="preserve"> IPMC </w:t>
      </w:r>
      <w:proofErr w:type="spellStart"/>
      <w:r>
        <w:t>sensors</w:t>
      </w:r>
      <w:proofErr w:type="spellEnd"/>
      <w:r>
        <w:t xml:space="preserve"> and </w:t>
      </w:r>
      <w:proofErr w:type="spellStart"/>
      <w:r>
        <w:t>actuators</w:t>
      </w:r>
      <w:proofErr w:type="spellEnd"/>
      <w:r>
        <w:t>,"  </w:t>
      </w:r>
      <w:proofErr w:type="spellStart"/>
      <w:r>
        <w:t>Sensors</w:t>
      </w:r>
      <w:proofErr w:type="spellEnd"/>
      <w:r>
        <w:t xml:space="preserve"> and </w:t>
      </w:r>
      <w:proofErr w:type="spellStart"/>
      <w:r>
        <w:t>Actuators</w:t>
      </w:r>
      <w:proofErr w:type="spellEnd"/>
      <w:r>
        <w:t xml:space="preserve"> A: </w:t>
      </w:r>
      <w:proofErr w:type="spellStart"/>
      <w:r>
        <w:t>Physical</w:t>
      </w:r>
      <w:proofErr w:type="spellEnd"/>
      <w:r>
        <w:t>, 133(1), 200-209 (2007).</w:t>
      </w:r>
    </w:p>
    <w:p w14:paraId="56121307" w14:textId="77777777" w:rsidR="006163EF" w:rsidRDefault="006163EF">
      <w:pPr>
        <w:pStyle w:val="NormalWeb"/>
        <w:spacing w:line="480" w:lineRule="auto"/>
        <w:divId w:val="1744833574"/>
      </w:pPr>
      <w:r>
        <w:t xml:space="preserve">[29] </w:t>
      </w:r>
      <w:proofErr w:type="spellStart"/>
      <w:r>
        <w:t>Otsuki</w:t>
      </w:r>
      <w:proofErr w:type="spellEnd"/>
      <w:r>
        <w:t xml:space="preserve">, M., </w:t>
      </w:r>
      <w:proofErr w:type="spellStart"/>
      <w:r>
        <w:t>Okuyama</w:t>
      </w:r>
      <w:proofErr w:type="spellEnd"/>
      <w:r>
        <w:t xml:space="preserve">, T. and </w:t>
      </w:r>
      <w:proofErr w:type="spellStart"/>
      <w:r>
        <w:t>Tanaka</w:t>
      </w:r>
      <w:proofErr w:type="spellEnd"/>
      <w:r>
        <w:t>, M., "</w:t>
      </w:r>
      <w:proofErr w:type="spellStart"/>
      <w:r>
        <w:t>Characterization</w:t>
      </w:r>
      <w:proofErr w:type="spellEnd"/>
      <w:r>
        <w:t xml:space="preserve"> of a </w:t>
      </w:r>
      <w:proofErr w:type="spellStart"/>
      <w:r>
        <w:t>curvature</w:t>
      </w:r>
      <w:proofErr w:type="spellEnd"/>
      <w:r>
        <w:t xml:space="preserve"> sensor </w:t>
      </w:r>
      <w:proofErr w:type="spellStart"/>
      <w:r>
        <w:t>using</w:t>
      </w:r>
      <w:proofErr w:type="spellEnd"/>
      <w:r>
        <w:t xml:space="preserve"> a </w:t>
      </w:r>
      <w:proofErr w:type="spellStart"/>
      <w:r>
        <w:t>solid</w:t>
      </w:r>
      <w:proofErr w:type="spellEnd"/>
      <w:r>
        <w:t xml:space="preserve"> </w:t>
      </w:r>
      <w:proofErr w:type="spellStart"/>
      <w:r>
        <w:t>polymer</w:t>
      </w:r>
      <w:proofErr w:type="spellEnd"/>
      <w:r>
        <w:t xml:space="preserve"> </w:t>
      </w:r>
      <w:proofErr w:type="spellStart"/>
      <w:r>
        <w:t>electrolyte</w:t>
      </w:r>
      <w:proofErr w:type="spellEnd"/>
      <w:r>
        <w:t>,"  7500(2009).</w:t>
      </w:r>
    </w:p>
    <w:p w14:paraId="0E70D780" w14:textId="77777777" w:rsidR="006163EF" w:rsidRDefault="006163EF">
      <w:pPr>
        <w:pStyle w:val="NormalWeb"/>
        <w:spacing w:line="480" w:lineRule="auto"/>
        <w:divId w:val="1744833574"/>
      </w:pPr>
      <w:r>
        <w:lastRenderedPageBreak/>
        <w:t xml:space="preserve">[30] Must, I., Kaasik, F., Põldsalu, I., Johanson, U., </w:t>
      </w:r>
      <w:proofErr w:type="spellStart"/>
      <w:r>
        <w:t>Punning</w:t>
      </w:r>
      <w:proofErr w:type="spellEnd"/>
      <w:r>
        <w:t xml:space="preserve">, A. and </w:t>
      </w:r>
      <w:proofErr w:type="spellStart"/>
      <w:r>
        <w:t>Aabloo</w:t>
      </w:r>
      <w:proofErr w:type="spellEnd"/>
      <w:r>
        <w:t>, A., "</w:t>
      </w:r>
      <w:proofErr w:type="spellStart"/>
      <w:r>
        <w:t>Carbon-polymer-ionic</w:t>
      </w:r>
      <w:proofErr w:type="spellEnd"/>
      <w:r>
        <w:t xml:space="preserve"> </w:t>
      </w:r>
      <w:proofErr w:type="spellStart"/>
      <w:r>
        <w:t>liquid</w:t>
      </w:r>
      <w:proofErr w:type="spellEnd"/>
      <w:r>
        <w:t xml:space="preserve"> </w:t>
      </w:r>
      <w:proofErr w:type="spellStart"/>
      <w:r>
        <w:t>composite</w:t>
      </w:r>
      <w:proofErr w:type="spellEnd"/>
      <w:r>
        <w:t xml:space="preserve"> </w:t>
      </w:r>
      <w:proofErr w:type="spellStart"/>
      <w:r>
        <w:t>as</w:t>
      </w:r>
      <w:proofErr w:type="spellEnd"/>
      <w:r>
        <w:t xml:space="preserve"> a </w:t>
      </w:r>
      <w:proofErr w:type="spellStart"/>
      <w:r>
        <w:t>motion</w:t>
      </w:r>
      <w:proofErr w:type="spellEnd"/>
      <w:r>
        <w:t xml:space="preserve"> sensor,"  834031 (2012).</w:t>
      </w:r>
    </w:p>
    <w:p w14:paraId="1A0808D1" w14:textId="77777777" w:rsidR="006163EF" w:rsidRDefault="006163EF">
      <w:pPr>
        <w:pStyle w:val="NormalWeb"/>
        <w:spacing w:line="480" w:lineRule="auto"/>
        <w:divId w:val="1744833574"/>
      </w:pPr>
      <w:r>
        <w:t xml:space="preserve">[31] Must, I., Kaasik, F., Põldsalu, I., Johanson, U., </w:t>
      </w:r>
      <w:proofErr w:type="spellStart"/>
      <w:r>
        <w:t>Punning</w:t>
      </w:r>
      <w:proofErr w:type="spellEnd"/>
      <w:r>
        <w:t xml:space="preserve">, A. and </w:t>
      </w:r>
      <w:proofErr w:type="spellStart"/>
      <w:r>
        <w:t>Aabloo</w:t>
      </w:r>
      <w:proofErr w:type="spellEnd"/>
      <w:r>
        <w:t xml:space="preserve">, A., "A </w:t>
      </w:r>
      <w:proofErr w:type="spellStart"/>
      <w:r>
        <w:t>carbide-derived</w:t>
      </w:r>
      <w:proofErr w:type="spellEnd"/>
      <w:r>
        <w:t xml:space="preserve"> </w:t>
      </w:r>
      <w:proofErr w:type="spellStart"/>
      <w:r>
        <w:t>carbon</w:t>
      </w:r>
      <w:proofErr w:type="spellEnd"/>
      <w:r>
        <w:t xml:space="preserve"> </w:t>
      </w:r>
      <w:proofErr w:type="spellStart"/>
      <w:r>
        <w:t>laminate</w:t>
      </w:r>
      <w:proofErr w:type="spellEnd"/>
      <w:r>
        <w:t xml:space="preserve"> </w:t>
      </w:r>
      <w:proofErr w:type="spellStart"/>
      <w:r>
        <w:t>used</w:t>
      </w:r>
      <w:proofErr w:type="spellEnd"/>
      <w:r>
        <w:t xml:space="preserve"> </w:t>
      </w:r>
      <w:proofErr w:type="spellStart"/>
      <w:r>
        <w:t>as</w:t>
      </w:r>
      <w:proofErr w:type="spellEnd"/>
      <w:r>
        <w:t xml:space="preserve"> a mechanoelectrical sensor,"  </w:t>
      </w:r>
      <w:proofErr w:type="spellStart"/>
      <w:r>
        <w:t>Carbon</w:t>
      </w:r>
      <w:proofErr w:type="spellEnd"/>
      <w:r>
        <w:t>, 50(2), 535-541 (2012).</w:t>
      </w:r>
    </w:p>
    <w:p w14:paraId="4FE64D80" w14:textId="5BDA19E3" w:rsidR="00AA13C8" w:rsidRPr="00AA13C8" w:rsidRDefault="006163EF" w:rsidP="00105C39">
      <w:pPr>
        <w:rPr>
          <w:lang w:val="en-US"/>
        </w:rPr>
      </w:pPr>
      <w:r>
        <w:rPr>
          <w:rFonts w:eastAsia="Times New Roman"/>
        </w:rPr>
        <w:t> </w:t>
      </w:r>
      <w:r>
        <w:rPr>
          <w:lang w:val="en-US"/>
        </w:rPr>
        <w:fldChar w:fldCharType="end"/>
      </w:r>
    </w:p>
    <w:sectPr w:rsidR="00AA13C8" w:rsidRPr="00AA13C8">
      <w:headerReference w:type="default" r:id="rId49"/>
      <w:footerReference w:type="default" r:id="rId50"/>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7F75B1BD" w14:textId="77777777" w:rsidR="00554CC5" w:rsidRDefault="00554CC5" w:rsidP="009A12C3">
      <w:pPr>
        <w:spacing w:after="0" w:line="240" w:lineRule="auto"/>
      </w:pPr>
      <w:r>
        <w:separator/>
      </w:r>
    </w:p>
  </w:endnote>
  <w:endnote w:type="continuationSeparator" w:id="0">
    <w:p w14:paraId="1E6F55B2" w14:textId="77777777" w:rsidR="00554CC5" w:rsidRDefault="00554CC5" w:rsidP="009A12C3">
      <w:pPr>
        <w:spacing w:after="0" w:line="240" w:lineRule="auto"/>
      </w:pPr>
      <w:r>
        <w:continuationSeparator/>
      </w:r>
    </w:p>
  </w:endnote>
  <w:endnote w:type="continuationNotice" w:id="1">
    <w:p w14:paraId="528E7677" w14:textId="77777777" w:rsidR="00554CC5" w:rsidRDefault="00554CC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BA"/>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10002FF" w:usb1="4000ACFF" w:usb2="00000009" w:usb3="00000000" w:csb0="0000019F" w:csb1="00000000"/>
  </w:font>
  <w:font w:name="Cambria">
    <w:panose1 w:val="02040503050406030204"/>
    <w:charset w:val="BA"/>
    <w:family w:val="roman"/>
    <w:pitch w:val="variable"/>
    <w:sig w:usb0="E00002FF" w:usb1="400004FF" w:usb2="00000000" w:usb3="00000000" w:csb0="0000019F" w:csb1="00000000"/>
  </w:font>
  <w:font w:name="Tahoma">
    <w:panose1 w:val="020B0604030504040204"/>
    <w:charset w:val="BA"/>
    <w:family w:val="swiss"/>
    <w:pitch w:val="variable"/>
    <w:sig w:usb0="E1002EFF" w:usb1="C000605B" w:usb2="00000029" w:usb3="00000000" w:csb0="000101FF" w:csb1="00000000"/>
  </w:font>
  <w:font w:name="Arial">
    <w:panose1 w:val="020B0604020202020204"/>
    <w:charset w:val="BA"/>
    <w:family w:val="swiss"/>
    <w:pitch w:val="variable"/>
    <w:sig w:usb0="E0002AFF" w:usb1="C0007843" w:usb2="00000009" w:usb3="00000000" w:csb0="000001FF" w:csb1="00000000"/>
  </w:font>
  <w:font w:name="Cambria Math">
    <w:panose1 w:val="02040503050406030204"/>
    <w:charset w:val="BA"/>
    <w:family w:val="roman"/>
    <w:pitch w:val="variable"/>
    <w:sig w:usb0="E00002FF" w:usb1="42002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2BEA3F4" w14:textId="77777777" w:rsidR="00B5768D" w:rsidRDefault="00B5768D">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7665E7C0" w14:textId="77777777" w:rsidR="00554CC5" w:rsidRDefault="00554CC5" w:rsidP="009A12C3">
      <w:pPr>
        <w:spacing w:after="0" w:line="240" w:lineRule="auto"/>
      </w:pPr>
      <w:r>
        <w:separator/>
      </w:r>
    </w:p>
  </w:footnote>
  <w:footnote w:type="continuationSeparator" w:id="0">
    <w:p w14:paraId="33CDD8FB" w14:textId="77777777" w:rsidR="00554CC5" w:rsidRDefault="00554CC5" w:rsidP="009A12C3">
      <w:pPr>
        <w:spacing w:after="0" w:line="240" w:lineRule="auto"/>
      </w:pPr>
      <w:r>
        <w:continuationSeparator/>
      </w:r>
    </w:p>
  </w:footnote>
  <w:footnote w:type="continuationNotice" w:id="1">
    <w:p w14:paraId="47C1A3BD" w14:textId="77777777" w:rsidR="00554CC5" w:rsidRDefault="00554CC5">
      <w:pPr>
        <w:spacing w:after="0" w:line="240" w:lineRule="auto"/>
      </w:pP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C3AA348" w14:textId="77777777" w:rsidR="00B5768D" w:rsidRDefault="00B5768D">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152563C"/>
    <w:multiLevelType w:val="hybridMultilevel"/>
    <w:tmpl w:val="268ACCEA"/>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
    <w:nsid w:val="13211DC1"/>
    <w:multiLevelType w:val="hybridMultilevel"/>
    <w:tmpl w:val="58F40F36"/>
    <w:lvl w:ilvl="0" w:tplc="F730A99C">
      <w:start w:val="1"/>
      <w:numFmt w:val="decimal"/>
      <w:lvlText w:val="(%1)"/>
      <w:lvlJc w:val="left"/>
      <w:pPr>
        <w:ind w:left="720" w:hanging="360"/>
      </w:pPr>
      <w:rPr>
        <w:rFonts w:ascii="Times New Roman" w:hAnsi="Times New Roman" w:cs="Times New Roman"/>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
    <w:nsid w:val="15087AB5"/>
    <w:multiLevelType w:val="hybridMultilevel"/>
    <w:tmpl w:val="7004A4DE"/>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3">
    <w:nsid w:val="177A67F8"/>
    <w:multiLevelType w:val="hybridMultilevel"/>
    <w:tmpl w:val="9EA23FE0"/>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4">
    <w:nsid w:val="1A817C68"/>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5">
    <w:nsid w:val="1D4D557A"/>
    <w:multiLevelType w:val="hybridMultilevel"/>
    <w:tmpl w:val="9B4AE8DA"/>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6">
    <w:nsid w:val="2175420D"/>
    <w:multiLevelType w:val="hybridMultilevel"/>
    <w:tmpl w:val="D21276E2"/>
    <w:lvl w:ilvl="0" w:tplc="01EE614A">
      <w:start w:val="1"/>
      <w:numFmt w:val="decimal"/>
      <w:pStyle w:val="EQNumbering"/>
      <w:lvlText w:val="(%1)"/>
      <w:lvlJc w:val="left"/>
      <w:pPr>
        <w:ind w:left="36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7">
    <w:nsid w:val="228D2E5C"/>
    <w:multiLevelType w:val="hybridMultilevel"/>
    <w:tmpl w:val="7E9EF3C8"/>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8">
    <w:nsid w:val="2831165E"/>
    <w:multiLevelType w:val="hybridMultilevel"/>
    <w:tmpl w:val="49302292"/>
    <w:lvl w:ilvl="0" w:tplc="A89E2F1A">
      <w:start w:val="1"/>
      <w:numFmt w:val="decimal"/>
      <w:lvlText w:val="(%1)"/>
      <w:lvlJc w:val="left"/>
      <w:pPr>
        <w:ind w:left="720" w:hanging="360"/>
      </w:pPr>
      <w:rPr>
        <w:rFonts w:ascii="Times New Roman" w:hAnsi="Times New Roman" w:cs="Times New Roman"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9">
    <w:nsid w:val="2FB317F1"/>
    <w:multiLevelType w:val="hybridMultilevel"/>
    <w:tmpl w:val="85581B38"/>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0">
    <w:nsid w:val="34EC6CCA"/>
    <w:multiLevelType w:val="hybridMultilevel"/>
    <w:tmpl w:val="7E9EF3C8"/>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1">
    <w:nsid w:val="38DB5E41"/>
    <w:multiLevelType w:val="hybridMultilevel"/>
    <w:tmpl w:val="6BAE8F94"/>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12">
    <w:nsid w:val="491A3890"/>
    <w:multiLevelType w:val="hybridMultilevel"/>
    <w:tmpl w:val="0C6E49A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3">
    <w:nsid w:val="4A89314A"/>
    <w:multiLevelType w:val="hybridMultilevel"/>
    <w:tmpl w:val="68A03478"/>
    <w:lvl w:ilvl="0" w:tplc="0425000F">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4">
    <w:nsid w:val="4DA576C0"/>
    <w:multiLevelType w:val="hybridMultilevel"/>
    <w:tmpl w:val="29DE8938"/>
    <w:lvl w:ilvl="0" w:tplc="BBB0F4A0">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5">
    <w:nsid w:val="549B096E"/>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6">
    <w:nsid w:val="6056049D"/>
    <w:multiLevelType w:val="hybridMultilevel"/>
    <w:tmpl w:val="6B7AA45C"/>
    <w:lvl w:ilvl="0" w:tplc="04250015">
      <w:start w:val="1"/>
      <w:numFmt w:val="upperLetter"/>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7">
    <w:nsid w:val="60A56BD2"/>
    <w:multiLevelType w:val="hybridMultilevel"/>
    <w:tmpl w:val="1468370C"/>
    <w:lvl w:ilvl="0" w:tplc="338496E0">
      <w:start w:val="1"/>
      <w:numFmt w:val="decimal"/>
      <w:lvlText w:val="(%1)"/>
      <w:lvlJc w:val="left"/>
      <w:pPr>
        <w:ind w:left="720" w:hanging="360"/>
      </w:pPr>
      <w:rPr>
        <w:rFonts w:ascii="Times New Roman" w:hAnsi="Times New Roman" w:cs="Times New Roman"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8">
    <w:nsid w:val="63A75C9A"/>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9">
    <w:nsid w:val="63C717E5"/>
    <w:multiLevelType w:val="hybridMultilevel"/>
    <w:tmpl w:val="AA6C8878"/>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0">
    <w:nsid w:val="66A17904"/>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1">
    <w:nsid w:val="66B9262A"/>
    <w:multiLevelType w:val="hybridMultilevel"/>
    <w:tmpl w:val="022A674C"/>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2">
    <w:nsid w:val="676D0D51"/>
    <w:multiLevelType w:val="hybridMultilevel"/>
    <w:tmpl w:val="2ED06B40"/>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3">
    <w:nsid w:val="6ACA118A"/>
    <w:multiLevelType w:val="hybridMultilevel"/>
    <w:tmpl w:val="9C5271F8"/>
    <w:lvl w:ilvl="0" w:tplc="0D98CE44">
      <w:start w:val="1"/>
      <w:numFmt w:val="decimal"/>
      <w:lvlText w:val="(%1)"/>
      <w:lvlJc w:val="left"/>
      <w:pPr>
        <w:ind w:left="360" w:hanging="360"/>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4">
    <w:nsid w:val="718249C7"/>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5">
    <w:nsid w:val="7AA6770A"/>
    <w:multiLevelType w:val="hybridMultilevel"/>
    <w:tmpl w:val="09380826"/>
    <w:lvl w:ilvl="0" w:tplc="86A6FE7A">
      <w:start w:val="1"/>
      <w:numFmt w:val="decimal"/>
      <w:lvlText w:val="(%1)"/>
      <w:lvlJc w:val="right"/>
      <w:pPr>
        <w:ind w:left="720" w:hanging="360"/>
      </w:pPr>
      <w:rPr>
        <w:rFonts w:ascii="Times New Roman" w:hAnsi="Times New Roman"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6">
    <w:nsid w:val="7CAF2152"/>
    <w:multiLevelType w:val="hybridMultilevel"/>
    <w:tmpl w:val="BD3299F4"/>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7">
    <w:nsid w:val="7FBC3649"/>
    <w:multiLevelType w:val="hybridMultilevel"/>
    <w:tmpl w:val="596E3AE2"/>
    <w:lvl w:ilvl="0" w:tplc="03FAE2F4">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num w:numId="1">
    <w:abstractNumId w:val="24"/>
  </w:num>
  <w:num w:numId="2">
    <w:abstractNumId w:val="2"/>
  </w:num>
  <w:num w:numId="3">
    <w:abstractNumId w:val="9"/>
  </w:num>
  <w:num w:numId="4">
    <w:abstractNumId w:val="15"/>
  </w:num>
  <w:num w:numId="5">
    <w:abstractNumId w:val="17"/>
  </w:num>
  <w:num w:numId="6">
    <w:abstractNumId w:val="26"/>
  </w:num>
  <w:num w:numId="7">
    <w:abstractNumId w:val="4"/>
  </w:num>
  <w:num w:numId="8">
    <w:abstractNumId w:val="18"/>
  </w:num>
  <w:num w:numId="9">
    <w:abstractNumId w:val="20"/>
  </w:num>
  <w:num w:numId="10">
    <w:abstractNumId w:val="5"/>
  </w:num>
  <w:num w:numId="11">
    <w:abstractNumId w:val="21"/>
  </w:num>
  <w:num w:numId="12">
    <w:abstractNumId w:val="7"/>
  </w:num>
  <w:num w:numId="13">
    <w:abstractNumId w:val="10"/>
  </w:num>
  <w:num w:numId="14">
    <w:abstractNumId w:val="27"/>
  </w:num>
  <w:num w:numId="15">
    <w:abstractNumId w:val="19"/>
  </w:num>
  <w:num w:numId="16">
    <w:abstractNumId w:val="3"/>
  </w:num>
  <w:num w:numId="17">
    <w:abstractNumId w:val="12"/>
  </w:num>
  <w:num w:numId="18">
    <w:abstractNumId w:val="22"/>
  </w:num>
  <w:num w:numId="19">
    <w:abstractNumId w:val="11"/>
  </w:num>
  <w:num w:numId="20">
    <w:abstractNumId w:val="0"/>
  </w:num>
  <w:num w:numId="21">
    <w:abstractNumId w:val="13"/>
  </w:num>
  <w:num w:numId="22">
    <w:abstractNumId w:val="16"/>
  </w:num>
  <w:num w:numId="23">
    <w:abstractNumId w:val="8"/>
  </w:num>
  <w:num w:numId="24">
    <w:abstractNumId w:val="14"/>
  </w:num>
  <w:num w:numId="25">
    <w:abstractNumId w:val="1"/>
  </w:num>
  <w:num w:numId="26">
    <w:abstractNumId w:val="25"/>
  </w:num>
  <w:num w:numId="27">
    <w:abstractNumId w:val="23"/>
  </w:num>
  <w:num w:numId="28">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proofState w:spelling="clean" w:grammar="clean"/>
  <w:defaultTabStop w:val="708"/>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5A2516"/>
    <w:rsid w:val="00003137"/>
    <w:rsid w:val="00007281"/>
    <w:rsid w:val="00010790"/>
    <w:rsid w:val="00013DBD"/>
    <w:rsid w:val="00014EFA"/>
    <w:rsid w:val="00017F5A"/>
    <w:rsid w:val="0002230D"/>
    <w:rsid w:val="000248B5"/>
    <w:rsid w:val="000262AA"/>
    <w:rsid w:val="00026DF9"/>
    <w:rsid w:val="00030C23"/>
    <w:rsid w:val="00033653"/>
    <w:rsid w:val="0003433F"/>
    <w:rsid w:val="0003794B"/>
    <w:rsid w:val="00037DA9"/>
    <w:rsid w:val="00037F84"/>
    <w:rsid w:val="000407C4"/>
    <w:rsid w:val="00040C61"/>
    <w:rsid w:val="00043928"/>
    <w:rsid w:val="00047B5B"/>
    <w:rsid w:val="0005052B"/>
    <w:rsid w:val="00050A27"/>
    <w:rsid w:val="00054C5D"/>
    <w:rsid w:val="00060C0E"/>
    <w:rsid w:val="00061E2B"/>
    <w:rsid w:val="000628AF"/>
    <w:rsid w:val="00063548"/>
    <w:rsid w:val="00064526"/>
    <w:rsid w:val="00065383"/>
    <w:rsid w:val="00077DFC"/>
    <w:rsid w:val="000815DA"/>
    <w:rsid w:val="00082481"/>
    <w:rsid w:val="000833A6"/>
    <w:rsid w:val="00084A47"/>
    <w:rsid w:val="00086059"/>
    <w:rsid w:val="00086696"/>
    <w:rsid w:val="00087239"/>
    <w:rsid w:val="0008773B"/>
    <w:rsid w:val="00087C7A"/>
    <w:rsid w:val="0009747C"/>
    <w:rsid w:val="0009753F"/>
    <w:rsid w:val="000A26DD"/>
    <w:rsid w:val="000A567F"/>
    <w:rsid w:val="000B14BD"/>
    <w:rsid w:val="000B2D68"/>
    <w:rsid w:val="000B3605"/>
    <w:rsid w:val="000B393C"/>
    <w:rsid w:val="000B7DD2"/>
    <w:rsid w:val="000C0CEE"/>
    <w:rsid w:val="000C475C"/>
    <w:rsid w:val="000C58E3"/>
    <w:rsid w:val="000C675B"/>
    <w:rsid w:val="000D1AF3"/>
    <w:rsid w:val="000D254F"/>
    <w:rsid w:val="000D6968"/>
    <w:rsid w:val="000E1F7D"/>
    <w:rsid w:val="000E26B8"/>
    <w:rsid w:val="000E40EE"/>
    <w:rsid w:val="000E69CB"/>
    <w:rsid w:val="000E7ECF"/>
    <w:rsid w:val="000F0F06"/>
    <w:rsid w:val="000F57EB"/>
    <w:rsid w:val="000F5823"/>
    <w:rsid w:val="000F650C"/>
    <w:rsid w:val="000F7852"/>
    <w:rsid w:val="00100279"/>
    <w:rsid w:val="00105C39"/>
    <w:rsid w:val="00106556"/>
    <w:rsid w:val="00106EB9"/>
    <w:rsid w:val="0011037C"/>
    <w:rsid w:val="00111F67"/>
    <w:rsid w:val="0011246B"/>
    <w:rsid w:val="00114468"/>
    <w:rsid w:val="00117DA3"/>
    <w:rsid w:val="001219E0"/>
    <w:rsid w:val="00122DA2"/>
    <w:rsid w:val="001248B1"/>
    <w:rsid w:val="00125A23"/>
    <w:rsid w:val="001260E1"/>
    <w:rsid w:val="0012779C"/>
    <w:rsid w:val="001311B8"/>
    <w:rsid w:val="00131596"/>
    <w:rsid w:val="00134AE9"/>
    <w:rsid w:val="001356E9"/>
    <w:rsid w:val="001403E5"/>
    <w:rsid w:val="0014076A"/>
    <w:rsid w:val="00145EF2"/>
    <w:rsid w:val="00147972"/>
    <w:rsid w:val="00147CCA"/>
    <w:rsid w:val="001503B9"/>
    <w:rsid w:val="00150B9C"/>
    <w:rsid w:val="001535DB"/>
    <w:rsid w:val="001543F7"/>
    <w:rsid w:val="00155A89"/>
    <w:rsid w:val="00155C06"/>
    <w:rsid w:val="00160673"/>
    <w:rsid w:val="00160BE6"/>
    <w:rsid w:val="001654DB"/>
    <w:rsid w:val="001732CC"/>
    <w:rsid w:val="001745CE"/>
    <w:rsid w:val="001760B9"/>
    <w:rsid w:val="00180CE1"/>
    <w:rsid w:val="00181988"/>
    <w:rsid w:val="00183D99"/>
    <w:rsid w:val="0018510C"/>
    <w:rsid w:val="00185797"/>
    <w:rsid w:val="00185A7F"/>
    <w:rsid w:val="001861C6"/>
    <w:rsid w:val="001865FC"/>
    <w:rsid w:val="00190826"/>
    <w:rsid w:val="00190B9D"/>
    <w:rsid w:val="00191CC5"/>
    <w:rsid w:val="00194821"/>
    <w:rsid w:val="00195D5F"/>
    <w:rsid w:val="001960E4"/>
    <w:rsid w:val="00196BC8"/>
    <w:rsid w:val="001A055F"/>
    <w:rsid w:val="001A06BE"/>
    <w:rsid w:val="001A4209"/>
    <w:rsid w:val="001A62D9"/>
    <w:rsid w:val="001B06B4"/>
    <w:rsid w:val="001B19F5"/>
    <w:rsid w:val="001C1B12"/>
    <w:rsid w:val="001C20A7"/>
    <w:rsid w:val="001C2124"/>
    <w:rsid w:val="001C2EC6"/>
    <w:rsid w:val="001D0508"/>
    <w:rsid w:val="001D1BBF"/>
    <w:rsid w:val="001D3607"/>
    <w:rsid w:val="001E1263"/>
    <w:rsid w:val="001E1C0B"/>
    <w:rsid w:val="001E26D2"/>
    <w:rsid w:val="001E4971"/>
    <w:rsid w:val="001E4BB6"/>
    <w:rsid w:val="001E5CC1"/>
    <w:rsid w:val="001F2542"/>
    <w:rsid w:val="001F51A8"/>
    <w:rsid w:val="001F7C14"/>
    <w:rsid w:val="00200843"/>
    <w:rsid w:val="00201C8C"/>
    <w:rsid w:val="00210A61"/>
    <w:rsid w:val="002127A4"/>
    <w:rsid w:val="00215008"/>
    <w:rsid w:val="0021561D"/>
    <w:rsid w:val="00215D10"/>
    <w:rsid w:val="00217550"/>
    <w:rsid w:val="0022085F"/>
    <w:rsid w:val="00221CBC"/>
    <w:rsid w:val="0022435D"/>
    <w:rsid w:val="002269D7"/>
    <w:rsid w:val="00230175"/>
    <w:rsid w:val="002309CD"/>
    <w:rsid w:val="00235F04"/>
    <w:rsid w:val="00240771"/>
    <w:rsid w:val="002428A9"/>
    <w:rsid w:val="0025230A"/>
    <w:rsid w:val="00255BD9"/>
    <w:rsid w:val="00256F71"/>
    <w:rsid w:val="002572F0"/>
    <w:rsid w:val="00260A90"/>
    <w:rsid w:val="00260E79"/>
    <w:rsid w:val="00265432"/>
    <w:rsid w:val="0026641A"/>
    <w:rsid w:val="00266768"/>
    <w:rsid w:val="002672C1"/>
    <w:rsid w:val="002675F7"/>
    <w:rsid w:val="002725D2"/>
    <w:rsid w:val="00283864"/>
    <w:rsid w:val="002838D3"/>
    <w:rsid w:val="002879DC"/>
    <w:rsid w:val="00291355"/>
    <w:rsid w:val="002916BE"/>
    <w:rsid w:val="00292AD8"/>
    <w:rsid w:val="00293DD0"/>
    <w:rsid w:val="002943B0"/>
    <w:rsid w:val="00294A99"/>
    <w:rsid w:val="00295E42"/>
    <w:rsid w:val="00296303"/>
    <w:rsid w:val="00297181"/>
    <w:rsid w:val="002A0080"/>
    <w:rsid w:val="002A0B93"/>
    <w:rsid w:val="002A4DFC"/>
    <w:rsid w:val="002B1212"/>
    <w:rsid w:val="002B30DC"/>
    <w:rsid w:val="002B32A4"/>
    <w:rsid w:val="002B5075"/>
    <w:rsid w:val="002C16AC"/>
    <w:rsid w:val="002C2F84"/>
    <w:rsid w:val="002C52C9"/>
    <w:rsid w:val="002C53C7"/>
    <w:rsid w:val="002C5998"/>
    <w:rsid w:val="002C6AE7"/>
    <w:rsid w:val="002C7E65"/>
    <w:rsid w:val="002D009E"/>
    <w:rsid w:val="002D3FF2"/>
    <w:rsid w:val="002D62B6"/>
    <w:rsid w:val="002D7E3B"/>
    <w:rsid w:val="002E003A"/>
    <w:rsid w:val="002E217F"/>
    <w:rsid w:val="002E2624"/>
    <w:rsid w:val="002E2899"/>
    <w:rsid w:val="002E2E70"/>
    <w:rsid w:val="002E3BC9"/>
    <w:rsid w:val="002E6B3D"/>
    <w:rsid w:val="002F1220"/>
    <w:rsid w:val="002F54BB"/>
    <w:rsid w:val="002F54CF"/>
    <w:rsid w:val="002F62E0"/>
    <w:rsid w:val="002F6959"/>
    <w:rsid w:val="003017A9"/>
    <w:rsid w:val="00305263"/>
    <w:rsid w:val="00305BF9"/>
    <w:rsid w:val="00306487"/>
    <w:rsid w:val="003106DA"/>
    <w:rsid w:val="00310BD9"/>
    <w:rsid w:val="003135FF"/>
    <w:rsid w:val="00314C70"/>
    <w:rsid w:val="00316999"/>
    <w:rsid w:val="00316F2A"/>
    <w:rsid w:val="003210B4"/>
    <w:rsid w:val="00323DE7"/>
    <w:rsid w:val="00324046"/>
    <w:rsid w:val="00325577"/>
    <w:rsid w:val="00325B84"/>
    <w:rsid w:val="00333EAC"/>
    <w:rsid w:val="00335811"/>
    <w:rsid w:val="00336B0D"/>
    <w:rsid w:val="00341304"/>
    <w:rsid w:val="003417EE"/>
    <w:rsid w:val="0034235F"/>
    <w:rsid w:val="00342AF0"/>
    <w:rsid w:val="00343118"/>
    <w:rsid w:val="00343D4B"/>
    <w:rsid w:val="003462FD"/>
    <w:rsid w:val="00352CFB"/>
    <w:rsid w:val="00353443"/>
    <w:rsid w:val="003544D9"/>
    <w:rsid w:val="00354626"/>
    <w:rsid w:val="00354755"/>
    <w:rsid w:val="003548EA"/>
    <w:rsid w:val="00355CEF"/>
    <w:rsid w:val="00356BCE"/>
    <w:rsid w:val="00356EC6"/>
    <w:rsid w:val="0035708C"/>
    <w:rsid w:val="00357951"/>
    <w:rsid w:val="00357A38"/>
    <w:rsid w:val="00361E3A"/>
    <w:rsid w:val="00361F8B"/>
    <w:rsid w:val="003673E2"/>
    <w:rsid w:val="003707EE"/>
    <w:rsid w:val="00370D34"/>
    <w:rsid w:val="003725E3"/>
    <w:rsid w:val="00372D6D"/>
    <w:rsid w:val="00373807"/>
    <w:rsid w:val="00373885"/>
    <w:rsid w:val="00375EAD"/>
    <w:rsid w:val="003779A0"/>
    <w:rsid w:val="00383AEE"/>
    <w:rsid w:val="00383D3F"/>
    <w:rsid w:val="00384A22"/>
    <w:rsid w:val="00385332"/>
    <w:rsid w:val="00386753"/>
    <w:rsid w:val="003868BB"/>
    <w:rsid w:val="00386F98"/>
    <w:rsid w:val="00387843"/>
    <w:rsid w:val="0039225C"/>
    <w:rsid w:val="0039381E"/>
    <w:rsid w:val="0039424A"/>
    <w:rsid w:val="00394A4C"/>
    <w:rsid w:val="00394BD5"/>
    <w:rsid w:val="003A0CEE"/>
    <w:rsid w:val="003A1F7B"/>
    <w:rsid w:val="003B1392"/>
    <w:rsid w:val="003B2166"/>
    <w:rsid w:val="003C27FD"/>
    <w:rsid w:val="003C29FB"/>
    <w:rsid w:val="003C66A9"/>
    <w:rsid w:val="003D0732"/>
    <w:rsid w:val="003D1F9F"/>
    <w:rsid w:val="003E2475"/>
    <w:rsid w:val="003E3F14"/>
    <w:rsid w:val="003E54B5"/>
    <w:rsid w:val="003F2DDF"/>
    <w:rsid w:val="003F300D"/>
    <w:rsid w:val="003F3983"/>
    <w:rsid w:val="003F5243"/>
    <w:rsid w:val="003F5456"/>
    <w:rsid w:val="003F657C"/>
    <w:rsid w:val="003F76F2"/>
    <w:rsid w:val="0040394D"/>
    <w:rsid w:val="00403B10"/>
    <w:rsid w:val="00410093"/>
    <w:rsid w:val="00413CA2"/>
    <w:rsid w:val="00414DB0"/>
    <w:rsid w:val="004170BC"/>
    <w:rsid w:val="00420DB8"/>
    <w:rsid w:val="00423A9A"/>
    <w:rsid w:val="00424389"/>
    <w:rsid w:val="00424416"/>
    <w:rsid w:val="004251C3"/>
    <w:rsid w:val="00425BAC"/>
    <w:rsid w:val="004264C5"/>
    <w:rsid w:val="00426DF6"/>
    <w:rsid w:val="00426F8A"/>
    <w:rsid w:val="00427184"/>
    <w:rsid w:val="0043495E"/>
    <w:rsid w:val="004410A9"/>
    <w:rsid w:val="00442724"/>
    <w:rsid w:val="0044380D"/>
    <w:rsid w:val="00444055"/>
    <w:rsid w:val="0045090A"/>
    <w:rsid w:val="00457695"/>
    <w:rsid w:val="00457BC6"/>
    <w:rsid w:val="00460340"/>
    <w:rsid w:val="00462F6E"/>
    <w:rsid w:val="00464C39"/>
    <w:rsid w:val="00464E22"/>
    <w:rsid w:val="00466033"/>
    <w:rsid w:val="0047484F"/>
    <w:rsid w:val="00475CA1"/>
    <w:rsid w:val="004827CA"/>
    <w:rsid w:val="00483F8E"/>
    <w:rsid w:val="004845BE"/>
    <w:rsid w:val="00484E78"/>
    <w:rsid w:val="0048510F"/>
    <w:rsid w:val="00485A1E"/>
    <w:rsid w:val="004864F4"/>
    <w:rsid w:val="00486F13"/>
    <w:rsid w:val="004874A5"/>
    <w:rsid w:val="00490FE1"/>
    <w:rsid w:val="0049101C"/>
    <w:rsid w:val="00491D97"/>
    <w:rsid w:val="00494A0E"/>
    <w:rsid w:val="004960EA"/>
    <w:rsid w:val="00496DD3"/>
    <w:rsid w:val="004A4C9C"/>
    <w:rsid w:val="004A688B"/>
    <w:rsid w:val="004B1424"/>
    <w:rsid w:val="004B2F0D"/>
    <w:rsid w:val="004B36A6"/>
    <w:rsid w:val="004B3D63"/>
    <w:rsid w:val="004B5893"/>
    <w:rsid w:val="004B708E"/>
    <w:rsid w:val="004B7728"/>
    <w:rsid w:val="004B79E1"/>
    <w:rsid w:val="004C0F61"/>
    <w:rsid w:val="004C143D"/>
    <w:rsid w:val="004C2DC2"/>
    <w:rsid w:val="004C3DC9"/>
    <w:rsid w:val="004C5471"/>
    <w:rsid w:val="004C5563"/>
    <w:rsid w:val="004C6D74"/>
    <w:rsid w:val="004D1ED4"/>
    <w:rsid w:val="004D35B8"/>
    <w:rsid w:val="004D41FD"/>
    <w:rsid w:val="004D6477"/>
    <w:rsid w:val="004D64E6"/>
    <w:rsid w:val="004D7EB6"/>
    <w:rsid w:val="004E0A2C"/>
    <w:rsid w:val="004E4044"/>
    <w:rsid w:val="004E492E"/>
    <w:rsid w:val="004E60DF"/>
    <w:rsid w:val="004E7760"/>
    <w:rsid w:val="004F315C"/>
    <w:rsid w:val="004F5648"/>
    <w:rsid w:val="004F6013"/>
    <w:rsid w:val="004F6BE4"/>
    <w:rsid w:val="004F7E9B"/>
    <w:rsid w:val="0050235C"/>
    <w:rsid w:val="005036D0"/>
    <w:rsid w:val="00503B5A"/>
    <w:rsid w:val="00512CF4"/>
    <w:rsid w:val="00512D97"/>
    <w:rsid w:val="00513050"/>
    <w:rsid w:val="00514AB6"/>
    <w:rsid w:val="005157C5"/>
    <w:rsid w:val="00516628"/>
    <w:rsid w:val="0052142D"/>
    <w:rsid w:val="005216F1"/>
    <w:rsid w:val="00522769"/>
    <w:rsid w:val="00522E1D"/>
    <w:rsid w:val="00522FEF"/>
    <w:rsid w:val="0052378F"/>
    <w:rsid w:val="005252F4"/>
    <w:rsid w:val="00525410"/>
    <w:rsid w:val="00525AAB"/>
    <w:rsid w:val="00526148"/>
    <w:rsid w:val="005275BC"/>
    <w:rsid w:val="005300F7"/>
    <w:rsid w:val="00530E30"/>
    <w:rsid w:val="00531C07"/>
    <w:rsid w:val="00542441"/>
    <w:rsid w:val="0054312F"/>
    <w:rsid w:val="005503EF"/>
    <w:rsid w:val="0055074B"/>
    <w:rsid w:val="00552DCC"/>
    <w:rsid w:val="00554CC5"/>
    <w:rsid w:val="0055526A"/>
    <w:rsid w:val="00555AAB"/>
    <w:rsid w:val="005562F8"/>
    <w:rsid w:val="00557FC8"/>
    <w:rsid w:val="00563431"/>
    <w:rsid w:val="005639F9"/>
    <w:rsid w:val="00565EF7"/>
    <w:rsid w:val="005729F5"/>
    <w:rsid w:val="00577477"/>
    <w:rsid w:val="00581BA1"/>
    <w:rsid w:val="00581DCA"/>
    <w:rsid w:val="00584AF1"/>
    <w:rsid w:val="00586E11"/>
    <w:rsid w:val="005905BA"/>
    <w:rsid w:val="00592463"/>
    <w:rsid w:val="005926E1"/>
    <w:rsid w:val="005946D6"/>
    <w:rsid w:val="00595201"/>
    <w:rsid w:val="00595410"/>
    <w:rsid w:val="005972EF"/>
    <w:rsid w:val="005A0132"/>
    <w:rsid w:val="005A118D"/>
    <w:rsid w:val="005A19B4"/>
    <w:rsid w:val="005A2516"/>
    <w:rsid w:val="005A4C53"/>
    <w:rsid w:val="005A4C8D"/>
    <w:rsid w:val="005A65B3"/>
    <w:rsid w:val="005B3D3F"/>
    <w:rsid w:val="005B5EDF"/>
    <w:rsid w:val="005B65A2"/>
    <w:rsid w:val="005B6942"/>
    <w:rsid w:val="005B7819"/>
    <w:rsid w:val="005C1093"/>
    <w:rsid w:val="005C14B9"/>
    <w:rsid w:val="005C51AB"/>
    <w:rsid w:val="005C5B8A"/>
    <w:rsid w:val="005C5DC0"/>
    <w:rsid w:val="005C7F99"/>
    <w:rsid w:val="005D20B2"/>
    <w:rsid w:val="005E230D"/>
    <w:rsid w:val="005E5B94"/>
    <w:rsid w:val="005E6CB9"/>
    <w:rsid w:val="005F0E21"/>
    <w:rsid w:val="005F1B45"/>
    <w:rsid w:val="005F2520"/>
    <w:rsid w:val="005F2626"/>
    <w:rsid w:val="005F3344"/>
    <w:rsid w:val="005F6481"/>
    <w:rsid w:val="005F65E0"/>
    <w:rsid w:val="00601EDF"/>
    <w:rsid w:val="00602994"/>
    <w:rsid w:val="00604FB5"/>
    <w:rsid w:val="00605BEE"/>
    <w:rsid w:val="00611788"/>
    <w:rsid w:val="00612394"/>
    <w:rsid w:val="00613541"/>
    <w:rsid w:val="00613D35"/>
    <w:rsid w:val="006163EF"/>
    <w:rsid w:val="00616D5C"/>
    <w:rsid w:val="006170C8"/>
    <w:rsid w:val="00620676"/>
    <w:rsid w:val="00621BF4"/>
    <w:rsid w:val="00622F4F"/>
    <w:rsid w:val="006231EF"/>
    <w:rsid w:val="0062597A"/>
    <w:rsid w:val="00630A8F"/>
    <w:rsid w:val="00631BDD"/>
    <w:rsid w:val="00631DA3"/>
    <w:rsid w:val="00635AA8"/>
    <w:rsid w:val="0063684B"/>
    <w:rsid w:val="0064260D"/>
    <w:rsid w:val="00644958"/>
    <w:rsid w:val="00647756"/>
    <w:rsid w:val="00651347"/>
    <w:rsid w:val="00651984"/>
    <w:rsid w:val="00651E6D"/>
    <w:rsid w:val="0065594A"/>
    <w:rsid w:val="006621BB"/>
    <w:rsid w:val="00662D8F"/>
    <w:rsid w:val="00665A55"/>
    <w:rsid w:val="00666F56"/>
    <w:rsid w:val="00672CE4"/>
    <w:rsid w:val="0067400D"/>
    <w:rsid w:val="00674380"/>
    <w:rsid w:val="00680A9A"/>
    <w:rsid w:val="00681CAE"/>
    <w:rsid w:val="00684708"/>
    <w:rsid w:val="006860FA"/>
    <w:rsid w:val="0068665A"/>
    <w:rsid w:val="0069083A"/>
    <w:rsid w:val="006909C0"/>
    <w:rsid w:val="00695040"/>
    <w:rsid w:val="00695284"/>
    <w:rsid w:val="00696845"/>
    <w:rsid w:val="006A3088"/>
    <w:rsid w:val="006A34CF"/>
    <w:rsid w:val="006A7B6B"/>
    <w:rsid w:val="006A7D1C"/>
    <w:rsid w:val="006B08FB"/>
    <w:rsid w:val="006B0FB1"/>
    <w:rsid w:val="006B2E55"/>
    <w:rsid w:val="006B51C3"/>
    <w:rsid w:val="006B6573"/>
    <w:rsid w:val="006B6A54"/>
    <w:rsid w:val="006C1AE2"/>
    <w:rsid w:val="006C4F08"/>
    <w:rsid w:val="006C7535"/>
    <w:rsid w:val="006D0DA3"/>
    <w:rsid w:val="006D3A5F"/>
    <w:rsid w:val="006D79C3"/>
    <w:rsid w:val="006E5849"/>
    <w:rsid w:val="006E72E2"/>
    <w:rsid w:val="006F21C8"/>
    <w:rsid w:val="006F4587"/>
    <w:rsid w:val="00701073"/>
    <w:rsid w:val="00701334"/>
    <w:rsid w:val="00704342"/>
    <w:rsid w:val="007073BD"/>
    <w:rsid w:val="00711151"/>
    <w:rsid w:val="00713B29"/>
    <w:rsid w:val="0071506C"/>
    <w:rsid w:val="0072428B"/>
    <w:rsid w:val="00727449"/>
    <w:rsid w:val="00732302"/>
    <w:rsid w:val="0073249F"/>
    <w:rsid w:val="0073319C"/>
    <w:rsid w:val="00736A4B"/>
    <w:rsid w:val="007372A5"/>
    <w:rsid w:val="007375BC"/>
    <w:rsid w:val="00740FB5"/>
    <w:rsid w:val="00745281"/>
    <w:rsid w:val="00750DB4"/>
    <w:rsid w:val="00751A92"/>
    <w:rsid w:val="00752533"/>
    <w:rsid w:val="00753308"/>
    <w:rsid w:val="00753D34"/>
    <w:rsid w:val="00754053"/>
    <w:rsid w:val="00756196"/>
    <w:rsid w:val="007624C6"/>
    <w:rsid w:val="0076266E"/>
    <w:rsid w:val="00763F37"/>
    <w:rsid w:val="007649BE"/>
    <w:rsid w:val="00764A13"/>
    <w:rsid w:val="00765E23"/>
    <w:rsid w:val="0076696B"/>
    <w:rsid w:val="007678E7"/>
    <w:rsid w:val="00770FF1"/>
    <w:rsid w:val="007716F4"/>
    <w:rsid w:val="007749C2"/>
    <w:rsid w:val="00775B03"/>
    <w:rsid w:val="007806E4"/>
    <w:rsid w:val="00780CC8"/>
    <w:rsid w:val="00780D35"/>
    <w:rsid w:val="007816A2"/>
    <w:rsid w:val="00782ED7"/>
    <w:rsid w:val="00783941"/>
    <w:rsid w:val="00783ADC"/>
    <w:rsid w:val="00793B00"/>
    <w:rsid w:val="00796DC1"/>
    <w:rsid w:val="007A40BE"/>
    <w:rsid w:val="007A731B"/>
    <w:rsid w:val="007A75AF"/>
    <w:rsid w:val="007A7B88"/>
    <w:rsid w:val="007B03F3"/>
    <w:rsid w:val="007B4870"/>
    <w:rsid w:val="007B79BF"/>
    <w:rsid w:val="007C012F"/>
    <w:rsid w:val="007C1D64"/>
    <w:rsid w:val="007C429F"/>
    <w:rsid w:val="007C72F6"/>
    <w:rsid w:val="007D29F9"/>
    <w:rsid w:val="007D3680"/>
    <w:rsid w:val="007D4B09"/>
    <w:rsid w:val="007D5F42"/>
    <w:rsid w:val="007D76D4"/>
    <w:rsid w:val="007E2973"/>
    <w:rsid w:val="007E6366"/>
    <w:rsid w:val="007E7E1E"/>
    <w:rsid w:val="007F1145"/>
    <w:rsid w:val="007F677E"/>
    <w:rsid w:val="00803358"/>
    <w:rsid w:val="00803E31"/>
    <w:rsid w:val="00806185"/>
    <w:rsid w:val="008074AC"/>
    <w:rsid w:val="0081067B"/>
    <w:rsid w:val="00813100"/>
    <w:rsid w:val="0081385B"/>
    <w:rsid w:val="00820B7F"/>
    <w:rsid w:val="00824BD9"/>
    <w:rsid w:val="0083074D"/>
    <w:rsid w:val="0083085B"/>
    <w:rsid w:val="00831538"/>
    <w:rsid w:val="00833341"/>
    <w:rsid w:val="00834328"/>
    <w:rsid w:val="00834E79"/>
    <w:rsid w:val="00835EAA"/>
    <w:rsid w:val="008431B7"/>
    <w:rsid w:val="00843484"/>
    <w:rsid w:val="008455F9"/>
    <w:rsid w:val="0085197F"/>
    <w:rsid w:val="00851B72"/>
    <w:rsid w:val="008520E7"/>
    <w:rsid w:val="00853872"/>
    <w:rsid w:val="0085467A"/>
    <w:rsid w:val="008563FA"/>
    <w:rsid w:val="00862076"/>
    <w:rsid w:val="00867233"/>
    <w:rsid w:val="00871764"/>
    <w:rsid w:val="00872A9D"/>
    <w:rsid w:val="00873362"/>
    <w:rsid w:val="00873549"/>
    <w:rsid w:val="00874EB4"/>
    <w:rsid w:val="0087767B"/>
    <w:rsid w:val="00880115"/>
    <w:rsid w:val="00880BF3"/>
    <w:rsid w:val="008811EB"/>
    <w:rsid w:val="0088516E"/>
    <w:rsid w:val="00885657"/>
    <w:rsid w:val="00885754"/>
    <w:rsid w:val="008858F4"/>
    <w:rsid w:val="008860A2"/>
    <w:rsid w:val="008866D2"/>
    <w:rsid w:val="008871A8"/>
    <w:rsid w:val="008871EA"/>
    <w:rsid w:val="0089584B"/>
    <w:rsid w:val="008960F3"/>
    <w:rsid w:val="008974EB"/>
    <w:rsid w:val="008978FF"/>
    <w:rsid w:val="008A6A49"/>
    <w:rsid w:val="008C57ED"/>
    <w:rsid w:val="008C7366"/>
    <w:rsid w:val="008D0261"/>
    <w:rsid w:val="008D26C7"/>
    <w:rsid w:val="008D2F48"/>
    <w:rsid w:val="008D5A2F"/>
    <w:rsid w:val="008D7EB7"/>
    <w:rsid w:val="008E1673"/>
    <w:rsid w:val="008E2F7B"/>
    <w:rsid w:val="008F0023"/>
    <w:rsid w:val="008F4D6F"/>
    <w:rsid w:val="008F5480"/>
    <w:rsid w:val="008F675E"/>
    <w:rsid w:val="008F7E92"/>
    <w:rsid w:val="009015CA"/>
    <w:rsid w:val="00903931"/>
    <w:rsid w:val="00905215"/>
    <w:rsid w:val="009059D1"/>
    <w:rsid w:val="00910985"/>
    <w:rsid w:val="0092043D"/>
    <w:rsid w:val="0092107D"/>
    <w:rsid w:val="00921206"/>
    <w:rsid w:val="00923AB2"/>
    <w:rsid w:val="00924F61"/>
    <w:rsid w:val="009255A2"/>
    <w:rsid w:val="00932C86"/>
    <w:rsid w:val="00933F85"/>
    <w:rsid w:val="009343B8"/>
    <w:rsid w:val="00935E35"/>
    <w:rsid w:val="0093663A"/>
    <w:rsid w:val="009368EB"/>
    <w:rsid w:val="00941254"/>
    <w:rsid w:val="00942BEA"/>
    <w:rsid w:val="00944B4F"/>
    <w:rsid w:val="00947E93"/>
    <w:rsid w:val="0095054A"/>
    <w:rsid w:val="009516B1"/>
    <w:rsid w:val="00953B36"/>
    <w:rsid w:val="009566F6"/>
    <w:rsid w:val="00962ADE"/>
    <w:rsid w:val="0096509F"/>
    <w:rsid w:val="0096621F"/>
    <w:rsid w:val="009673D1"/>
    <w:rsid w:val="00967FBC"/>
    <w:rsid w:val="00976859"/>
    <w:rsid w:val="009777DE"/>
    <w:rsid w:val="00977E42"/>
    <w:rsid w:val="00980A82"/>
    <w:rsid w:val="00981A1C"/>
    <w:rsid w:val="00981B32"/>
    <w:rsid w:val="009834E0"/>
    <w:rsid w:val="00987141"/>
    <w:rsid w:val="009879BE"/>
    <w:rsid w:val="00990E88"/>
    <w:rsid w:val="009936CF"/>
    <w:rsid w:val="00993DEE"/>
    <w:rsid w:val="00994C8F"/>
    <w:rsid w:val="0099529D"/>
    <w:rsid w:val="00995FF1"/>
    <w:rsid w:val="00996347"/>
    <w:rsid w:val="009A12C3"/>
    <w:rsid w:val="009A1FD3"/>
    <w:rsid w:val="009A53CA"/>
    <w:rsid w:val="009A6DF8"/>
    <w:rsid w:val="009A6E08"/>
    <w:rsid w:val="009B55EB"/>
    <w:rsid w:val="009B5F68"/>
    <w:rsid w:val="009B66F3"/>
    <w:rsid w:val="009C1821"/>
    <w:rsid w:val="009C2BF2"/>
    <w:rsid w:val="009C346A"/>
    <w:rsid w:val="009C549B"/>
    <w:rsid w:val="009C7BAE"/>
    <w:rsid w:val="009D3A7D"/>
    <w:rsid w:val="009D532D"/>
    <w:rsid w:val="009D57B4"/>
    <w:rsid w:val="009E39B7"/>
    <w:rsid w:val="009E40D5"/>
    <w:rsid w:val="009E4B12"/>
    <w:rsid w:val="009F257A"/>
    <w:rsid w:val="009F368C"/>
    <w:rsid w:val="009F787E"/>
    <w:rsid w:val="00A01921"/>
    <w:rsid w:val="00A02D6C"/>
    <w:rsid w:val="00A06701"/>
    <w:rsid w:val="00A06EA8"/>
    <w:rsid w:val="00A15932"/>
    <w:rsid w:val="00A159E3"/>
    <w:rsid w:val="00A15D98"/>
    <w:rsid w:val="00A2167D"/>
    <w:rsid w:val="00A24123"/>
    <w:rsid w:val="00A24138"/>
    <w:rsid w:val="00A27BD7"/>
    <w:rsid w:val="00A337C0"/>
    <w:rsid w:val="00A33E76"/>
    <w:rsid w:val="00A34138"/>
    <w:rsid w:val="00A3541E"/>
    <w:rsid w:val="00A41093"/>
    <w:rsid w:val="00A41886"/>
    <w:rsid w:val="00A4426E"/>
    <w:rsid w:val="00A503FE"/>
    <w:rsid w:val="00A50E8C"/>
    <w:rsid w:val="00A53D52"/>
    <w:rsid w:val="00A568A7"/>
    <w:rsid w:val="00A57C67"/>
    <w:rsid w:val="00A601D4"/>
    <w:rsid w:val="00A61BCC"/>
    <w:rsid w:val="00A62621"/>
    <w:rsid w:val="00A637E5"/>
    <w:rsid w:val="00A67C52"/>
    <w:rsid w:val="00A70C8A"/>
    <w:rsid w:val="00A7341F"/>
    <w:rsid w:val="00A74755"/>
    <w:rsid w:val="00A74891"/>
    <w:rsid w:val="00A74F2B"/>
    <w:rsid w:val="00A7747C"/>
    <w:rsid w:val="00A80E0D"/>
    <w:rsid w:val="00A8337C"/>
    <w:rsid w:val="00A83D9D"/>
    <w:rsid w:val="00A84262"/>
    <w:rsid w:val="00A876E8"/>
    <w:rsid w:val="00A87E5C"/>
    <w:rsid w:val="00A903BF"/>
    <w:rsid w:val="00A9127D"/>
    <w:rsid w:val="00A9528B"/>
    <w:rsid w:val="00A955AD"/>
    <w:rsid w:val="00A959F2"/>
    <w:rsid w:val="00A978A5"/>
    <w:rsid w:val="00AA0DF6"/>
    <w:rsid w:val="00AA1102"/>
    <w:rsid w:val="00AA13C8"/>
    <w:rsid w:val="00AA1BC4"/>
    <w:rsid w:val="00AA40D1"/>
    <w:rsid w:val="00AA5F35"/>
    <w:rsid w:val="00AA7FCE"/>
    <w:rsid w:val="00AB0472"/>
    <w:rsid w:val="00AB1942"/>
    <w:rsid w:val="00AB1B8C"/>
    <w:rsid w:val="00AB2EB7"/>
    <w:rsid w:val="00AB3165"/>
    <w:rsid w:val="00AB569B"/>
    <w:rsid w:val="00AB64A0"/>
    <w:rsid w:val="00AB7C34"/>
    <w:rsid w:val="00AB7E92"/>
    <w:rsid w:val="00AC152F"/>
    <w:rsid w:val="00AC201B"/>
    <w:rsid w:val="00AC22CF"/>
    <w:rsid w:val="00AC282B"/>
    <w:rsid w:val="00AC2BAF"/>
    <w:rsid w:val="00AC7E14"/>
    <w:rsid w:val="00AD2774"/>
    <w:rsid w:val="00AD3821"/>
    <w:rsid w:val="00AD4286"/>
    <w:rsid w:val="00AD4802"/>
    <w:rsid w:val="00AD5F0E"/>
    <w:rsid w:val="00AD65C9"/>
    <w:rsid w:val="00AE0978"/>
    <w:rsid w:val="00AE0A47"/>
    <w:rsid w:val="00AE465F"/>
    <w:rsid w:val="00AE5F52"/>
    <w:rsid w:val="00AE6BD7"/>
    <w:rsid w:val="00AF17B4"/>
    <w:rsid w:val="00AF1D0C"/>
    <w:rsid w:val="00AF22E3"/>
    <w:rsid w:val="00AF3B62"/>
    <w:rsid w:val="00AF581D"/>
    <w:rsid w:val="00B00D6B"/>
    <w:rsid w:val="00B1201C"/>
    <w:rsid w:val="00B14464"/>
    <w:rsid w:val="00B15DE8"/>
    <w:rsid w:val="00B1735B"/>
    <w:rsid w:val="00B23E16"/>
    <w:rsid w:val="00B247EF"/>
    <w:rsid w:val="00B27F40"/>
    <w:rsid w:val="00B403E2"/>
    <w:rsid w:val="00B42710"/>
    <w:rsid w:val="00B42DEE"/>
    <w:rsid w:val="00B430CA"/>
    <w:rsid w:val="00B43292"/>
    <w:rsid w:val="00B43D42"/>
    <w:rsid w:val="00B43E32"/>
    <w:rsid w:val="00B43E9C"/>
    <w:rsid w:val="00B45C55"/>
    <w:rsid w:val="00B46219"/>
    <w:rsid w:val="00B4712E"/>
    <w:rsid w:val="00B522DF"/>
    <w:rsid w:val="00B54FE6"/>
    <w:rsid w:val="00B56DDB"/>
    <w:rsid w:val="00B5768D"/>
    <w:rsid w:val="00B57C69"/>
    <w:rsid w:val="00B60452"/>
    <w:rsid w:val="00B6168C"/>
    <w:rsid w:val="00B62EBB"/>
    <w:rsid w:val="00B62FDC"/>
    <w:rsid w:val="00B636F4"/>
    <w:rsid w:val="00B64045"/>
    <w:rsid w:val="00B65D27"/>
    <w:rsid w:val="00B67A0E"/>
    <w:rsid w:val="00B706CA"/>
    <w:rsid w:val="00B714E7"/>
    <w:rsid w:val="00B71B3E"/>
    <w:rsid w:val="00B720F0"/>
    <w:rsid w:val="00B80D17"/>
    <w:rsid w:val="00B814E5"/>
    <w:rsid w:val="00B8164B"/>
    <w:rsid w:val="00B8475F"/>
    <w:rsid w:val="00B8547E"/>
    <w:rsid w:val="00B85D1D"/>
    <w:rsid w:val="00B953AB"/>
    <w:rsid w:val="00B95FA5"/>
    <w:rsid w:val="00BA026D"/>
    <w:rsid w:val="00BA19AF"/>
    <w:rsid w:val="00BA5489"/>
    <w:rsid w:val="00BA5AF9"/>
    <w:rsid w:val="00BA61E0"/>
    <w:rsid w:val="00BA6C2A"/>
    <w:rsid w:val="00BB3D0E"/>
    <w:rsid w:val="00BB3E7D"/>
    <w:rsid w:val="00BB47A2"/>
    <w:rsid w:val="00BB5E78"/>
    <w:rsid w:val="00BB7FE0"/>
    <w:rsid w:val="00BC01FA"/>
    <w:rsid w:val="00BC12BA"/>
    <w:rsid w:val="00BC1703"/>
    <w:rsid w:val="00BC3807"/>
    <w:rsid w:val="00BC523D"/>
    <w:rsid w:val="00BD0D50"/>
    <w:rsid w:val="00BD2167"/>
    <w:rsid w:val="00BD7496"/>
    <w:rsid w:val="00BD7519"/>
    <w:rsid w:val="00BD7AA4"/>
    <w:rsid w:val="00BE3368"/>
    <w:rsid w:val="00BE35D8"/>
    <w:rsid w:val="00BE5EED"/>
    <w:rsid w:val="00BE72DE"/>
    <w:rsid w:val="00BF16AC"/>
    <w:rsid w:val="00BF1EA5"/>
    <w:rsid w:val="00BF2E45"/>
    <w:rsid w:val="00BF51B1"/>
    <w:rsid w:val="00BF5CBA"/>
    <w:rsid w:val="00BF7FF1"/>
    <w:rsid w:val="00C01363"/>
    <w:rsid w:val="00C03DDC"/>
    <w:rsid w:val="00C06441"/>
    <w:rsid w:val="00C0693C"/>
    <w:rsid w:val="00C069C1"/>
    <w:rsid w:val="00C1644D"/>
    <w:rsid w:val="00C20FFB"/>
    <w:rsid w:val="00C2287C"/>
    <w:rsid w:val="00C23C97"/>
    <w:rsid w:val="00C301AC"/>
    <w:rsid w:val="00C30E0F"/>
    <w:rsid w:val="00C310E3"/>
    <w:rsid w:val="00C37121"/>
    <w:rsid w:val="00C37598"/>
    <w:rsid w:val="00C4242B"/>
    <w:rsid w:val="00C461F0"/>
    <w:rsid w:val="00C46823"/>
    <w:rsid w:val="00C468D2"/>
    <w:rsid w:val="00C471ED"/>
    <w:rsid w:val="00C50400"/>
    <w:rsid w:val="00C5236E"/>
    <w:rsid w:val="00C5288A"/>
    <w:rsid w:val="00C537CA"/>
    <w:rsid w:val="00C53EA8"/>
    <w:rsid w:val="00C54A00"/>
    <w:rsid w:val="00C564A1"/>
    <w:rsid w:val="00C57CC4"/>
    <w:rsid w:val="00C703FE"/>
    <w:rsid w:val="00C70ED5"/>
    <w:rsid w:val="00C7473C"/>
    <w:rsid w:val="00C751FF"/>
    <w:rsid w:val="00C7759B"/>
    <w:rsid w:val="00C848DA"/>
    <w:rsid w:val="00C8581C"/>
    <w:rsid w:val="00C8598B"/>
    <w:rsid w:val="00C85EA0"/>
    <w:rsid w:val="00C86914"/>
    <w:rsid w:val="00C87310"/>
    <w:rsid w:val="00C9107F"/>
    <w:rsid w:val="00C9141A"/>
    <w:rsid w:val="00C9199D"/>
    <w:rsid w:val="00C9276C"/>
    <w:rsid w:val="00C93AB8"/>
    <w:rsid w:val="00C94F7C"/>
    <w:rsid w:val="00C967D0"/>
    <w:rsid w:val="00C97A51"/>
    <w:rsid w:val="00CA012D"/>
    <w:rsid w:val="00CA0B94"/>
    <w:rsid w:val="00CA4EE8"/>
    <w:rsid w:val="00CA5863"/>
    <w:rsid w:val="00CA58B2"/>
    <w:rsid w:val="00CA5C64"/>
    <w:rsid w:val="00CA7380"/>
    <w:rsid w:val="00CB00C0"/>
    <w:rsid w:val="00CB38BC"/>
    <w:rsid w:val="00CB3D46"/>
    <w:rsid w:val="00CB3E78"/>
    <w:rsid w:val="00CB41AF"/>
    <w:rsid w:val="00CB504F"/>
    <w:rsid w:val="00CB524A"/>
    <w:rsid w:val="00CB669C"/>
    <w:rsid w:val="00CC11B2"/>
    <w:rsid w:val="00CC2ADD"/>
    <w:rsid w:val="00CC5AA1"/>
    <w:rsid w:val="00CC5F11"/>
    <w:rsid w:val="00CC62A9"/>
    <w:rsid w:val="00CC6FFE"/>
    <w:rsid w:val="00CC773A"/>
    <w:rsid w:val="00CC77ED"/>
    <w:rsid w:val="00CD075D"/>
    <w:rsid w:val="00CE0384"/>
    <w:rsid w:val="00CE5A7B"/>
    <w:rsid w:val="00CE6137"/>
    <w:rsid w:val="00CF1D72"/>
    <w:rsid w:val="00CF2BE9"/>
    <w:rsid w:val="00CF456C"/>
    <w:rsid w:val="00CF482B"/>
    <w:rsid w:val="00CF4DEF"/>
    <w:rsid w:val="00CF5089"/>
    <w:rsid w:val="00CF5518"/>
    <w:rsid w:val="00CF5A67"/>
    <w:rsid w:val="00CF6E6E"/>
    <w:rsid w:val="00CF7556"/>
    <w:rsid w:val="00CF76B5"/>
    <w:rsid w:val="00CF7E8A"/>
    <w:rsid w:val="00D02628"/>
    <w:rsid w:val="00D07974"/>
    <w:rsid w:val="00D13F87"/>
    <w:rsid w:val="00D16D72"/>
    <w:rsid w:val="00D1740B"/>
    <w:rsid w:val="00D20ED1"/>
    <w:rsid w:val="00D21CB4"/>
    <w:rsid w:val="00D220CA"/>
    <w:rsid w:val="00D232A1"/>
    <w:rsid w:val="00D2350C"/>
    <w:rsid w:val="00D24134"/>
    <w:rsid w:val="00D2422B"/>
    <w:rsid w:val="00D26AB4"/>
    <w:rsid w:val="00D26E17"/>
    <w:rsid w:val="00D350D0"/>
    <w:rsid w:val="00D371CF"/>
    <w:rsid w:val="00D377EB"/>
    <w:rsid w:val="00D404FD"/>
    <w:rsid w:val="00D41F18"/>
    <w:rsid w:val="00D43C79"/>
    <w:rsid w:val="00D52B80"/>
    <w:rsid w:val="00D53FEE"/>
    <w:rsid w:val="00D54F15"/>
    <w:rsid w:val="00D5596A"/>
    <w:rsid w:val="00D5596E"/>
    <w:rsid w:val="00D6064D"/>
    <w:rsid w:val="00D63436"/>
    <w:rsid w:val="00D64F86"/>
    <w:rsid w:val="00D655E9"/>
    <w:rsid w:val="00D660D0"/>
    <w:rsid w:val="00D66C13"/>
    <w:rsid w:val="00D74C13"/>
    <w:rsid w:val="00D8197E"/>
    <w:rsid w:val="00D82A42"/>
    <w:rsid w:val="00D82B2B"/>
    <w:rsid w:val="00D83FFC"/>
    <w:rsid w:val="00D85271"/>
    <w:rsid w:val="00D8696E"/>
    <w:rsid w:val="00D86FCC"/>
    <w:rsid w:val="00D8736D"/>
    <w:rsid w:val="00D91E16"/>
    <w:rsid w:val="00D92A10"/>
    <w:rsid w:val="00D93936"/>
    <w:rsid w:val="00D95686"/>
    <w:rsid w:val="00D95A26"/>
    <w:rsid w:val="00D97189"/>
    <w:rsid w:val="00DA17BD"/>
    <w:rsid w:val="00DA19BA"/>
    <w:rsid w:val="00DA3D51"/>
    <w:rsid w:val="00DA5F40"/>
    <w:rsid w:val="00DA782E"/>
    <w:rsid w:val="00DB0059"/>
    <w:rsid w:val="00DB1287"/>
    <w:rsid w:val="00DB12A5"/>
    <w:rsid w:val="00DB13C5"/>
    <w:rsid w:val="00DB3032"/>
    <w:rsid w:val="00DB55F7"/>
    <w:rsid w:val="00DB7EF5"/>
    <w:rsid w:val="00DC1295"/>
    <w:rsid w:val="00DC187E"/>
    <w:rsid w:val="00DC432F"/>
    <w:rsid w:val="00DC4E07"/>
    <w:rsid w:val="00DC592F"/>
    <w:rsid w:val="00DD0974"/>
    <w:rsid w:val="00DD1E5E"/>
    <w:rsid w:val="00DD2EE8"/>
    <w:rsid w:val="00DD3578"/>
    <w:rsid w:val="00DD39D3"/>
    <w:rsid w:val="00DD3AAE"/>
    <w:rsid w:val="00DE1F50"/>
    <w:rsid w:val="00DE21BD"/>
    <w:rsid w:val="00DE22F9"/>
    <w:rsid w:val="00DE4502"/>
    <w:rsid w:val="00DE47EB"/>
    <w:rsid w:val="00DE47FB"/>
    <w:rsid w:val="00DE56EB"/>
    <w:rsid w:val="00DE590F"/>
    <w:rsid w:val="00DE5FB3"/>
    <w:rsid w:val="00DE62AD"/>
    <w:rsid w:val="00DF1104"/>
    <w:rsid w:val="00DF1804"/>
    <w:rsid w:val="00DF5256"/>
    <w:rsid w:val="00DF5ABD"/>
    <w:rsid w:val="00DF751A"/>
    <w:rsid w:val="00E006C0"/>
    <w:rsid w:val="00E01F7F"/>
    <w:rsid w:val="00E11858"/>
    <w:rsid w:val="00E13AB5"/>
    <w:rsid w:val="00E13BA6"/>
    <w:rsid w:val="00E14424"/>
    <w:rsid w:val="00E14A55"/>
    <w:rsid w:val="00E16223"/>
    <w:rsid w:val="00E165E6"/>
    <w:rsid w:val="00E17317"/>
    <w:rsid w:val="00E176B0"/>
    <w:rsid w:val="00E17951"/>
    <w:rsid w:val="00E22145"/>
    <w:rsid w:val="00E24B82"/>
    <w:rsid w:val="00E27FD4"/>
    <w:rsid w:val="00E30A9A"/>
    <w:rsid w:val="00E30FCC"/>
    <w:rsid w:val="00E315B0"/>
    <w:rsid w:val="00E31D17"/>
    <w:rsid w:val="00E3292E"/>
    <w:rsid w:val="00E340D1"/>
    <w:rsid w:val="00E34D86"/>
    <w:rsid w:val="00E35006"/>
    <w:rsid w:val="00E35BAB"/>
    <w:rsid w:val="00E37A26"/>
    <w:rsid w:val="00E4239A"/>
    <w:rsid w:val="00E44768"/>
    <w:rsid w:val="00E50E39"/>
    <w:rsid w:val="00E510B5"/>
    <w:rsid w:val="00E51A91"/>
    <w:rsid w:val="00E52E27"/>
    <w:rsid w:val="00E540C3"/>
    <w:rsid w:val="00E57ACD"/>
    <w:rsid w:val="00E57DD9"/>
    <w:rsid w:val="00E62900"/>
    <w:rsid w:val="00E6434A"/>
    <w:rsid w:val="00E705DE"/>
    <w:rsid w:val="00E70B02"/>
    <w:rsid w:val="00E70D6C"/>
    <w:rsid w:val="00E73E45"/>
    <w:rsid w:val="00E74458"/>
    <w:rsid w:val="00E74589"/>
    <w:rsid w:val="00E82E20"/>
    <w:rsid w:val="00E915C8"/>
    <w:rsid w:val="00E97573"/>
    <w:rsid w:val="00E97838"/>
    <w:rsid w:val="00E97B7F"/>
    <w:rsid w:val="00EA3CBC"/>
    <w:rsid w:val="00EA5D7E"/>
    <w:rsid w:val="00EA7176"/>
    <w:rsid w:val="00EB1053"/>
    <w:rsid w:val="00EB254B"/>
    <w:rsid w:val="00EB339E"/>
    <w:rsid w:val="00EC0274"/>
    <w:rsid w:val="00EC0946"/>
    <w:rsid w:val="00EC15A5"/>
    <w:rsid w:val="00EC1816"/>
    <w:rsid w:val="00EC2452"/>
    <w:rsid w:val="00EC39E8"/>
    <w:rsid w:val="00EC40C2"/>
    <w:rsid w:val="00EC4B56"/>
    <w:rsid w:val="00EC63E6"/>
    <w:rsid w:val="00EC6C2A"/>
    <w:rsid w:val="00ED1DA9"/>
    <w:rsid w:val="00ED231A"/>
    <w:rsid w:val="00ED29C7"/>
    <w:rsid w:val="00ED31C2"/>
    <w:rsid w:val="00ED3DDC"/>
    <w:rsid w:val="00ED6C72"/>
    <w:rsid w:val="00EE173E"/>
    <w:rsid w:val="00EE1840"/>
    <w:rsid w:val="00EE2626"/>
    <w:rsid w:val="00EE4779"/>
    <w:rsid w:val="00EE54B7"/>
    <w:rsid w:val="00EE6285"/>
    <w:rsid w:val="00EE6290"/>
    <w:rsid w:val="00EE717D"/>
    <w:rsid w:val="00EE7748"/>
    <w:rsid w:val="00EF0912"/>
    <w:rsid w:val="00EF1A7D"/>
    <w:rsid w:val="00EF25C6"/>
    <w:rsid w:val="00EF350C"/>
    <w:rsid w:val="00EF3E72"/>
    <w:rsid w:val="00EF6092"/>
    <w:rsid w:val="00F02C99"/>
    <w:rsid w:val="00F04E89"/>
    <w:rsid w:val="00F065CC"/>
    <w:rsid w:val="00F0706E"/>
    <w:rsid w:val="00F11DA8"/>
    <w:rsid w:val="00F134DF"/>
    <w:rsid w:val="00F13998"/>
    <w:rsid w:val="00F162C6"/>
    <w:rsid w:val="00F20587"/>
    <w:rsid w:val="00F31A93"/>
    <w:rsid w:val="00F320CE"/>
    <w:rsid w:val="00F36510"/>
    <w:rsid w:val="00F36F37"/>
    <w:rsid w:val="00F37FE5"/>
    <w:rsid w:val="00F40958"/>
    <w:rsid w:val="00F40B84"/>
    <w:rsid w:val="00F42BB4"/>
    <w:rsid w:val="00F42C38"/>
    <w:rsid w:val="00F43355"/>
    <w:rsid w:val="00F433BE"/>
    <w:rsid w:val="00F46E57"/>
    <w:rsid w:val="00F503BD"/>
    <w:rsid w:val="00F54058"/>
    <w:rsid w:val="00F5515F"/>
    <w:rsid w:val="00F56728"/>
    <w:rsid w:val="00F56A7D"/>
    <w:rsid w:val="00F6286C"/>
    <w:rsid w:val="00F62E6C"/>
    <w:rsid w:val="00F63604"/>
    <w:rsid w:val="00F668C0"/>
    <w:rsid w:val="00F72D2E"/>
    <w:rsid w:val="00F77DE0"/>
    <w:rsid w:val="00F82930"/>
    <w:rsid w:val="00F82D44"/>
    <w:rsid w:val="00F82D91"/>
    <w:rsid w:val="00F82FFD"/>
    <w:rsid w:val="00F90454"/>
    <w:rsid w:val="00F9098E"/>
    <w:rsid w:val="00F90BB1"/>
    <w:rsid w:val="00F935BD"/>
    <w:rsid w:val="00F963CE"/>
    <w:rsid w:val="00FA04AA"/>
    <w:rsid w:val="00FA2092"/>
    <w:rsid w:val="00FA5570"/>
    <w:rsid w:val="00FA5C80"/>
    <w:rsid w:val="00FA60FD"/>
    <w:rsid w:val="00FA6BC1"/>
    <w:rsid w:val="00FB33E4"/>
    <w:rsid w:val="00FB4264"/>
    <w:rsid w:val="00FB606F"/>
    <w:rsid w:val="00FB6B47"/>
    <w:rsid w:val="00FC1F16"/>
    <w:rsid w:val="00FC36F0"/>
    <w:rsid w:val="00FC615B"/>
    <w:rsid w:val="00FD0C12"/>
    <w:rsid w:val="00FD3665"/>
    <w:rsid w:val="00FD418B"/>
    <w:rsid w:val="00FD4DA2"/>
    <w:rsid w:val="00FE0880"/>
    <w:rsid w:val="00FE42B6"/>
    <w:rsid w:val="00FE462D"/>
    <w:rsid w:val="00FE4FD5"/>
    <w:rsid w:val="00FE513D"/>
    <w:rsid w:val="00FF056F"/>
    <w:rsid w:val="00FF0581"/>
    <w:rsid w:val="00FF14C0"/>
    <w:rsid w:val="00FF3FA8"/>
    <w:rsid w:val="00FF679C"/>
    <w:rsid w:val="00FF7C80"/>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F0E9E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et-EE"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Body Text Indent" w:uiPriority="0"/>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780D35"/>
    <w:rPr>
      <w:rFonts w:ascii="Times New Roman" w:hAnsi="Times New Roman"/>
    </w:rPr>
  </w:style>
  <w:style w:type="paragraph" w:styleId="Heading1">
    <w:name w:val="heading 1"/>
    <w:basedOn w:val="Normal"/>
    <w:next w:val="Normal"/>
    <w:link w:val="Heading1Char"/>
    <w:uiPriority w:val="9"/>
    <w:qFormat/>
    <w:rsid w:val="008D0261"/>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semiHidden/>
    <w:unhideWhenUsed/>
    <w:qFormat/>
    <w:rsid w:val="008455F9"/>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semiHidden/>
    <w:unhideWhenUsed/>
    <w:qFormat/>
    <w:rsid w:val="0011246B"/>
    <w:pPr>
      <w:keepNext/>
      <w:keepLines/>
      <w:spacing w:before="200" w:after="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5A2516"/>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5A2516"/>
    <w:rPr>
      <w:rFonts w:ascii="Tahoma" w:hAnsi="Tahoma" w:cs="Tahoma"/>
      <w:sz w:val="16"/>
      <w:szCs w:val="16"/>
    </w:rPr>
  </w:style>
  <w:style w:type="character" w:styleId="PlaceholderText">
    <w:name w:val="Placeholder Text"/>
    <w:basedOn w:val="DefaultParagraphFont"/>
    <w:uiPriority w:val="99"/>
    <w:semiHidden/>
    <w:rsid w:val="005A2516"/>
    <w:rPr>
      <w:color w:val="808080"/>
    </w:rPr>
  </w:style>
  <w:style w:type="paragraph" w:styleId="NormalWeb">
    <w:name w:val="Normal (Web)"/>
    <w:basedOn w:val="Normal"/>
    <w:uiPriority w:val="99"/>
    <w:semiHidden/>
    <w:unhideWhenUsed/>
    <w:rsid w:val="0011037C"/>
    <w:pPr>
      <w:spacing w:before="100" w:beforeAutospacing="1" w:after="100" w:afterAutospacing="1" w:line="240" w:lineRule="auto"/>
    </w:pPr>
    <w:rPr>
      <w:rFonts w:eastAsiaTheme="minorEastAsia" w:cs="Times New Roman"/>
      <w:szCs w:val="24"/>
      <w:lang w:eastAsia="et-EE"/>
    </w:rPr>
  </w:style>
  <w:style w:type="table" w:styleId="TableGrid">
    <w:name w:val="Table Grid"/>
    <w:basedOn w:val="TableNormal"/>
    <w:uiPriority w:val="59"/>
    <w:rsid w:val="007716F4"/>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Caption">
    <w:name w:val="caption"/>
    <w:basedOn w:val="Normal"/>
    <w:next w:val="Normal"/>
    <w:uiPriority w:val="35"/>
    <w:unhideWhenUsed/>
    <w:qFormat/>
    <w:rsid w:val="007716F4"/>
    <w:pPr>
      <w:spacing w:line="240" w:lineRule="auto"/>
    </w:pPr>
    <w:rPr>
      <w:b/>
      <w:bCs/>
      <w:color w:val="4F81BD" w:themeColor="accent1"/>
      <w:sz w:val="18"/>
      <w:szCs w:val="18"/>
    </w:rPr>
  </w:style>
  <w:style w:type="paragraph" w:styleId="Revision">
    <w:name w:val="Revision"/>
    <w:hidden/>
    <w:uiPriority w:val="99"/>
    <w:semiHidden/>
    <w:rsid w:val="00F77DE0"/>
    <w:pPr>
      <w:spacing w:after="0" w:line="240" w:lineRule="auto"/>
    </w:pPr>
  </w:style>
  <w:style w:type="paragraph" w:styleId="ListParagraph">
    <w:name w:val="List Paragraph"/>
    <w:basedOn w:val="Normal"/>
    <w:link w:val="ListParagraphChar"/>
    <w:uiPriority w:val="34"/>
    <w:qFormat/>
    <w:rsid w:val="00780D35"/>
    <w:pPr>
      <w:ind w:left="720"/>
      <w:contextualSpacing/>
    </w:pPr>
  </w:style>
  <w:style w:type="character" w:styleId="Hyperlink">
    <w:name w:val="Hyperlink"/>
    <w:basedOn w:val="DefaultParagraphFont"/>
    <w:uiPriority w:val="99"/>
    <w:unhideWhenUsed/>
    <w:rsid w:val="004874A5"/>
    <w:rPr>
      <w:color w:val="0000FF" w:themeColor="hyperlink"/>
      <w:u w:val="single"/>
    </w:rPr>
  </w:style>
  <w:style w:type="character" w:styleId="CommentReference">
    <w:name w:val="annotation reference"/>
    <w:basedOn w:val="DefaultParagraphFont"/>
    <w:uiPriority w:val="99"/>
    <w:semiHidden/>
    <w:unhideWhenUsed/>
    <w:rsid w:val="00B522DF"/>
    <w:rPr>
      <w:sz w:val="16"/>
      <w:szCs w:val="16"/>
    </w:rPr>
  </w:style>
  <w:style w:type="paragraph" w:styleId="CommentText">
    <w:name w:val="annotation text"/>
    <w:basedOn w:val="Normal"/>
    <w:link w:val="CommentTextChar"/>
    <w:uiPriority w:val="99"/>
    <w:semiHidden/>
    <w:unhideWhenUsed/>
    <w:rsid w:val="00B522DF"/>
    <w:pPr>
      <w:spacing w:line="240" w:lineRule="auto"/>
    </w:pPr>
    <w:rPr>
      <w:sz w:val="20"/>
      <w:szCs w:val="20"/>
    </w:rPr>
  </w:style>
  <w:style w:type="character" w:customStyle="1" w:styleId="CommentTextChar">
    <w:name w:val="Comment Text Char"/>
    <w:basedOn w:val="DefaultParagraphFont"/>
    <w:link w:val="CommentText"/>
    <w:uiPriority w:val="99"/>
    <w:semiHidden/>
    <w:rsid w:val="00B522DF"/>
    <w:rPr>
      <w:rFonts w:ascii="Times New Roman" w:hAnsi="Times New Roman"/>
      <w:sz w:val="20"/>
      <w:szCs w:val="20"/>
    </w:rPr>
  </w:style>
  <w:style w:type="paragraph" w:styleId="CommentSubject">
    <w:name w:val="annotation subject"/>
    <w:basedOn w:val="CommentText"/>
    <w:next w:val="CommentText"/>
    <w:link w:val="CommentSubjectChar"/>
    <w:uiPriority w:val="99"/>
    <w:semiHidden/>
    <w:unhideWhenUsed/>
    <w:rsid w:val="00B522DF"/>
    <w:rPr>
      <w:b/>
      <w:bCs/>
    </w:rPr>
  </w:style>
  <w:style w:type="character" w:customStyle="1" w:styleId="CommentSubjectChar">
    <w:name w:val="Comment Subject Char"/>
    <w:basedOn w:val="CommentTextChar"/>
    <w:link w:val="CommentSubject"/>
    <w:uiPriority w:val="99"/>
    <w:semiHidden/>
    <w:rsid w:val="00B522DF"/>
    <w:rPr>
      <w:rFonts w:ascii="Times New Roman" w:hAnsi="Times New Roman"/>
      <w:b/>
      <w:bCs/>
      <w:sz w:val="20"/>
      <w:szCs w:val="20"/>
    </w:rPr>
  </w:style>
  <w:style w:type="character" w:styleId="FollowedHyperlink">
    <w:name w:val="FollowedHyperlink"/>
    <w:basedOn w:val="DefaultParagraphFont"/>
    <w:uiPriority w:val="99"/>
    <w:semiHidden/>
    <w:unhideWhenUsed/>
    <w:rsid w:val="00A62621"/>
    <w:rPr>
      <w:color w:val="800080" w:themeColor="followedHyperlink"/>
      <w:u w:val="single"/>
    </w:rPr>
  </w:style>
  <w:style w:type="paragraph" w:styleId="Header">
    <w:name w:val="header"/>
    <w:basedOn w:val="Normal"/>
    <w:link w:val="HeaderChar"/>
    <w:uiPriority w:val="99"/>
    <w:unhideWhenUsed/>
    <w:rsid w:val="009A12C3"/>
    <w:pPr>
      <w:tabs>
        <w:tab w:val="center" w:pos="4536"/>
        <w:tab w:val="right" w:pos="9072"/>
      </w:tabs>
      <w:spacing w:after="0" w:line="240" w:lineRule="auto"/>
    </w:pPr>
  </w:style>
  <w:style w:type="character" w:customStyle="1" w:styleId="HeaderChar">
    <w:name w:val="Header Char"/>
    <w:basedOn w:val="DefaultParagraphFont"/>
    <w:link w:val="Header"/>
    <w:uiPriority w:val="99"/>
    <w:rsid w:val="009A12C3"/>
    <w:rPr>
      <w:rFonts w:ascii="Times New Roman" w:hAnsi="Times New Roman"/>
      <w:sz w:val="24"/>
    </w:rPr>
  </w:style>
  <w:style w:type="paragraph" w:styleId="Footer">
    <w:name w:val="footer"/>
    <w:basedOn w:val="Normal"/>
    <w:link w:val="FooterChar"/>
    <w:uiPriority w:val="99"/>
    <w:unhideWhenUsed/>
    <w:rsid w:val="009A12C3"/>
    <w:pPr>
      <w:tabs>
        <w:tab w:val="center" w:pos="4536"/>
        <w:tab w:val="right" w:pos="9072"/>
      </w:tabs>
      <w:spacing w:after="0" w:line="240" w:lineRule="auto"/>
    </w:pPr>
  </w:style>
  <w:style w:type="character" w:customStyle="1" w:styleId="FooterChar">
    <w:name w:val="Footer Char"/>
    <w:basedOn w:val="DefaultParagraphFont"/>
    <w:link w:val="Footer"/>
    <w:uiPriority w:val="99"/>
    <w:rsid w:val="009A12C3"/>
    <w:rPr>
      <w:rFonts w:ascii="Times New Roman" w:hAnsi="Times New Roman"/>
      <w:sz w:val="24"/>
    </w:rPr>
  </w:style>
  <w:style w:type="paragraph" w:customStyle="1" w:styleId="EQNumbering">
    <w:name w:val="EQNumbering"/>
    <w:basedOn w:val="NoSpacing"/>
    <w:link w:val="EQNumberingChar"/>
    <w:qFormat/>
    <w:rsid w:val="00AA13C8"/>
    <w:pPr>
      <w:numPr>
        <w:numId w:val="28"/>
      </w:numPr>
      <w:jc w:val="center"/>
    </w:pPr>
  </w:style>
  <w:style w:type="character" w:customStyle="1" w:styleId="ListParagraphChar">
    <w:name w:val="List Paragraph Char"/>
    <w:basedOn w:val="DefaultParagraphFont"/>
    <w:link w:val="ListParagraph"/>
    <w:uiPriority w:val="34"/>
    <w:rsid w:val="00780D35"/>
    <w:rPr>
      <w:rFonts w:ascii="Times New Roman" w:hAnsi="Times New Roman"/>
    </w:rPr>
  </w:style>
  <w:style w:type="character" w:customStyle="1" w:styleId="EQNumberingChar">
    <w:name w:val="EQNumbering Char"/>
    <w:basedOn w:val="ListParagraphChar"/>
    <w:link w:val="EQNumbering"/>
    <w:rsid w:val="00CF5089"/>
    <w:rPr>
      <w:rFonts w:ascii="Times New Roman" w:hAnsi="Times New Roman"/>
      <w:sz w:val="24"/>
    </w:rPr>
  </w:style>
  <w:style w:type="character" w:customStyle="1" w:styleId="Heading1Char">
    <w:name w:val="Heading 1 Char"/>
    <w:basedOn w:val="DefaultParagraphFont"/>
    <w:link w:val="Heading1"/>
    <w:uiPriority w:val="9"/>
    <w:rsid w:val="008D0261"/>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semiHidden/>
    <w:rsid w:val="008455F9"/>
    <w:rPr>
      <w:rFonts w:asciiTheme="majorHAnsi" w:eastAsiaTheme="majorEastAsia" w:hAnsiTheme="majorHAnsi" w:cstheme="majorBidi"/>
      <w:b/>
      <w:bCs/>
      <w:color w:val="4F81BD" w:themeColor="accent1"/>
      <w:sz w:val="26"/>
      <w:szCs w:val="26"/>
    </w:rPr>
  </w:style>
  <w:style w:type="paragraph" w:styleId="BodyTextIndent">
    <w:name w:val="Body Text Indent"/>
    <w:basedOn w:val="Normal"/>
    <w:link w:val="BodyTextIndentChar"/>
    <w:rsid w:val="000B7DD2"/>
    <w:pPr>
      <w:suppressAutoHyphens/>
      <w:overflowPunct w:val="0"/>
      <w:autoSpaceDE w:val="0"/>
      <w:autoSpaceDN w:val="0"/>
      <w:adjustRightInd w:val="0"/>
      <w:spacing w:after="0" w:line="240" w:lineRule="auto"/>
      <w:ind w:firstLine="360"/>
      <w:jc w:val="both"/>
      <w:textAlignment w:val="baseline"/>
    </w:pPr>
    <w:rPr>
      <w:rFonts w:eastAsia="Times New Roman" w:cs="Times New Roman"/>
      <w:kern w:val="14"/>
      <w:sz w:val="20"/>
      <w:szCs w:val="20"/>
      <w:lang w:val="en-US"/>
    </w:rPr>
  </w:style>
  <w:style w:type="character" w:customStyle="1" w:styleId="BodyTextIndentChar">
    <w:name w:val="Body Text Indent Char"/>
    <w:basedOn w:val="DefaultParagraphFont"/>
    <w:link w:val="BodyTextIndent"/>
    <w:rsid w:val="000B7DD2"/>
    <w:rPr>
      <w:rFonts w:ascii="Times New Roman" w:eastAsia="Times New Roman" w:hAnsi="Times New Roman" w:cs="Times New Roman"/>
      <w:kern w:val="14"/>
      <w:sz w:val="20"/>
      <w:szCs w:val="20"/>
      <w:lang w:val="en-US"/>
    </w:rPr>
  </w:style>
  <w:style w:type="paragraph" w:customStyle="1" w:styleId="TableCaption">
    <w:name w:val="Table Caption"/>
    <w:basedOn w:val="Normal"/>
    <w:next w:val="BodyTextIndent"/>
    <w:rsid w:val="000B7DD2"/>
    <w:pPr>
      <w:suppressAutoHyphens/>
      <w:overflowPunct w:val="0"/>
      <w:autoSpaceDE w:val="0"/>
      <w:autoSpaceDN w:val="0"/>
      <w:adjustRightInd w:val="0"/>
      <w:spacing w:after="0" w:line="240" w:lineRule="auto"/>
      <w:jc w:val="center"/>
      <w:textAlignment w:val="baseline"/>
    </w:pPr>
    <w:rPr>
      <w:rFonts w:ascii="Arial" w:eastAsia="Times New Roman" w:hAnsi="Arial" w:cs="Times New Roman"/>
      <w:b/>
      <w:kern w:val="14"/>
      <w:sz w:val="20"/>
      <w:szCs w:val="20"/>
      <w:lang w:val="en-US"/>
    </w:rPr>
  </w:style>
  <w:style w:type="paragraph" w:styleId="NoSpacing">
    <w:name w:val="No Spacing"/>
    <w:uiPriority w:val="1"/>
    <w:qFormat/>
    <w:rsid w:val="00CF5089"/>
    <w:pPr>
      <w:spacing w:after="0" w:line="240" w:lineRule="auto"/>
    </w:pPr>
    <w:rPr>
      <w:rFonts w:ascii="Times New Roman" w:hAnsi="Times New Roman"/>
      <w:sz w:val="24"/>
    </w:rPr>
  </w:style>
  <w:style w:type="character" w:customStyle="1" w:styleId="Heading3Char">
    <w:name w:val="Heading 3 Char"/>
    <w:basedOn w:val="DefaultParagraphFont"/>
    <w:link w:val="Heading3"/>
    <w:uiPriority w:val="9"/>
    <w:semiHidden/>
    <w:rsid w:val="0011246B"/>
    <w:rPr>
      <w:rFonts w:asciiTheme="majorHAnsi" w:eastAsiaTheme="majorEastAsia" w:hAnsiTheme="majorHAnsi" w:cstheme="majorBidi"/>
      <w:b/>
      <w:bCs/>
      <w:color w:val="4F81BD" w:themeColor="accent1"/>
      <w:sz w:val="24"/>
    </w:rPr>
  </w:style>
  <w:style w:type="paragraph" w:customStyle="1" w:styleId="Default">
    <w:name w:val="Default"/>
    <w:rsid w:val="009368EB"/>
    <w:pPr>
      <w:autoSpaceDE w:val="0"/>
      <w:autoSpaceDN w:val="0"/>
      <w:adjustRightInd w:val="0"/>
      <w:spacing w:after="0" w:line="240" w:lineRule="auto"/>
    </w:pPr>
    <w:rPr>
      <w:rFonts w:ascii="Times New Roman" w:hAnsi="Times New Roman" w:cs="Times New Roman"/>
      <w:color w:val="000000"/>
      <w:sz w:val="24"/>
      <w:szCs w:val="24"/>
    </w:rPr>
  </w:style>
  <w:style w:type="paragraph" w:styleId="HTMLPreformatted">
    <w:name w:val="HTML Preformatted"/>
    <w:basedOn w:val="Normal"/>
    <w:link w:val="HTMLPreformattedChar"/>
    <w:uiPriority w:val="99"/>
    <w:semiHidden/>
    <w:unhideWhenUsed/>
    <w:rsid w:val="009368EB"/>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sz w:val="20"/>
      <w:szCs w:val="20"/>
      <w:lang w:eastAsia="et-EE"/>
    </w:rPr>
  </w:style>
  <w:style w:type="character" w:customStyle="1" w:styleId="HTMLPreformattedChar">
    <w:name w:val="HTML Preformatted Char"/>
    <w:basedOn w:val="DefaultParagraphFont"/>
    <w:link w:val="HTMLPreformatted"/>
    <w:uiPriority w:val="99"/>
    <w:semiHidden/>
    <w:rsid w:val="009368EB"/>
    <w:rPr>
      <w:rFonts w:ascii="Courier New" w:eastAsia="Times New Roman" w:hAnsi="Courier New" w:cs="Courier New"/>
      <w:sz w:val="20"/>
      <w:szCs w:val="20"/>
      <w:lang w:eastAsia="et-EE"/>
    </w:rPr>
  </w:style>
  <w:style w:type="character" w:customStyle="1" w:styleId="author3">
    <w:name w:val="author3"/>
    <w:basedOn w:val="DefaultParagraphFont"/>
    <w:rsid w:val="009368EB"/>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et-EE"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Body Text Indent" w:uiPriority="0"/>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780D35"/>
    <w:rPr>
      <w:rFonts w:ascii="Times New Roman" w:hAnsi="Times New Roman"/>
    </w:rPr>
  </w:style>
  <w:style w:type="paragraph" w:styleId="Heading1">
    <w:name w:val="heading 1"/>
    <w:basedOn w:val="Normal"/>
    <w:next w:val="Normal"/>
    <w:link w:val="Heading1Char"/>
    <w:uiPriority w:val="9"/>
    <w:qFormat/>
    <w:rsid w:val="008D0261"/>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semiHidden/>
    <w:unhideWhenUsed/>
    <w:qFormat/>
    <w:rsid w:val="008455F9"/>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semiHidden/>
    <w:unhideWhenUsed/>
    <w:qFormat/>
    <w:rsid w:val="0011246B"/>
    <w:pPr>
      <w:keepNext/>
      <w:keepLines/>
      <w:spacing w:before="200" w:after="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5A2516"/>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5A2516"/>
    <w:rPr>
      <w:rFonts w:ascii="Tahoma" w:hAnsi="Tahoma" w:cs="Tahoma"/>
      <w:sz w:val="16"/>
      <w:szCs w:val="16"/>
    </w:rPr>
  </w:style>
  <w:style w:type="character" w:styleId="PlaceholderText">
    <w:name w:val="Placeholder Text"/>
    <w:basedOn w:val="DefaultParagraphFont"/>
    <w:uiPriority w:val="99"/>
    <w:semiHidden/>
    <w:rsid w:val="005A2516"/>
    <w:rPr>
      <w:color w:val="808080"/>
    </w:rPr>
  </w:style>
  <w:style w:type="paragraph" w:styleId="NormalWeb">
    <w:name w:val="Normal (Web)"/>
    <w:basedOn w:val="Normal"/>
    <w:uiPriority w:val="99"/>
    <w:semiHidden/>
    <w:unhideWhenUsed/>
    <w:rsid w:val="0011037C"/>
    <w:pPr>
      <w:spacing w:before="100" w:beforeAutospacing="1" w:after="100" w:afterAutospacing="1" w:line="240" w:lineRule="auto"/>
    </w:pPr>
    <w:rPr>
      <w:rFonts w:eastAsiaTheme="minorEastAsia" w:cs="Times New Roman"/>
      <w:szCs w:val="24"/>
      <w:lang w:eastAsia="et-EE"/>
    </w:rPr>
  </w:style>
  <w:style w:type="table" w:styleId="TableGrid">
    <w:name w:val="Table Grid"/>
    <w:basedOn w:val="TableNormal"/>
    <w:uiPriority w:val="59"/>
    <w:rsid w:val="007716F4"/>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Caption">
    <w:name w:val="caption"/>
    <w:basedOn w:val="Normal"/>
    <w:next w:val="Normal"/>
    <w:uiPriority w:val="35"/>
    <w:unhideWhenUsed/>
    <w:qFormat/>
    <w:rsid w:val="007716F4"/>
    <w:pPr>
      <w:spacing w:line="240" w:lineRule="auto"/>
    </w:pPr>
    <w:rPr>
      <w:b/>
      <w:bCs/>
      <w:color w:val="4F81BD" w:themeColor="accent1"/>
      <w:sz w:val="18"/>
      <w:szCs w:val="18"/>
    </w:rPr>
  </w:style>
  <w:style w:type="paragraph" w:styleId="Revision">
    <w:name w:val="Revision"/>
    <w:hidden/>
    <w:uiPriority w:val="99"/>
    <w:semiHidden/>
    <w:rsid w:val="00F77DE0"/>
    <w:pPr>
      <w:spacing w:after="0" w:line="240" w:lineRule="auto"/>
    </w:pPr>
  </w:style>
  <w:style w:type="paragraph" w:styleId="ListParagraph">
    <w:name w:val="List Paragraph"/>
    <w:basedOn w:val="Normal"/>
    <w:link w:val="ListParagraphChar"/>
    <w:uiPriority w:val="34"/>
    <w:qFormat/>
    <w:rsid w:val="00780D35"/>
    <w:pPr>
      <w:ind w:left="720"/>
      <w:contextualSpacing/>
    </w:pPr>
  </w:style>
  <w:style w:type="character" w:styleId="Hyperlink">
    <w:name w:val="Hyperlink"/>
    <w:basedOn w:val="DefaultParagraphFont"/>
    <w:uiPriority w:val="99"/>
    <w:unhideWhenUsed/>
    <w:rsid w:val="004874A5"/>
    <w:rPr>
      <w:color w:val="0000FF" w:themeColor="hyperlink"/>
      <w:u w:val="single"/>
    </w:rPr>
  </w:style>
  <w:style w:type="character" w:styleId="CommentReference">
    <w:name w:val="annotation reference"/>
    <w:basedOn w:val="DefaultParagraphFont"/>
    <w:uiPriority w:val="99"/>
    <w:semiHidden/>
    <w:unhideWhenUsed/>
    <w:rsid w:val="00B522DF"/>
    <w:rPr>
      <w:sz w:val="16"/>
      <w:szCs w:val="16"/>
    </w:rPr>
  </w:style>
  <w:style w:type="paragraph" w:styleId="CommentText">
    <w:name w:val="annotation text"/>
    <w:basedOn w:val="Normal"/>
    <w:link w:val="CommentTextChar"/>
    <w:uiPriority w:val="99"/>
    <w:semiHidden/>
    <w:unhideWhenUsed/>
    <w:rsid w:val="00B522DF"/>
    <w:pPr>
      <w:spacing w:line="240" w:lineRule="auto"/>
    </w:pPr>
    <w:rPr>
      <w:sz w:val="20"/>
      <w:szCs w:val="20"/>
    </w:rPr>
  </w:style>
  <w:style w:type="character" w:customStyle="1" w:styleId="CommentTextChar">
    <w:name w:val="Comment Text Char"/>
    <w:basedOn w:val="DefaultParagraphFont"/>
    <w:link w:val="CommentText"/>
    <w:uiPriority w:val="99"/>
    <w:semiHidden/>
    <w:rsid w:val="00B522DF"/>
    <w:rPr>
      <w:rFonts w:ascii="Times New Roman" w:hAnsi="Times New Roman"/>
      <w:sz w:val="20"/>
      <w:szCs w:val="20"/>
    </w:rPr>
  </w:style>
  <w:style w:type="paragraph" w:styleId="CommentSubject">
    <w:name w:val="annotation subject"/>
    <w:basedOn w:val="CommentText"/>
    <w:next w:val="CommentText"/>
    <w:link w:val="CommentSubjectChar"/>
    <w:uiPriority w:val="99"/>
    <w:semiHidden/>
    <w:unhideWhenUsed/>
    <w:rsid w:val="00B522DF"/>
    <w:rPr>
      <w:b/>
      <w:bCs/>
    </w:rPr>
  </w:style>
  <w:style w:type="character" w:customStyle="1" w:styleId="CommentSubjectChar">
    <w:name w:val="Comment Subject Char"/>
    <w:basedOn w:val="CommentTextChar"/>
    <w:link w:val="CommentSubject"/>
    <w:uiPriority w:val="99"/>
    <w:semiHidden/>
    <w:rsid w:val="00B522DF"/>
    <w:rPr>
      <w:rFonts w:ascii="Times New Roman" w:hAnsi="Times New Roman"/>
      <w:b/>
      <w:bCs/>
      <w:sz w:val="20"/>
      <w:szCs w:val="20"/>
    </w:rPr>
  </w:style>
  <w:style w:type="character" w:styleId="FollowedHyperlink">
    <w:name w:val="FollowedHyperlink"/>
    <w:basedOn w:val="DefaultParagraphFont"/>
    <w:uiPriority w:val="99"/>
    <w:semiHidden/>
    <w:unhideWhenUsed/>
    <w:rsid w:val="00A62621"/>
    <w:rPr>
      <w:color w:val="800080" w:themeColor="followedHyperlink"/>
      <w:u w:val="single"/>
    </w:rPr>
  </w:style>
  <w:style w:type="paragraph" w:styleId="Header">
    <w:name w:val="header"/>
    <w:basedOn w:val="Normal"/>
    <w:link w:val="HeaderChar"/>
    <w:uiPriority w:val="99"/>
    <w:unhideWhenUsed/>
    <w:rsid w:val="009A12C3"/>
    <w:pPr>
      <w:tabs>
        <w:tab w:val="center" w:pos="4536"/>
        <w:tab w:val="right" w:pos="9072"/>
      </w:tabs>
      <w:spacing w:after="0" w:line="240" w:lineRule="auto"/>
    </w:pPr>
  </w:style>
  <w:style w:type="character" w:customStyle="1" w:styleId="HeaderChar">
    <w:name w:val="Header Char"/>
    <w:basedOn w:val="DefaultParagraphFont"/>
    <w:link w:val="Header"/>
    <w:uiPriority w:val="99"/>
    <w:rsid w:val="009A12C3"/>
    <w:rPr>
      <w:rFonts w:ascii="Times New Roman" w:hAnsi="Times New Roman"/>
      <w:sz w:val="24"/>
    </w:rPr>
  </w:style>
  <w:style w:type="paragraph" w:styleId="Footer">
    <w:name w:val="footer"/>
    <w:basedOn w:val="Normal"/>
    <w:link w:val="FooterChar"/>
    <w:uiPriority w:val="99"/>
    <w:unhideWhenUsed/>
    <w:rsid w:val="009A12C3"/>
    <w:pPr>
      <w:tabs>
        <w:tab w:val="center" w:pos="4536"/>
        <w:tab w:val="right" w:pos="9072"/>
      </w:tabs>
      <w:spacing w:after="0" w:line="240" w:lineRule="auto"/>
    </w:pPr>
  </w:style>
  <w:style w:type="character" w:customStyle="1" w:styleId="FooterChar">
    <w:name w:val="Footer Char"/>
    <w:basedOn w:val="DefaultParagraphFont"/>
    <w:link w:val="Footer"/>
    <w:uiPriority w:val="99"/>
    <w:rsid w:val="009A12C3"/>
    <w:rPr>
      <w:rFonts w:ascii="Times New Roman" w:hAnsi="Times New Roman"/>
      <w:sz w:val="24"/>
    </w:rPr>
  </w:style>
  <w:style w:type="paragraph" w:customStyle="1" w:styleId="EQNumbering">
    <w:name w:val="EQNumbering"/>
    <w:basedOn w:val="NoSpacing"/>
    <w:link w:val="EQNumberingChar"/>
    <w:qFormat/>
    <w:rsid w:val="00AA13C8"/>
    <w:pPr>
      <w:numPr>
        <w:numId w:val="28"/>
      </w:numPr>
      <w:jc w:val="center"/>
    </w:pPr>
  </w:style>
  <w:style w:type="character" w:customStyle="1" w:styleId="ListParagraphChar">
    <w:name w:val="List Paragraph Char"/>
    <w:basedOn w:val="DefaultParagraphFont"/>
    <w:link w:val="ListParagraph"/>
    <w:uiPriority w:val="34"/>
    <w:rsid w:val="00780D35"/>
    <w:rPr>
      <w:rFonts w:ascii="Times New Roman" w:hAnsi="Times New Roman"/>
    </w:rPr>
  </w:style>
  <w:style w:type="character" w:customStyle="1" w:styleId="EQNumberingChar">
    <w:name w:val="EQNumbering Char"/>
    <w:basedOn w:val="ListParagraphChar"/>
    <w:link w:val="EQNumbering"/>
    <w:rsid w:val="00CF5089"/>
    <w:rPr>
      <w:rFonts w:ascii="Times New Roman" w:hAnsi="Times New Roman"/>
      <w:sz w:val="24"/>
    </w:rPr>
  </w:style>
  <w:style w:type="character" w:customStyle="1" w:styleId="Heading1Char">
    <w:name w:val="Heading 1 Char"/>
    <w:basedOn w:val="DefaultParagraphFont"/>
    <w:link w:val="Heading1"/>
    <w:uiPriority w:val="9"/>
    <w:rsid w:val="008D0261"/>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semiHidden/>
    <w:rsid w:val="008455F9"/>
    <w:rPr>
      <w:rFonts w:asciiTheme="majorHAnsi" w:eastAsiaTheme="majorEastAsia" w:hAnsiTheme="majorHAnsi" w:cstheme="majorBidi"/>
      <w:b/>
      <w:bCs/>
      <w:color w:val="4F81BD" w:themeColor="accent1"/>
      <w:sz w:val="26"/>
      <w:szCs w:val="26"/>
    </w:rPr>
  </w:style>
  <w:style w:type="paragraph" w:styleId="BodyTextIndent">
    <w:name w:val="Body Text Indent"/>
    <w:basedOn w:val="Normal"/>
    <w:link w:val="BodyTextIndentChar"/>
    <w:rsid w:val="000B7DD2"/>
    <w:pPr>
      <w:suppressAutoHyphens/>
      <w:overflowPunct w:val="0"/>
      <w:autoSpaceDE w:val="0"/>
      <w:autoSpaceDN w:val="0"/>
      <w:adjustRightInd w:val="0"/>
      <w:spacing w:after="0" w:line="240" w:lineRule="auto"/>
      <w:ind w:firstLine="360"/>
      <w:jc w:val="both"/>
      <w:textAlignment w:val="baseline"/>
    </w:pPr>
    <w:rPr>
      <w:rFonts w:eastAsia="Times New Roman" w:cs="Times New Roman"/>
      <w:kern w:val="14"/>
      <w:sz w:val="20"/>
      <w:szCs w:val="20"/>
      <w:lang w:val="en-US"/>
    </w:rPr>
  </w:style>
  <w:style w:type="character" w:customStyle="1" w:styleId="BodyTextIndentChar">
    <w:name w:val="Body Text Indent Char"/>
    <w:basedOn w:val="DefaultParagraphFont"/>
    <w:link w:val="BodyTextIndent"/>
    <w:rsid w:val="000B7DD2"/>
    <w:rPr>
      <w:rFonts w:ascii="Times New Roman" w:eastAsia="Times New Roman" w:hAnsi="Times New Roman" w:cs="Times New Roman"/>
      <w:kern w:val="14"/>
      <w:sz w:val="20"/>
      <w:szCs w:val="20"/>
      <w:lang w:val="en-US"/>
    </w:rPr>
  </w:style>
  <w:style w:type="paragraph" w:customStyle="1" w:styleId="TableCaption">
    <w:name w:val="Table Caption"/>
    <w:basedOn w:val="Normal"/>
    <w:next w:val="BodyTextIndent"/>
    <w:rsid w:val="000B7DD2"/>
    <w:pPr>
      <w:suppressAutoHyphens/>
      <w:overflowPunct w:val="0"/>
      <w:autoSpaceDE w:val="0"/>
      <w:autoSpaceDN w:val="0"/>
      <w:adjustRightInd w:val="0"/>
      <w:spacing w:after="0" w:line="240" w:lineRule="auto"/>
      <w:jc w:val="center"/>
      <w:textAlignment w:val="baseline"/>
    </w:pPr>
    <w:rPr>
      <w:rFonts w:ascii="Arial" w:eastAsia="Times New Roman" w:hAnsi="Arial" w:cs="Times New Roman"/>
      <w:b/>
      <w:kern w:val="14"/>
      <w:sz w:val="20"/>
      <w:szCs w:val="20"/>
      <w:lang w:val="en-US"/>
    </w:rPr>
  </w:style>
  <w:style w:type="paragraph" w:styleId="NoSpacing">
    <w:name w:val="No Spacing"/>
    <w:uiPriority w:val="1"/>
    <w:qFormat/>
    <w:rsid w:val="00CF5089"/>
    <w:pPr>
      <w:spacing w:after="0" w:line="240" w:lineRule="auto"/>
    </w:pPr>
    <w:rPr>
      <w:rFonts w:ascii="Times New Roman" w:hAnsi="Times New Roman"/>
      <w:sz w:val="24"/>
    </w:rPr>
  </w:style>
  <w:style w:type="character" w:customStyle="1" w:styleId="Heading3Char">
    <w:name w:val="Heading 3 Char"/>
    <w:basedOn w:val="DefaultParagraphFont"/>
    <w:link w:val="Heading3"/>
    <w:uiPriority w:val="9"/>
    <w:semiHidden/>
    <w:rsid w:val="0011246B"/>
    <w:rPr>
      <w:rFonts w:asciiTheme="majorHAnsi" w:eastAsiaTheme="majorEastAsia" w:hAnsiTheme="majorHAnsi" w:cstheme="majorBidi"/>
      <w:b/>
      <w:bCs/>
      <w:color w:val="4F81BD" w:themeColor="accent1"/>
      <w:sz w:val="24"/>
    </w:rPr>
  </w:style>
  <w:style w:type="paragraph" w:customStyle="1" w:styleId="Default">
    <w:name w:val="Default"/>
    <w:rsid w:val="009368EB"/>
    <w:pPr>
      <w:autoSpaceDE w:val="0"/>
      <w:autoSpaceDN w:val="0"/>
      <w:adjustRightInd w:val="0"/>
      <w:spacing w:after="0" w:line="240" w:lineRule="auto"/>
    </w:pPr>
    <w:rPr>
      <w:rFonts w:ascii="Times New Roman" w:hAnsi="Times New Roman" w:cs="Times New Roman"/>
      <w:color w:val="000000"/>
      <w:sz w:val="24"/>
      <w:szCs w:val="24"/>
    </w:rPr>
  </w:style>
  <w:style w:type="paragraph" w:styleId="HTMLPreformatted">
    <w:name w:val="HTML Preformatted"/>
    <w:basedOn w:val="Normal"/>
    <w:link w:val="HTMLPreformattedChar"/>
    <w:uiPriority w:val="99"/>
    <w:semiHidden/>
    <w:unhideWhenUsed/>
    <w:rsid w:val="009368EB"/>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sz w:val="20"/>
      <w:szCs w:val="20"/>
      <w:lang w:eastAsia="et-EE"/>
    </w:rPr>
  </w:style>
  <w:style w:type="character" w:customStyle="1" w:styleId="HTMLPreformattedChar">
    <w:name w:val="HTML Preformatted Char"/>
    <w:basedOn w:val="DefaultParagraphFont"/>
    <w:link w:val="HTMLPreformatted"/>
    <w:uiPriority w:val="99"/>
    <w:semiHidden/>
    <w:rsid w:val="009368EB"/>
    <w:rPr>
      <w:rFonts w:ascii="Courier New" w:eastAsia="Times New Roman" w:hAnsi="Courier New" w:cs="Courier New"/>
      <w:sz w:val="20"/>
      <w:szCs w:val="20"/>
      <w:lang w:eastAsia="et-EE"/>
    </w:rPr>
  </w:style>
  <w:style w:type="character" w:customStyle="1" w:styleId="author3">
    <w:name w:val="author3"/>
    <w:basedOn w:val="DefaultParagraphFont"/>
    <w:rsid w:val="009368E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64367951">
      <w:bodyDiv w:val="1"/>
      <w:marLeft w:val="0"/>
      <w:marRight w:val="0"/>
      <w:marTop w:val="0"/>
      <w:marBottom w:val="0"/>
      <w:divBdr>
        <w:top w:val="none" w:sz="0" w:space="0" w:color="auto"/>
        <w:left w:val="none" w:sz="0" w:space="0" w:color="auto"/>
        <w:bottom w:val="none" w:sz="0" w:space="0" w:color="auto"/>
        <w:right w:val="none" w:sz="0" w:space="0" w:color="auto"/>
      </w:divBdr>
    </w:div>
    <w:div w:id="184826457">
      <w:bodyDiv w:val="1"/>
      <w:marLeft w:val="0"/>
      <w:marRight w:val="0"/>
      <w:marTop w:val="0"/>
      <w:marBottom w:val="0"/>
      <w:divBdr>
        <w:top w:val="none" w:sz="0" w:space="0" w:color="auto"/>
        <w:left w:val="none" w:sz="0" w:space="0" w:color="auto"/>
        <w:bottom w:val="none" w:sz="0" w:space="0" w:color="auto"/>
        <w:right w:val="none" w:sz="0" w:space="0" w:color="auto"/>
      </w:divBdr>
    </w:div>
    <w:div w:id="259263706">
      <w:bodyDiv w:val="1"/>
      <w:marLeft w:val="0"/>
      <w:marRight w:val="0"/>
      <w:marTop w:val="0"/>
      <w:marBottom w:val="0"/>
      <w:divBdr>
        <w:top w:val="none" w:sz="0" w:space="0" w:color="auto"/>
        <w:left w:val="none" w:sz="0" w:space="0" w:color="auto"/>
        <w:bottom w:val="none" w:sz="0" w:space="0" w:color="auto"/>
        <w:right w:val="none" w:sz="0" w:space="0" w:color="auto"/>
      </w:divBdr>
    </w:div>
    <w:div w:id="287978895">
      <w:bodyDiv w:val="1"/>
      <w:marLeft w:val="0"/>
      <w:marRight w:val="0"/>
      <w:marTop w:val="0"/>
      <w:marBottom w:val="0"/>
      <w:divBdr>
        <w:top w:val="none" w:sz="0" w:space="0" w:color="auto"/>
        <w:left w:val="none" w:sz="0" w:space="0" w:color="auto"/>
        <w:bottom w:val="none" w:sz="0" w:space="0" w:color="auto"/>
        <w:right w:val="none" w:sz="0" w:space="0" w:color="auto"/>
      </w:divBdr>
    </w:div>
    <w:div w:id="320819946">
      <w:bodyDiv w:val="1"/>
      <w:marLeft w:val="0"/>
      <w:marRight w:val="0"/>
      <w:marTop w:val="0"/>
      <w:marBottom w:val="0"/>
      <w:divBdr>
        <w:top w:val="none" w:sz="0" w:space="0" w:color="auto"/>
        <w:left w:val="none" w:sz="0" w:space="0" w:color="auto"/>
        <w:bottom w:val="none" w:sz="0" w:space="0" w:color="auto"/>
        <w:right w:val="none" w:sz="0" w:space="0" w:color="auto"/>
      </w:divBdr>
    </w:div>
    <w:div w:id="375277063">
      <w:bodyDiv w:val="1"/>
      <w:marLeft w:val="0"/>
      <w:marRight w:val="0"/>
      <w:marTop w:val="0"/>
      <w:marBottom w:val="0"/>
      <w:divBdr>
        <w:top w:val="none" w:sz="0" w:space="0" w:color="auto"/>
        <w:left w:val="none" w:sz="0" w:space="0" w:color="auto"/>
        <w:bottom w:val="none" w:sz="0" w:space="0" w:color="auto"/>
        <w:right w:val="none" w:sz="0" w:space="0" w:color="auto"/>
      </w:divBdr>
    </w:div>
    <w:div w:id="552735316">
      <w:bodyDiv w:val="1"/>
      <w:marLeft w:val="0"/>
      <w:marRight w:val="0"/>
      <w:marTop w:val="0"/>
      <w:marBottom w:val="0"/>
      <w:divBdr>
        <w:top w:val="none" w:sz="0" w:space="0" w:color="auto"/>
        <w:left w:val="none" w:sz="0" w:space="0" w:color="auto"/>
        <w:bottom w:val="none" w:sz="0" w:space="0" w:color="auto"/>
        <w:right w:val="none" w:sz="0" w:space="0" w:color="auto"/>
      </w:divBdr>
    </w:div>
    <w:div w:id="638651272">
      <w:bodyDiv w:val="1"/>
      <w:marLeft w:val="0"/>
      <w:marRight w:val="0"/>
      <w:marTop w:val="0"/>
      <w:marBottom w:val="0"/>
      <w:divBdr>
        <w:top w:val="none" w:sz="0" w:space="0" w:color="auto"/>
        <w:left w:val="none" w:sz="0" w:space="0" w:color="auto"/>
        <w:bottom w:val="none" w:sz="0" w:space="0" w:color="auto"/>
        <w:right w:val="none" w:sz="0" w:space="0" w:color="auto"/>
      </w:divBdr>
    </w:div>
    <w:div w:id="676929549">
      <w:bodyDiv w:val="1"/>
      <w:marLeft w:val="0"/>
      <w:marRight w:val="0"/>
      <w:marTop w:val="0"/>
      <w:marBottom w:val="0"/>
      <w:divBdr>
        <w:top w:val="none" w:sz="0" w:space="0" w:color="auto"/>
        <w:left w:val="none" w:sz="0" w:space="0" w:color="auto"/>
        <w:bottom w:val="none" w:sz="0" w:space="0" w:color="auto"/>
        <w:right w:val="none" w:sz="0" w:space="0" w:color="auto"/>
      </w:divBdr>
    </w:div>
    <w:div w:id="729615902">
      <w:bodyDiv w:val="1"/>
      <w:marLeft w:val="0"/>
      <w:marRight w:val="0"/>
      <w:marTop w:val="0"/>
      <w:marBottom w:val="0"/>
      <w:divBdr>
        <w:top w:val="none" w:sz="0" w:space="0" w:color="auto"/>
        <w:left w:val="none" w:sz="0" w:space="0" w:color="auto"/>
        <w:bottom w:val="none" w:sz="0" w:space="0" w:color="auto"/>
        <w:right w:val="none" w:sz="0" w:space="0" w:color="auto"/>
      </w:divBdr>
    </w:div>
    <w:div w:id="811143438">
      <w:bodyDiv w:val="1"/>
      <w:marLeft w:val="0"/>
      <w:marRight w:val="0"/>
      <w:marTop w:val="0"/>
      <w:marBottom w:val="0"/>
      <w:divBdr>
        <w:top w:val="none" w:sz="0" w:space="0" w:color="auto"/>
        <w:left w:val="none" w:sz="0" w:space="0" w:color="auto"/>
        <w:bottom w:val="none" w:sz="0" w:space="0" w:color="auto"/>
        <w:right w:val="none" w:sz="0" w:space="0" w:color="auto"/>
      </w:divBdr>
      <w:divsChild>
        <w:div w:id="1552109758">
          <w:marLeft w:val="0"/>
          <w:marRight w:val="0"/>
          <w:marTop w:val="0"/>
          <w:marBottom w:val="0"/>
          <w:divBdr>
            <w:top w:val="none" w:sz="0" w:space="0" w:color="auto"/>
            <w:left w:val="none" w:sz="0" w:space="0" w:color="auto"/>
            <w:bottom w:val="none" w:sz="0" w:space="0" w:color="auto"/>
            <w:right w:val="none" w:sz="0" w:space="0" w:color="auto"/>
          </w:divBdr>
          <w:divsChild>
            <w:div w:id="1206676083">
              <w:marLeft w:val="0"/>
              <w:marRight w:val="0"/>
              <w:marTop w:val="0"/>
              <w:marBottom w:val="0"/>
              <w:divBdr>
                <w:top w:val="single" w:sz="6" w:space="0" w:color="A2A2A2"/>
                <w:left w:val="single" w:sz="6" w:space="0" w:color="A2A2A2"/>
                <w:bottom w:val="single" w:sz="6" w:space="0" w:color="A2A2A2"/>
                <w:right w:val="single" w:sz="6" w:space="0" w:color="A2A2A2"/>
              </w:divBdr>
              <w:divsChild>
                <w:div w:id="1411804006">
                  <w:marLeft w:val="0"/>
                  <w:marRight w:val="0"/>
                  <w:marTop w:val="0"/>
                  <w:marBottom w:val="0"/>
                  <w:divBdr>
                    <w:top w:val="none" w:sz="0" w:space="0" w:color="auto"/>
                    <w:left w:val="none" w:sz="0" w:space="0" w:color="auto"/>
                    <w:bottom w:val="none" w:sz="0" w:space="0" w:color="auto"/>
                    <w:right w:val="none" w:sz="0" w:space="0" w:color="auto"/>
                  </w:divBdr>
                  <w:divsChild>
                    <w:div w:id="1044060554">
                      <w:marLeft w:val="0"/>
                      <w:marRight w:val="0"/>
                      <w:marTop w:val="0"/>
                      <w:marBottom w:val="0"/>
                      <w:divBdr>
                        <w:top w:val="none" w:sz="0" w:space="0" w:color="auto"/>
                        <w:left w:val="none" w:sz="0" w:space="0" w:color="auto"/>
                        <w:bottom w:val="single" w:sz="6" w:space="0" w:color="A4A4A4"/>
                        <w:right w:val="none" w:sz="0" w:space="0" w:color="auto"/>
                      </w:divBdr>
                      <w:divsChild>
                        <w:div w:id="63072782">
                          <w:marLeft w:val="0"/>
                          <w:marRight w:val="0"/>
                          <w:marTop w:val="0"/>
                          <w:marBottom w:val="0"/>
                          <w:divBdr>
                            <w:top w:val="none" w:sz="0" w:space="0" w:color="auto"/>
                            <w:left w:val="none" w:sz="0" w:space="0" w:color="auto"/>
                            <w:bottom w:val="none" w:sz="0" w:space="0" w:color="auto"/>
                            <w:right w:val="none" w:sz="0" w:space="0" w:color="auto"/>
                          </w:divBdr>
                          <w:divsChild>
                            <w:div w:id="1665473571">
                              <w:marLeft w:val="0"/>
                              <w:marRight w:val="0"/>
                              <w:marTop w:val="0"/>
                              <w:marBottom w:val="15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20922213">
      <w:bodyDiv w:val="1"/>
      <w:marLeft w:val="0"/>
      <w:marRight w:val="0"/>
      <w:marTop w:val="0"/>
      <w:marBottom w:val="0"/>
      <w:divBdr>
        <w:top w:val="none" w:sz="0" w:space="0" w:color="auto"/>
        <w:left w:val="none" w:sz="0" w:space="0" w:color="auto"/>
        <w:bottom w:val="none" w:sz="0" w:space="0" w:color="auto"/>
        <w:right w:val="none" w:sz="0" w:space="0" w:color="auto"/>
      </w:divBdr>
    </w:div>
    <w:div w:id="867642212">
      <w:bodyDiv w:val="1"/>
      <w:marLeft w:val="0"/>
      <w:marRight w:val="0"/>
      <w:marTop w:val="0"/>
      <w:marBottom w:val="0"/>
      <w:divBdr>
        <w:top w:val="none" w:sz="0" w:space="0" w:color="auto"/>
        <w:left w:val="none" w:sz="0" w:space="0" w:color="auto"/>
        <w:bottom w:val="none" w:sz="0" w:space="0" w:color="auto"/>
        <w:right w:val="none" w:sz="0" w:space="0" w:color="auto"/>
      </w:divBdr>
    </w:div>
    <w:div w:id="1025907221">
      <w:bodyDiv w:val="1"/>
      <w:marLeft w:val="0"/>
      <w:marRight w:val="0"/>
      <w:marTop w:val="0"/>
      <w:marBottom w:val="0"/>
      <w:divBdr>
        <w:top w:val="none" w:sz="0" w:space="0" w:color="auto"/>
        <w:left w:val="none" w:sz="0" w:space="0" w:color="auto"/>
        <w:bottom w:val="none" w:sz="0" w:space="0" w:color="auto"/>
        <w:right w:val="none" w:sz="0" w:space="0" w:color="auto"/>
      </w:divBdr>
    </w:div>
    <w:div w:id="1081214788">
      <w:bodyDiv w:val="1"/>
      <w:marLeft w:val="0"/>
      <w:marRight w:val="0"/>
      <w:marTop w:val="0"/>
      <w:marBottom w:val="0"/>
      <w:divBdr>
        <w:top w:val="none" w:sz="0" w:space="0" w:color="auto"/>
        <w:left w:val="none" w:sz="0" w:space="0" w:color="auto"/>
        <w:bottom w:val="none" w:sz="0" w:space="0" w:color="auto"/>
        <w:right w:val="none" w:sz="0" w:space="0" w:color="auto"/>
      </w:divBdr>
    </w:div>
    <w:div w:id="1089235161">
      <w:bodyDiv w:val="1"/>
      <w:marLeft w:val="0"/>
      <w:marRight w:val="0"/>
      <w:marTop w:val="0"/>
      <w:marBottom w:val="0"/>
      <w:divBdr>
        <w:top w:val="none" w:sz="0" w:space="0" w:color="auto"/>
        <w:left w:val="none" w:sz="0" w:space="0" w:color="auto"/>
        <w:bottom w:val="none" w:sz="0" w:space="0" w:color="auto"/>
        <w:right w:val="none" w:sz="0" w:space="0" w:color="auto"/>
      </w:divBdr>
    </w:div>
    <w:div w:id="1345323132">
      <w:bodyDiv w:val="1"/>
      <w:marLeft w:val="0"/>
      <w:marRight w:val="0"/>
      <w:marTop w:val="0"/>
      <w:marBottom w:val="0"/>
      <w:divBdr>
        <w:top w:val="none" w:sz="0" w:space="0" w:color="auto"/>
        <w:left w:val="none" w:sz="0" w:space="0" w:color="auto"/>
        <w:bottom w:val="none" w:sz="0" w:space="0" w:color="auto"/>
        <w:right w:val="none" w:sz="0" w:space="0" w:color="auto"/>
      </w:divBdr>
    </w:div>
    <w:div w:id="1397506195">
      <w:bodyDiv w:val="1"/>
      <w:marLeft w:val="0"/>
      <w:marRight w:val="0"/>
      <w:marTop w:val="0"/>
      <w:marBottom w:val="0"/>
      <w:divBdr>
        <w:top w:val="none" w:sz="0" w:space="0" w:color="auto"/>
        <w:left w:val="none" w:sz="0" w:space="0" w:color="auto"/>
        <w:bottom w:val="none" w:sz="0" w:space="0" w:color="auto"/>
        <w:right w:val="none" w:sz="0" w:space="0" w:color="auto"/>
      </w:divBdr>
    </w:div>
    <w:div w:id="1452168659">
      <w:bodyDiv w:val="1"/>
      <w:marLeft w:val="0"/>
      <w:marRight w:val="0"/>
      <w:marTop w:val="0"/>
      <w:marBottom w:val="0"/>
      <w:divBdr>
        <w:top w:val="none" w:sz="0" w:space="0" w:color="auto"/>
        <w:left w:val="none" w:sz="0" w:space="0" w:color="auto"/>
        <w:bottom w:val="none" w:sz="0" w:space="0" w:color="auto"/>
        <w:right w:val="none" w:sz="0" w:space="0" w:color="auto"/>
      </w:divBdr>
    </w:div>
    <w:div w:id="1484808284">
      <w:bodyDiv w:val="1"/>
      <w:marLeft w:val="0"/>
      <w:marRight w:val="0"/>
      <w:marTop w:val="0"/>
      <w:marBottom w:val="0"/>
      <w:divBdr>
        <w:top w:val="none" w:sz="0" w:space="0" w:color="auto"/>
        <w:left w:val="none" w:sz="0" w:space="0" w:color="auto"/>
        <w:bottom w:val="none" w:sz="0" w:space="0" w:color="auto"/>
        <w:right w:val="none" w:sz="0" w:space="0" w:color="auto"/>
      </w:divBdr>
    </w:div>
    <w:div w:id="1520585993">
      <w:bodyDiv w:val="1"/>
      <w:marLeft w:val="0"/>
      <w:marRight w:val="0"/>
      <w:marTop w:val="0"/>
      <w:marBottom w:val="0"/>
      <w:divBdr>
        <w:top w:val="none" w:sz="0" w:space="0" w:color="auto"/>
        <w:left w:val="none" w:sz="0" w:space="0" w:color="auto"/>
        <w:bottom w:val="none" w:sz="0" w:space="0" w:color="auto"/>
        <w:right w:val="none" w:sz="0" w:space="0" w:color="auto"/>
      </w:divBdr>
    </w:div>
    <w:div w:id="1557207611">
      <w:bodyDiv w:val="1"/>
      <w:marLeft w:val="0"/>
      <w:marRight w:val="0"/>
      <w:marTop w:val="0"/>
      <w:marBottom w:val="0"/>
      <w:divBdr>
        <w:top w:val="none" w:sz="0" w:space="0" w:color="auto"/>
        <w:left w:val="none" w:sz="0" w:space="0" w:color="auto"/>
        <w:bottom w:val="none" w:sz="0" w:space="0" w:color="auto"/>
        <w:right w:val="none" w:sz="0" w:space="0" w:color="auto"/>
      </w:divBdr>
    </w:div>
    <w:div w:id="1649822184">
      <w:bodyDiv w:val="1"/>
      <w:marLeft w:val="0"/>
      <w:marRight w:val="0"/>
      <w:marTop w:val="0"/>
      <w:marBottom w:val="0"/>
      <w:divBdr>
        <w:top w:val="none" w:sz="0" w:space="0" w:color="auto"/>
        <w:left w:val="none" w:sz="0" w:space="0" w:color="auto"/>
        <w:bottom w:val="none" w:sz="0" w:space="0" w:color="auto"/>
        <w:right w:val="none" w:sz="0" w:space="0" w:color="auto"/>
      </w:divBdr>
    </w:div>
    <w:div w:id="1744833574">
      <w:bodyDiv w:val="1"/>
      <w:marLeft w:val="0"/>
      <w:marRight w:val="0"/>
      <w:marTop w:val="0"/>
      <w:marBottom w:val="0"/>
      <w:divBdr>
        <w:top w:val="none" w:sz="0" w:space="0" w:color="auto"/>
        <w:left w:val="none" w:sz="0" w:space="0" w:color="auto"/>
        <w:bottom w:val="none" w:sz="0" w:space="0" w:color="auto"/>
        <w:right w:val="none" w:sz="0" w:space="0" w:color="auto"/>
      </w:divBdr>
    </w:div>
    <w:div w:id="1775051580">
      <w:bodyDiv w:val="1"/>
      <w:marLeft w:val="0"/>
      <w:marRight w:val="0"/>
      <w:marTop w:val="0"/>
      <w:marBottom w:val="0"/>
      <w:divBdr>
        <w:top w:val="none" w:sz="0" w:space="0" w:color="auto"/>
        <w:left w:val="none" w:sz="0" w:space="0" w:color="auto"/>
        <w:bottom w:val="none" w:sz="0" w:space="0" w:color="auto"/>
        <w:right w:val="none" w:sz="0" w:space="0" w:color="auto"/>
      </w:divBdr>
    </w:div>
    <w:div w:id="1835104894">
      <w:bodyDiv w:val="1"/>
      <w:marLeft w:val="0"/>
      <w:marRight w:val="0"/>
      <w:marTop w:val="0"/>
      <w:marBottom w:val="0"/>
      <w:divBdr>
        <w:top w:val="none" w:sz="0" w:space="0" w:color="auto"/>
        <w:left w:val="none" w:sz="0" w:space="0" w:color="auto"/>
        <w:bottom w:val="none" w:sz="0" w:space="0" w:color="auto"/>
        <w:right w:val="none" w:sz="0" w:space="0" w:color="auto"/>
      </w:divBdr>
    </w:div>
    <w:div w:id="20928452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endnotes" Target="endnotes.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styles" Target="styles.xml"/><Relationship Id="rId42" Type="http://schemas.openxmlformats.org/officeDocument/2006/relationships/image" Target="media/image3.png"/><Relationship Id="rId47" Type="http://schemas.openxmlformats.org/officeDocument/2006/relationships/image" Target="media/image8.png"/><Relationship Id="rId50"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numbering" Target="numbering.xml"/><Relationship Id="rId38" Type="http://schemas.openxmlformats.org/officeDocument/2006/relationships/footnotes" Target="footnotes.xml"/><Relationship Id="rId46" Type="http://schemas.openxmlformats.org/officeDocument/2006/relationships/image" Target="media/image7.png"/><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image" Target="media/image2.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webSettings" Target="webSettings.xml"/><Relationship Id="rId40" Type="http://schemas.openxmlformats.org/officeDocument/2006/relationships/image" Target="media/image1.png"/><Relationship Id="rId45" Type="http://schemas.openxmlformats.org/officeDocument/2006/relationships/image" Target="media/image6.png"/><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settings" Target="settings.xml"/><Relationship Id="rId49" Type="http://schemas.openxmlformats.org/officeDocument/2006/relationships/header" Target="head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image" Target="media/image5.png"/><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microsoft.com/office/2007/relationships/stylesWithEffects" Target="stylesWithEffects.xml"/><Relationship Id="rId43" Type="http://schemas.openxmlformats.org/officeDocument/2006/relationships/image" Target="media/image4.png"/><Relationship Id="rId48" Type="http://schemas.openxmlformats.org/officeDocument/2006/relationships/image" Target="media/image9.png"/><Relationship Id="rId8" Type="http://schemas.openxmlformats.org/officeDocument/2006/relationships/customXml" Target="../customXml/item8.xml"/><Relationship Id="rId51"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4FB79C5A-F566-44F6-8E45-668F550AED1A}">
  <ds:schemaRefs>
    <ds:schemaRef ds:uri="http://schemas.openxmlformats.org/officeDocument/2006/bibliography"/>
  </ds:schemaRefs>
</ds:datastoreItem>
</file>

<file path=customXml/itemProps2.xml><?xml version="1.0" encoding="utf-8"?>
<ds:datastoreItem xmlns:ds="http://schemas.openxmlformats.org/officeDocument/2006/customXml" ds:itemID="{4C72D3E3-20D4-4988-8C67-971CB7B22FBD}">
  <ds:schemaRefs>
    <ds:schemaRef ds:uri="http://schemas.openxmlformats.org/officeDocument/2006/bibliography"/>
  </ds:schemaRefs>
</ds:datastoreItem>
</file>

<file path=customXml/itemProps3.xml><?xml version="1.0" encoding="utf-8"?>
<ds:datastoreItem xmlns:ds="http://schemas.openxmlformats.org/officeDocument/2006/customXml" ds:itemID="{1095E994-DB3B-4576-BBD8-D07841E728AF}">
  <ds:schemaRefs>
    <ds:schemaRef ds:uri="http://schemas.openxmlformats.org/officeDocument/2006/bibliography"/>
  </ds:schemaRefs>
</ds:datastoreItem>
</file>

<file path=customXml/itemProps4.xml><?xml version="1.0" encoding="utf-8"?>
<ds:datastoreItem xmlns:ds="http://schemas.openxmlformats.org/officeDocument/2006/customXml" ds:itemID="{0DF41431-0B2C-4CA5-A7B8-F89AA5FB9617}">
  <ds:schemaRefs>
    <ds:schemaRef ds:uri="http://schemas.openxmlformats.org/officeDocument/2006/bibliography"/>
  </ds:schemaRefs>
</ds:datastoreItem>
</file>

<file path=customXml/itemProps5.xml><?xml version="1.0" encoding="utf-8"?>
<ds:datastoreItem xmlns:ds="http://schemas.openxmlformats.org/officeDocument/2006/customXml" ds:itemID="{AD007BCF-E390-4865-825B-76A4C7700896}">
  <ds:schemaRefs>
    <ds:schemaRef ds:uri="http://schemas.openxmlformats.org/officeDocument/2006/bibliography"/>
  </ds:schemaRefs>
</ds:datastoreItem>
</file>

<file path=customXml/itemProps6.xml><?xml version="1.0" encoding="utf-8"?>
<ds:datastoreItem xmlns:ds="http://schemas.openxmlformats.org/officeDocument/2006/customXml" ds:itemID="{981CAF58-786C-497E-9C4C-96C4996C4C0F}">
  <ds:schemaRefs>
    <ds:schemaRef ds:uri="http://schemas.openxmlformats.org/officeDocument/2006/bibliography"/>
  </ds:schemaRefs>
</ds:datastoreItem>
</file>

<file path=customXml/itemProps7.xml><?xml version="1.0" encoding="utf-8"?>
<ds:datastoreItem xmlns:ds="http://schemas.openxmlformats.org/officeDocument/2006/customXml" ds:itemID="{A01F7A65-E999-4421-8879-8F7F83882BC4}">
  <ds:schemaRefs>
    <ds:schemaRef ds:uri="http://schemas.openxmlformats.org/officeDocument/2006/bibliography"/>
  </ds:schemaRefs>
</ds:datastoreItem>
</file>

<file path=customXml/itemProps8.xml><?xml version="1.0" encoding="utf-8"?>
<ds:datastoreItem xmlns:ds="http://schemas.openxmlformats.org/officeDocument/2006/customXml" ds:itemID="{F756CA7F-DE2D-439D-B8EC-054A87505CC1}">
  <ds:schemaRefs>
    <ds:schemaRef ds:uri="http://schemas.openxmlformats.org/officeDocument/2006/bibliography"/>
  </ds:schemaRefs>
</ds:datastoreItem>
</file>

<file path=customXml/itemProps9.xml><?xml version="1.0" encoding="utf-8"?>
<ds:datastoreItem xmlns:ds="http://schemas.openxmlformats.org/officeDocument/2006/customXml" ds:itemID="{F6FFCE24-DF19-4E23-BFF9-78C6FE0B158A}">
  <ds:schemaRefs>
    <ds:schemaRef ds:uri="http://schemas.openxmlformats.org/officeDocument/2006/bibliography"/>
  </ds:schemaRefs>
</ds:datastoreItem>
</file>

<file path=customXml/itemProps10.xml><?xml version="1.0" encoding="utf-8"?>
<ds:datastoreItem xmlns:ds="http://schemas.openxmlformats.org/officeDocument/2006/customXml" ds:itemID="{B7FB2BA5-8BCA-4C67-A231-1706630CCE25}">
  <ds:schemaRefs>
    <ds:schemaRef ds:uri="http://schemas.openxmlformats.org/officeDocument/2006/bibliography"/>
  </ds:schemaRefs>
</ds:datastoreItem>
</file>

<file path=customXml/itemProps11.xml><?xml version="1.0" encoding="utf-8"?>
<ds:datastoreItem xmlns:ds="http://schemas.openxmlformats.org/officeDocument/2006/customXml" ds:itemID="{BEA7101A-0B4D-4E02-B332-0350DF492A8D}">
  <ds:schemaRefs>
    <ds:schemaRef ds:uri="http://schemas.openxmlformats.org/officeDocument/2006/bibliography"/>
  </ds:schemaRefs>
</ds:datastoreItem>
</file>

<file path=customXml/itemProps12.xml><?xml version="1.0" encoding="utf-8"?>
<ds:datastoreItem xmlns:ds="http://schemas.openxmlformats.org/officeDocument/2006/customXml" ds:itemID="{BCAB5B5C-C5A3-47BC-A109-277804900E9C}">
  <ds:schemaRefs>
    <ds:schemaRef ds:uri="http://schemas.openxmlformats.org/officeDocument/2006/bibliography"/>
  </ds:schemaRefs>
</ds:datastoreItem>
</file>

<file path=customXml/itemProps13.xml><?xml version="1.0" encoding="utf-8"?>
<ds:datastoreItem xmlns:ds="http://schemas.openxmlformats.org/officeDocument/2006/customXml" ds:itemID="{39E3D6FB-3BC7-48FC-94A6-7FE2B4E46277}">
  <ds:schemaRefs>
    <ds:schemaRef ds:uri="http://schemas.openxmlformats.org/officeDocument/2006/bibliography"/>
  </ds:schemaRefs>
</ds:datastoreItem>
</file>

<file path=customXml/itemProps14.xml><?xml version="1.0" encoding="utf-8"?>
<ds:datastoreItem xmlns:ds="http://schemas.openxmlformats.org/officeDocument/2006/customXml" ds:itemID="{7EC35A22-25D3-43EB-A022-87AD7103D8F4}">
  <ds:schemaRefs>
    <ds:schemaRef ds:uri="http://schemas.openxmlformats.org/officeDocument/2006/bibliography"/>
  </ds:schemaRefs>
</ds:datastoreItem>
</file>

<file path=customXml/itemProps15.xml><?xml version="1.0" encoding="utf-8"?>
<ds:datastoreItem xmlns:ds="http://schemas.openxmlformats.org/officeDocument/2006/customXml" ds:itemID="{650F4B4F-F2F4-4732-AFE0-7B378CCB2DA0}">
  <ds:schemaRefs>
    <ds:schemaRef ds:uri="http://schemas.openxmlformats.org/officeDocument/2006/bibliography"/>
  </ds:schemaRefs>
</ds:datastoreItem>
</file>

<file path=customXml/itemProps16.xml><?xml version="1.0" encoding="utf-8"?>
<ds:datastoreItem xmlns:ds="http://schemas.openxmlformats.org/officeDocument/2006/customXml" ds:itemID="{3AA1A34D-DE3D-43AD-B44D-957B3E6C2281}">
  <ds:schemaRefs>
    <ds:schemaRef ds:uri="http://schemas.openxmlformats.org/officeDocument/2006/bibliography"/>
  </ds:schemaRefs>
</ds:datastoreItem>
</file>

<file path=customXml/itemProps17.xml><?xml version="1.0" encoding="utf-8"?>
<ds:datastoreItem xmlns:ds="http://schemas.openxmlformats.org/officeDocument/2006/customXml" ds:itemID="{E1EA7DEF-3AE9-48E0-8F9D-59255B167ED5}">
  <ds:schemaRefs>
    <ds:schemaRef ds:uri="http://schemas.openxmlformats.org/officeDocument/2006/bibliography"/>
  </ds:schemaRefs>
</ds:datastoreItem>
</file>

<file path=customXml/itemProps18.xml><?xml version="1.0" encoding="utf-8"?>
<ds:datastoreItem xmlns:ds="http://schemas.openxmlformats.org/officeDocument/2006/customXml" ds:itemID="{4A457D49-0055-4BAE-A921-E45A670933B1}">
  <ds:schemaRefs>
    <ds:schemaRef ds:uri="http://schemas.openxmlformats.org/officeDocument/2006/bibliography"/>
  </ds:schemaRefs>
</ds:datastoreItem>
</file>

<file path=customXml/itemProps19.xml><?xml version="1.0" encoding="utf-8"?>
<ds:datastoreItem xmlns:ds="http://schemas.openxmlformats.org/officeDocument/2006/customXml" ds:itemID="{A6828265-FB00-4503-9ACD-835B5BE85756}">
  <ds:schemaRefs>
    <ds:schemaRef ds:uri="http://schemas.openxmlformats.org/officeDocument/2006/bibliography"/>
  </ds:schemaRefs>
</ds:datastoreItem>
</file>

<file path=customXml/itemProps20.xml><?xml version="1.0" encoding="utf-8"?>
<ds:datastoreItem xmlns:ds="http://schemas.openxmlformats.org/officeDocument/2006/customXml" ds:itemID="{C5C8F6C6-676E-4A9E-AF64-10572CC685A4}">
  <ds:schemaRefs>
    <ds:schemaRef ds:uri="http://schemas.openxmlformats.org/officeDocument/2006/bibliography"/>
  </ds:schemaRefs>
</ds:datastoreItem>
</file>

<file path=customXml/itemProps21.xml><?xml version="1.0" encoding="utf-8"?>
<ds:datastoreItem xmlns:ds="http://schemas.openxmlformats.org/officeDocument/2006/customXml" ds:itemID="{BEBD67AC-BE6D-4422-BB4A-987D5B69A79A}">
  <ds:schemaRefs>
    <ds:schemaRef ds:uri="http://schemas.openxmlformats.org/officeDocument/2006/bibliography"/>
  </ds:schemaRefs>
</ds:datastoreItem>
</file>

<file path=customXml/itemProps22.xml><?xml version="1.0" encoding="utf-8"?>
<ds:datastoreItem xmlns:ds="http://schemas.openxmlformats.org/officeDocument/2006/customXml" ds:itemID="{4661D1B4-6774-4E2F-86B1-62C216E13B58}">
  <ds:schemaRefs>
    <ds:schemaRef ds:uri="http://schemas.openxmlformats.org/officeDocument/2006/bibliography"/>
  </ds:schemaRefs>
</ds:datastoreItem>
</file>

<file path=customXml/itemProps23.xml><?xml version="1.0" encoding="utf-8"?>
<ds:datastoreItem xmlns:ds="http://schemas.openxmlformats.org/officeDocument/2006/customXml" ds:itemID="{A3951374-C94D-4C8E-A48B-FBB75C6F4334}">
  <ds:schemaRefs>
    <ds:schemaRef ds:uri="http://schemas.openxmlformats.org/officeDocument/2006/bibliography"/>
  </ds:schemaRefs>
</ds:datastoreItem>
</file>

<file path=customXml/itemProps24.xml><?xml version="1.0" encoding="utf-8"?>
<ds:datastoreItem xmlns:ds="http://schemas.openxmlformats.org/officeDocument/2006/customXml" ds:itemID="{ADE2899E-9E8D-4492-BF4B-6016DA24A143}">
  <ds:schemaRefs>
    <ds:schemaRef ds:uri="http://schemas.openxmlformats.org/officeDocument/2006/bibliography"/>
  </ds:schemaRefs>
</ds:datastoreItem>
</file>

<file path=customXml/itemProps25.xml><?xml version="1.0" encoding="utf-8"?>
<ds:datastoreItem xmlns:ds="http://schemas.openxmlformats.org/officeDocument/2006/customXml" ds:itemID="{9EAB1620-2435-4BF2-8E3F-8C6D661CA145}">
  <ds:schemaRefs>
    <ds:schemaRef ds:uri="http://schemas.openxmlformats.org/officeDocument/2006/bibliography"/>
  </ds:schemaRefs>
</ds:datastoreItem>
</file>

<file path=customXml/itemProps26.xml><?xml version="1.0" encoding="utf-8"?>
<ds:datastoreItem xmlns:ds="http://schemas.openxmlformats.org/officeDocument/2006/customXml" ds:itemID="{FB8DA0E7-0630-48BE-B501-BF8CEABD6CE9}">
  <ds:schemaRefs>
    <ds:schemaRef ds:uri="http://schemas.openxmlformats.org/officeDocument/2006/bibliography"/>
  </ds:schemaRefs>
</ds:datastoreItem>
</file>

<file path=customXml/itemProps27.xml><?xml version="1.0" encoding="utf-8"?>
<ds:datastoreItem xmlns:ds="http://schemas.openxmlformats.org/officeDocument/2006/customXml" ds:itemID="{4598210E-5D72-470E-BCE8-8ED9E2B9AC56}">
  <ds:schemaRefs>
    <ds:schemaRef ds:uri="http://schemas.openxmlformats.org/officeDocument/2006/bibliography"/>
  </ds:schemaRefs>
</ds:datastoreItem>
</file>

<file path=customXml/itemProps28.xml><?xml version="1.0" encoding="utf-8"?>
<ds:datastoreItem xmlns:ds="http://schemas.openxmlformats.org/officeDocument/2006/customXml" ds:itemID="{2D1AAFC0-41D5-4368-9219-C90B0A97738E}">
  <ds:schemaRefs>
    <ds:schemaRef ds:uri="http://schemas.openxmlformats.org/officeDocument/2006/bibliography"/>
  </ds:schemaRefs>
</ds:datastoreItem>
</file>

<file path=customXml/itemProps29.xml><?xml version="1.0" encoding="utf-8"?>
<ds:datastoreItem xmlns:ds="http://schemas.openxmlformats.org/officeDocument/2006/customXml" ds:itemID="{051B95BA-6C8F-4181-BE6B-6CA730052717}">
  <ds:schemaRefs>
    <ds:schemaRef ds:uri="http://schemas.openxmlformats.org/officeDocument/2006/bibliography"/>
  </ds:schemaRefs>
</ds:datastoreItem>
</file>

<file path=customXml/itemProps30.xml><?xml version="1.0" encoding="utf-8"?>
<ds:datastoreItem xmlns:ds="http://schemas.openxmlformats.org/officeDocument/2006/customXml" ds:itemID="{3E31FD29-61F9-4F10-B7F1-19CF106E3A9B}">
  <ds:schemaRefs>
    <ds:schemaRef ds:uri="http://schemas.openxmlformats.org/officeDocument/2006/bibliography"/>
  </ds:schemaRefs>
</ds:datastoreItem>
</file>

<file path=customXml/itemProps31.xml><?xml version="1.0" encoding="utf-8"?>
<ds:datastoreItem xmlns:ds="http://schemas.openxmlformats.org/officeDocument/2006/customXml" ds:itemID="{62EBA802-5AF5-41D9-9994-2F61B0F5D95F}">
  <ds:schemaRefs>
    <ds:schemaRef ds:uri="http://schemas.openxmlformats.org/officeDocument/2006/bibliography"/>
  </ds:schemaRefs>
</ds:datastoreItem>
</file>

<file path=customXml/itemProps32.xml><?xml version="1.0" encoding="utf-8"?>
<ds:datastoreItem xmlns:ds="http://schemas.openxmlformats.org/officeDocument/2006/customXml" ds:itemID="{EAF43A24-524F-4234-A87D-7AB43544CAD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16</Pages>
  <Words>4544</Words>
  <Characters>25541</Characters>
  <Application>Microsoft Office Word</Application>
  <DocSecurity>0</DocSecurity>
  <Lines>381</Lines>
  <Paragraphs>109</Paragraphs>
  <ScaleCrop>false</ScaleCrop>
  <HeadingPairs>
    <vt:vector size="2" baseType="variant">
      <vt:variant>
        <vt:lpstr>Title</vt:lpstr>
      </vt:variant>
      <vt:variant>
        <vt:i4>1</vt:i4>
      </vt:variant>
    </vt:vector>
  </HeadingPairs>
  <TitlesOfParts>
    <vt:vector size="1" baseType="lpstr">
      <vt:lpstr>_</vt:lpstr>
    </vt:vector>
  </TitlesOfParts>
  <Company>UT</Company>
  <LinksUpToDate>false</LinksUpToDate>
  <CharactersWithSpaces>29976</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dc:title>
  <dc:creator>Veiko</dc:creator>
  <cp:lastModifiedBy>UT user</cp:lastModifiedBy>
  <cp:revision>2</cp:revision>
  <cp:lastPrinted>2012-08-13T09:47:00Z</cp:lastPrinted>
  <dcterms:created xsi:type="dcterms:W3CDTF">2012-11-28T18:06:00Z</dcterms:created>
  <dcterms:modified xsi:type="dcterms:W3CDTF">2012-11-28T18:06:00Z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nCUserId">
    <vt:lpwstr>355</vt:lpwstr>
  </property>
  <property fmtid="{D5CDD505-2E9C-101B-9397-08002B2CF9AE}" pid="3" name="WnCSubscriberId">
    <vt:lpwstr>5426</vt:lpwstr>
  </property>
  <property fmtid="{D5CDD505-2E9C-101B-9397-08002B2CF9AE}" pid="4" name="WnCOutputStyleId">
    <vt:lpwstr>10056</vt:lpwstr>
  </property>
  <property fmtid="{D5CDD505-2E9C-101B-9397-08002B2CF9AE}" pid="5" name="WnC4Folder">
    <vt:lpwstr>Documents///Homogenous bending 121127</vt:lpwstr>
  </property>
</Properties>
</file>