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858000" cy="9144000"/>
  <p:defaultTextStyle>
    <a:defPPr>
      <a:defRPr lang="en-US"/>
    </a:defPPr>
    <a:lvl1pPr marL="0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9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56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35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714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91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70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247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426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-918" y="2310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DE61A-9A64-4C0F-A750-0A16F1CB44CB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56389-4F57-4EA6-8930-42A2817E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179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356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535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714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0891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070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247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426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3"/>
            <a:ext cx="21195983" cy="109399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7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4000" y="1714329"/>
            <a:ext cx="19934316" cy="365259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4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27508445"/>
            <a:ext cx="25737979" cy="8502248"/>
          </a:xfrm>
        </p:spPr>
        <p:txBody>
          <a:bodyPr anchor="t"/>
          <a:lstStyle>
            <a:lvl1pPr algn="l">
              <a:defRPr sz="18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18144083"/>
            <a:ext cx="25737979" cy="9364361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88179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56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26453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71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9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7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24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4000" y="9988659"/>
            <a:ext cx="13373656" cy="28251648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2321" y="9988659"/>
            <a:ext cx="13373656" cy="28251648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7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000" y="9582375"/>
            <a:ext cx="13378914" cy="3993477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79" indent="0">
              <a:buNone/>
              <a:defRPr sz="9200" b="1"/>
            </a:lvl2pPr>
            <a:lvl3pPr marL="4176356" indent="0">
              <a:buNone/>
              <a:defRPr sz="8200" b="1"/>
            </a:lvl3pPr>
            <a:lvl4pPr marL="6264535" indent="0">
              <a:buNone/>
              <a:defRPr sz="7400" b="1"/>
            </a:lvl4pPr>
            <a:lvl5pPr marL="8352714" indent="0">
              <a:buNone/>
              <a:defRPr sz="7400" b="1"/>
            </a:lvl5pPr>
            <a:lvl6pPr marL="10440891" indent="0">
              <a:buNone/>
              <a:defRPr sz="7400" b="1"/>
            </a:lvl6pPr>
            <a:lvl7pPr marL="12529070" indent="0">
              <a:buNone/>
              <a:defRPr sz="7400" b="1"/>
            </a:lvl7pPr>
            <a:lvl8pPr marL="14617247" indent="0">
              <a:buNone/>
              <a:defRPr sz="7400" b="1"/>
            </a:lvl8pPr>
            <a:lvl9pPr marL="16705426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000" y="13575851"/>
            <a:ext cx="13378914" cy="24664452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79" indent="0">
              <a:buNone/>
              <a:defRPr sz="9200" b="1"/>
            </a:lvl2pPr>
            <a:lvl3pPr marL="4176356" indent="0">
              <a:buNone/>
              <a:defRPr sz="8200" b="1"/>
            </a:lvl3pPr>
            <a:lvl4pPr marL="6264535" indent="0">
              <a:buNone/>
              <a:defRPr sz="7400" b="1"/>
            </a:lvl4pPr>
            <a:lvl5pPr marL="8352714" indent="0">
              <a:buNone/>
              <a:defRPr sz="7400" b="1"/>
            </a:lvl5pPr>
            <a:lvl6pPr marL="10440891" indent="0">
              <a:buNone/>
              <a:defRPr sz="7400" b="1"/>
            </a:lvl6pPr>
            <a:lvl7pPr marL="12529070" indent="0">
              <a:buNone/>
              <a:defRPr sz="7400" b="1"/>
            </a:lvl7pPr>
            <a:lvl8pPr marL="14617247" indent="0">
              <a:buNone/>
              <a:defRPr sz="7400" b="1"/>
            </a:lvl8pPr>
            <a:lvl9pPr marL="16705426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13575851"/>
            <a:ext cx="13384170" cy="24664452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3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9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30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700"/>
            </a:lvl2pPr>
            <a:lvl3pPr>
              <a:defRPr sz="109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0" y="8958083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179" indent="0">
              <a:buNone/>
              <a:defRPr sz="5500"/>
            </a:lvl2pPr>
            <a:lvl3pPr marL="4176356" indent="0">
              <a:buNone/>
              <a:defRPr sz="4500"/>
            </a:lvl3pPr>
            <a:lvl4pPr marL="6264535" indent="0">
              <a:buNone/>
              <a:defRPr sz="4100"/>
            </a:lvl4pPr>
            <a:lvl5pPr marL="8352714" indent="0">
              <a:buNone/>
              <a:defRPr sz="4100"/>
            </a:lvl5pPr>
            <a:lvl6pPr marL="10440891" indent="0">
              <a:buNone/>
              <a:defRPr sz="4100"/>
            </a:lvl6pPr>
            <a:lvl7pPr marL="12529070" indent="0">
              <a:buNone/>
              <a:defRPr sz="4100"/>
            </a:lvl7pPr>
            <a:lvl8pPr marL="14617247" indent="0">
              <a:buNone/>
              <a:defRPr sz="4100"/>
            </a:lvl8pPr>
            <a:lvl9pPr marL="16705426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3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6" y="29965967"/>
            <a:ext cx="18167985" cy="3537652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6" y="3825022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179" indent="0">
              <a:buNone/>
              <a:defRPr sz="12700"/>
            </a:lvl2pPr>
            <a:lvl3pPr marL="4176356" indent="0">
              <a:buNone/>
              <a:defRPr sz="10900"/>
            </a:lvl3pPr>
            <a:lvl4pPr marL="6264535" indent="0">
              <a:buNone/>
              <a:defRPr sz="9200"/>
            </a:lvl4pPr>
            <a:lvl5pPr marL="8352714" indent="0">
              <a:buNone/>
              <a:defRPr sz="9200"/>
            </a:lvl5pPr>
            <a:lvl6pPr marL="10440891" indent="0">
              <a:buNone/>
              <a:defRPr sz="9200"/>
            </a:lvl6pPr>
            <a:lvl7pPr marL="12529070" indent="0">
              <a:buNone/>
              <a:defRPr sz="9200"/>
            </a:lvl7pPr>
            <a:lvl8pPr marL="14617247" indent="0">
              <a:buNone/>
              <a:defRPr sz="9200"/>
            </a:lvl8pPr>
            <a:lvl9pPr marL="16705426" indent="0">
              <a:buNone/>
              <a:defRPr sz="9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6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179" indent="0">
              <a:buNone/>
              <a:defRPr sz="5500"/>
            </a:lvl2pPr>
            <a:lvl3pPr marL="4176356" indent="0">
              <a:buNone/>
              <a:defRPr sz="4500"/>
            </a:lvl3pPr>
            <a:lvl4pPr marL="6264535" indent="0">
              <a:buNone/>
              <a:defRPr sz="4100"/>
            </a:lvl4pPr>
            <a:lvl5pPr marL="8352714" indent="0">
              <a:buNone/>
              <a:defRPr sz="4100"/>
            </a:lvl5pPr>
            <a:lvl6pPr marL="10440891" indent="0">
              <a:buNone/>
              <a:defRPr sz="4100"/>
            </a:lvl6pPr>
            <a:lvl7pPr marL="12529070" indent="0">
              <a:buNone/>
              <a:defRPr sz="4100"/>
            </a:lvl7pPr>
            <a:lvl8pPr marL="14617247" indent="0">
              <a:buNone/>
              <a:defRPr sz="4100"/>
            </a:lvl8pPr>
            <a:lvl9pPr marL="16705426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1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1714327"/>
            <a:ext cx="27251978" cy="7134755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7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59" y="39677164"/>
            <a:ext cx="9588659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50" y="39677164"/>
            <a:ext cx="7065327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2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356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33" indent="-1566133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90" indent="-1305111" algn="l" defTabSz="417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45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624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802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80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59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336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515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9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56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35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714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91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70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247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426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4931" y="13552"/>
            <a:ext cx="19658184" cy="3823934"/>
          </a:xfrm>
          <a:prstGeom prst="rect">
            <a:avLst/>
          </a:prstGeom>
        </p:spPr>
        <p:txBody>
          <a:bodyPr wrap="square" lIns="129351" tIns="64676" rIns="129351" bIns="64676">
            <a:spAutoFit/>
          </a:bodyPr>
          <a:lstStyle/>
          <a:p>
            <a:pPr algn="ctr"/>
            <a:r>
              <a:rPr lang="et-EE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</a:t>
            </a:r>
            <a:r>
              <a:rPr lang="en-US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t-EE" sz="1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1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imulations</a:t>
            </a:r>
            <a:r>
              <a:rPr lang="en-US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t-EE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</a:t>
            </a:r>
            <a:r>
              <a:rPr lang="en-US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t-EE" sz="1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1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recipitates</a:t>
            </a:r>
            <a:r>
              <a:rPr lang="en-US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t-EE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</a:t>
            </a:r>
            <a:endParaRPr lang="en-US" sz="1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39" name="Group 1038"/>
          <p:cNvGrpSpPr/>
          <p:nvPr/>
        </p:nvGrpSpPr>
        <p:grpSpPr>
          <a:xfrm>
            <a:off x="10447085" y="11182128"/>
            <a:ext cx="1255617" cy="1285547"/>
            <a:chOff x="8928239" y="9781750"/>
            <a:chExt cx="1255617" cy="1285547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9388450" y="10046624"/>
              <a:ext cx="0" cy="7902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9395615" y="10836893"/>
              <a:ext cx="78824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9792335" y="10502024"/>
              <a:ext cx="324055" cy="565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698"/>
                </a:spcBef>
                <a:spcAft>
                  <a:spcPts val="849"/>
                </a:spcAft>
              </a:pPr>
              <a:r>
                <a:rPr lang="en-US" sz="3200" dirty="0">
                  <a:latin typeface="Times New Roman"/>
                  <a:ea typeface="Times New Roman"/>
                  <a:cs typeface="Times New Roman"/>
                </a:rPr>
                <a:t>x</a:t>
              </a: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8928239" y="9781750"/>
              <a:ext cx="324055" cy="565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698"/>
                </a:spcBef>
                <a:spcAft>
                  <a:spcPts val="849"/>
                </a:spcAft>
              </a:pPr>
              <a:r>
                <a:rPr lang="en-US" sz="3200" dirty="0">
                  <a:latin typeface="Times New Roman"/>
                  <a:ea typeface="Times New Roman"/>
                  <a:cs typeface="Times New Roman"/>
                </a:rPr>
                <a:t>z</a:t>
              </a:r>
            </a:p>
          </p:txBody>
        </p:sp>
      </p:grp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-373064"/>
            <a:ext cx="261293" cy="139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9351" tIns="64676" rIns="129351" bIns="6467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51229" y="17587838"/>
            <a:ext cx="14039999" cy="3085270"/>
          </a:xfrm>
          <a:prstGeom prst="rect">
            <a:avLst/>
          </a:prstGeom>
          <a:noFill/>
        </p:spPr>
        <p:txBody>
          <a:bodyPr wrap="square" lIns="129351" tIns="64676" rIns="129351" bIns="64676" rtlCol="0">
            <a:spAutoFit/>
          </a:bodyPr>
          <a:lstStyle/>
          <a:p>
            <a:pPr algn="just"/>
            <a:r>
              <a:rPr lang="en-US" sz="4800" dirty="0" smtClean="0"/>
              <a:t>Voids near the surface act as stress concentrators in a high external electric field. They are nucleation centers for dislocations that lead to stable protrusions on the surface. [2]</a:t>
            </a:r>
            <a:endParaRPr lang="et-EE" sz="4800" dirty="0" smtClean="0"/>
          </a:p>
        </p:txBody>
      </p:sp>
      <p:sp>
        <p:nvSpPr>
          <p:cNvPr id="25" name="Rounded Rectangle 24"/>
          <p:cNvSpPr/>
          <p:nvPr/>
        </p:nvSpPr>
        <p:spPr>
          <a:xfrm>
            <a:off x="720000" y="6480000"/>
            <a:ext cx="28800000" cy="8640000"/>
          </a:xfrm>
          <a:prstGeom prst="round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20000" y="15840000"/>
            <a:ext cx="14040000" cy="12960000"/>
          </a:xfrm>
          <a:prstGeom prst="round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20000" y="29520000"/>
            <a:ext cx="14040000" cy="8640000"/>
          </a:xfrm>
          <a:prstGeom prst="round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-86206" y="3525344"/>
            <a:ext cx="3027997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5400" dirty="0" smtClean="0"/>
              <a:t>Simon Vigonski</a:t>
            </a:r>
            <a:r>
              <a:rPr lang="et-EE" sz="5400" baseline="30000" dirty="0" smtClean="0"/>
              <a:t>1</a:t>
            </a:r>
            <a:r>
              <a:rPr lang="et-EE" sz="5400" dirty="0" smtClean="0"/>
              <a:t>, Vahur Zadin</a:t>
            </a:r>
            <a:r>
              <a:rPr lang="et-EE" sz="5400" baseline="30000" dirty="0" smtClean="0"/>
              <a:t>1</a:t>
            </a:r>
            <a:r>
              <a:rPr lang="et-EE" sz="5400" dirty="0" smtClean="0"/>
              <a:t>, Alvo Aabloo</a:t>
            </a:r>
            <a:r>
              <a:rPr lang="et-EE" sz="5400" baseline="30000" dirty="0" smtClean="0"/>
              <a:t>1</a:t>
            </a:r>
            <a:r>
              <a:rPr lang="et-EE" sz="5400" dirty="0" smtClean="0"/>
              <a:t>, Flyura Djurabekova</a:t>
            </a:r>
            <a:r>
              <a:rPr lang="et-EE" sz="5400" baseline="30000" dirty="0" smtClean="0"/>
              <a:t>2</a:t>
            </a:r>
          </a:p>
          <a:p>
            <a:pPr algn="ctr"/>
            <a:r>
              <a:rPr lang="et-EE" sz="4400" baseline="30000" dirty="0" smtClean="0"/>
              <a:t>1</a:t>
            </a:r>
            <a:r>
              <a:rPr lang="et-EE" sz="4400" dirty="0" smtClean="0"/>
              <a:t>Institute of Technology, University of Tartu</a:t>
            </a:r>
          </a:p>
          <a:p>
            <a:pPr algn="ctr"/>
            <a:r>
              <a:rPr lang="et-EE" sz="4400" baseline="30000" dirty="0" smtClean="0"/>
              <a:t>2</a:t>
            </a:r>
            <a:r>
              <a:rPr lang="et-EE" sz="4400" dirty="0" smtClean="0"/>
              <a:t>Univeristy of Helsinki</a:t>
            </a:r>
          </a:p>
          <a:p>
            <a:pPr algn="ctr"/>
            <a:r>
              <a:rPr lang="et-EE" sz="4400" dirty="0" smtClean="0"/>
              <a:t>Correspond to: simon.vigonski@ut.ee</a:t>
            </a:r>
            <a:endParaRPr lang="en-US" sz="4400" dirty="0"/>
          </a:p>
        </p:txBody>
      </p:sp>
      <p:sp>
        <p:nvSpPr>
          <p:cNvPr id="29" name="Rounded Rectangle 28"/>
          <p:cNvSpPr/>
          <p:nvPr/>
        </p:nvSpPr>
        <p:spPr>
          <a:xfrm>
            <a:off x="15480000" y="15840000"/>
            <a:ext cx="14040000" cy="17280000"/>
          </a:xfrm>
          <a:prstGeom prst="round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5532963" y="41134454"/>
            <a:ext cx="147222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Tänusõnad – PUT57, CERN+ ….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720000" y="38880000"/>
            <a:ext cx="14040000" cy="3600000"/>
          </a:xfrm>
          <a:prstGeom prst="round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5464023" y="33886344"/>
            <a:ext cx="14055976" cy="1540637"/>
          </a:xfrm>
          <a:prstGeom prst="roundRect">
            <a:avLst/>
          </a:prstGeom>
          <a:noFill/>
          <a:ln w="76200">
            <a:noFill/>
          </a:ln>
        </p:spPr>
        <p:txBody>
          <a:bodyPr wrap="square" lIns="129351" tIns="64676" rIns="129351" bIns="64676" rtlCol="0">
            <a:spAutoFit/>
          </a:bodyPr>
          <a:lstStyle/>
          <a:p>
            <a:pPr algn="ctr"/>
            <a:r>
              <a:rPr lang="et-EE" dirty="0" smtClean="0"/>
              <a:t>Conclusions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480000" y="33840000"/>
            <a:ext cx="14040000" cy="8640000"/>
          </a:xfrm>
          <a:prstGeom prst="round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 descr="C:\Users\vah\Downloads\TY_logo_ring_jooneta_sin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3" y="252903"/>
            <a:ext cx="3259154" cy="334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vah\Downloads\HY__LC01_LogoFP_3L_V4__CMYK_without_tex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6778" y="252903"/>
            <a:ext cx="3561355" cy="334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1612103" y="13276445"/>
            <a:ext cx="7941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t-EE" sz="4000" dirty="0" smtClean="0"/>
              <a:t>Box dimensions: 186x193x199 </a:t>
            </a:r>
            <a:r>
              <a:rPr lang="en-US" sz="4000" dirty="0" smtClean="0"/>
              <a:t>Å</a:t>
            </a:r>
            <a:endParaRPr lang="et-EE" sz="4000" dirty="0" smtClean="0"/>
          </a:p>
          <a:p>
            <a:pPr marL="571500" indent="-571500">
              <a:buFontTx/>
              <a:buChar char="-"/>
            </a:pPr>
            <a:r>
              <a:rPr lang="et-EE" sz="4000" dirty="0" smtClean="0"/>
              <a:t>Cu </a:t>
            </a:r>
            <a:r>
              <a:rPr lang="en-US" sz="4000" dirty="0" smtClean="0"/>
              <a:t>&lt;110&gt;  direction in </a:t>
            </a:r>
            <a:r>
              <a:rPr lang="en-US" sz="4000" i="1" dirty="0" smtClean="0"/>
              <a:t>z</a:t>
            </a:r>
            <a:endParaRPr lang="en-US" sz="4000" dirty="0" smtClean="0"/>
          </a:p>
          <a:p>
            <a:pPr marL="571500" indent="-571500">
              <a:buFontTx/>
              <a:buChar char="-"/>
            </a:pPr>
            <a:r>
              <a:rPr lang="en-US" sz="4000" dirty="0" smtClean="0"/>
              <a:t>Various </a:t>
            </a:r>
            <a:r>
              <a:rPr lang="en-US" sz="4000" i="1" dirty="0" smtClean="0"/>
              <a:t>r</a:t>
            </a:r>
            <a:r>
              <a:rPr lang="en-US" sz="4000" dirty="0" smtClean="0"/>
              <a:t> and </a:t>
            </a:r>
            <a:r>
              <a:rPr lang="en-US" sz="4000" i="1" dirty="0" smtClean="0"/>
              <a:t>h</a:t>
            </a:r>
            <a:endParaRPr lang="et-EE" sz="4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48973" y="6480000"/>
            <a:ext cx="9000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0553782" y="6536793"/>
            <a:ext cx="9000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8973" y="8012806"/>
            <a:ext cx="8999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Frequent vacuum break-downs in CLIC accelerating structures are presumably caused by </a:t>
            </a:r>
            <a:r>
              <a:rPr lang="en-US" sz="4000" dirty="0" smtClean="0"/>
              <a:t>field-enhancing</a:t>
            </a:r>
            <a:r>
              <a:rPr lang="et-EE" sz="4000" dirty="0" smtClean="0"/>
              <a:t> empitters </a:t>
            </a:r>
            <a:r>
              <a:rPr lang="en-US" sz="4000" dirty="0" smtClean="0"/>
              <a:t>appearing </a:t>
            </a:r>
            <a:r>
              <a:rPr lang="en-US" sz="4000" dirty="0" smtClean="0"/>
              <a:t>on the surface. The origin of </a:t>
            </a:r>
            <a:r>
              <a:rPr lang="en-US" sz="4000" dirty="0" smtClean="0"/>
              <a:t>these</a:t>
            </a:r>
            <a:r>
              <a:rPr lang="et-EE" sz="4000" dirty="0" smtClean="0"/>
              <a:t> emitters </a:t>
            </a:r>
            <a:r>
              <a:rPr lang="en-US" sz="4000" dirty="0" smtClean="0"/>
              <a:t>is</a:t>
            </a:r>
            <a:r>
              <a:rPr lang="et-EE" sz="4000" dirty="0"/>
              <a:t> </a:t>
            </a:r>
            <a:r>
              <a:rPr lang="et-EE" sz="4000" dirty="0" smtClean="0"/>
              <a:t>hypothesized to be caused by plastic deformations and dislocations. We investigate the effect of voids and precipitates on dislocation nucleation.</a:t>
            </a:r>
            <a:endParaRPr lang="en-US" sz="4000" dirty="0"/>
          </a:p>
        </p:txBody>
      </p:sp>
      <p:sp>
        <p:nvSpPr>
          <p:cNvPr id="45" name="TextBox 44"/>
          <p:cNvSpPr txBox="1"/>
          <p:nvPr/>
        </p:nvSpPr>
        <p:spPr>
          <a:xfrm>
            <a:off x="20492910" y="6506431"/>
            <a:ext cx="9000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20000" y="15840000"/>
            <a:ext cx="1403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Near-surface voids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5513514" y="15840000"/>
            <a:ext cx="1403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 precipitates in Cu</a:t>
            </a:r>
            <a:endParaRPr lang="en-US" dirty="0"/>
          </a:p>
        </p:txBody>
      </p:sp>
      <p:pic>
        <p:nvPicPr>
          <p:cNvPr id="51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6" t="12717" r="22928" b="9476"/>
          <a:stretch/>
        </p:blipFill>
        <p:spPr>
          <a:xfrm>
            <a:off x="15779066" y="17578937"/>
            <a:ext cx="4717475" cy="4890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Content Placeholder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2500" l="10000" r="90000">
                        <a14:foregroundMark x1="53594" y1="26875" x2="53594" y2="26875"/>
                        <a14:foregroundMark x1="54219" y1="25208" x2="55156" y2="27708"/>
                        <a14:foregroundMark x1="77344" y1="91042" x2="33750" y2="9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23093" r="19808" b="3575"/>
          <a:stretch/>
        </p:blipFill>
        <p:spPr>
          <a:xfrm>
            <a:off x="23649517" y="22364006"/>
            <a:ext cx="4577938" cy="5095698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5695974" y="22778764"/>
            <a:ext cx="5693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 = 22.8 </a:t>
            </a:r>
            <a:r>
              <a:rPr lang="en-US" sz="4000" dirty="0" smtClean="0"/>
              <a:t>GV/m, t = 180 </a:t>
            </a:r>
            <a:r>
              <a:rPr lang="en-US" sz="4000" dirty="0" err="1" smtClean="0"/>
              <a:t>ps</a:t>
            </a:r>
            <a:endParaRPr lang="en-US" sz="4000" dirty="0"/>
          </a:p>
        </p:txBody>
      </p:sp>
      <p:sp>
        <p:nvSpPr>
          <p:cNvPr id="54" name="Rectangle 53"/>
          <p:cNvSpPr/>
          <p:nvPr/>
        </p:nvSpPr>
        <p:spPr>
          <a:xfrm>
            <a:off x="23280327" y="27242401"/>
            <a:ext cx="53163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E = 22.8 GV/m, </a:t>
            </a:r>
            <a:r>
              <a:rPr lang="en-US" sz="4000" dirty="0" smtClean="0"/>
              <a:t>t = 10 </a:t>
            </a:r>
            <a:r>
              <a:rPr lang="en-US" sz="4000" dirty="0" err="1" smtClean="0"/>
              <a:t>ps</a:t>
            </a:r>
            <a:endParaRPr lang="en-US" sz="4000" dirty="0"/>
          </a:p>
        </p:txBody>
      </p:sp>
      <p:pic>
        <p:nvPicPr>
          <p:cNvPr id="56" name="Content Placeholder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92" b="90000" l="27031" r="91875">
                        <a14:foregroundMark x1="53281" y1="11250" x2="54219" y2="11250"/>
                        <a14:foregroundMark x1="53906" y1="13750" x2="54531" y2="12917"/>
                        <a14:foregroundMark x1="53750" y1="15417" x2="54375" y2="15208"/>
                        <a14:foregroundMark x1="48906" y1="11667" x2="48906" y2="11667"/>
                        <a14:foregroundMark x1="50938" y1="15833" x2="50938" y2="15833"/>
                        <a14:foregroundMark x1="44844" y1="14583" x2="44844" y2="14583"/>
                        <a14:foregroundMark x1="60469" y1="7917" x2="61406" y2="8333"/>
                        <a14:foregroundMark x1="62031" y1="12917" x2="62031" y2="12917"/>
                        <a14:foregroundMark x1="62813" y1="8333" x2="62813" y2="8333"/>
                        <a14:foregroundMark x1="65156" y1="11667" x2="65156" y2="11667"/>
                        <a14:foregroundMark x1="64375" y1="9167" x2="64375" y2="9167"/>
                        <a14:foregroundMark x1="65781" y1="8333" x2="65781" y2="8333"/>
                        <a14:foregroundMark x1="67656" y1="6875" x2="67656" y2="6875"/>
                        <a14:foregroundMark x1="68750" y1="8750" x2="68750" y2="8750"/>
                        <a14:foregroundMark x1="71094" y1="6875" x2="71094" y2="6875"/>
                        <a14:foregroundMark x1="80625" y1="10208" x2="80625" y2="10208"/>
                        <a14:foregroundMark x1="80625" y1="11042" x2="80625" y2="11042"/>
                        <a14:foregroundMark x1="81406" y1="11458" x2="81406" y2="11458"/>
                        <a14:foregroundMark x1="82344" y1="10833" x2="82344" y2="10833"/>
                        <a14:foregroundMark x1="77188" y1="11042" x2="77188" y2="11042"/>
                        <a14:foregroundMark x1="76875" y1="9375" x2="76875" y2="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78" t="3475" r="15362" b="13096"/>
          <a:stretch/>
        </p:blipFill>
        <p:spPr>
          <a:xfrm>
            <a:off x="16794393" y="27155470"/>
            <a:ext cx="4286250" cy="5181600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7437675" y="32370949"/>
            <a:ext cx="3140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E = 29.1 GV/m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651166" y="28307377"/>
            <a:ext cx="6568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/>
              <a:t>Continually increasing the electric field was found to create a void below the </a:t>
            </a:r>
            <a:r>
              <a:rPr lang="en-US" sz="4800" dirty="0" smtClean="0"/>
              <a:t>precipitate </a:t>
            </a:r>
            <a:r>
              <a:rPr lang="en-US" sz="4800" dirty="0" smtClean="0"/>
              <a:t>just before </a:t>
            </a:r>
            <a:r>
              <a:rPr lang="en-US" sz="4800" dirty="0" smtClean="0"/>
              <a:t>extensive </a:t>
            </a:r>
            <a:r>
              <a:rPr lang="en-US" sz="4800" dirty="0" smtClean="0"/>
              <a:t>surface vaporization.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20492910" y="13045970"/>
                <a:ext cx="9027088" cy="2074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40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/>
                                    </a:rPr>
                                    <m:t>𝛽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4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i="1">
                              <a:latin typeface="Cambria Math"/>
                            </a:rPr>
                            <m:t>𝑗</m:t>
                          </m:r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≠</m:t>
                          </m:r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𝛼𝛽</m:t>
                              </m:r>
                            </m:sub>
                          </m:sSub>
                          <m:r>
                            <a:rPr lang="en-US" sz="40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4000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4000" b="0" dirty="0" smtClean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2910" y="13045970"/>
                <a:ext cx="9027088" cy="207402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Content Placeholder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25" b="93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5" t="2621" r="9219" b="2884"/>
          <a:stretch/>
        </p:blipFill>
        <p:spPr>
          <a:xfrm>
            <a:off x="24238607" y="8269973"/>
            <a:ext cx="5302001" cy="459162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20492909" y="8405953"/>
            <a:ext cx="40450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Classical molecular dynamics with </a:t>
            </a:r>
            <a:r>
              <a:rPr lang="en-US" sz="4000" dirty="0" smtClean="0"/>
              <a:t>LAMMPS</a:t>
            </a:r>
            <a:r>
              <a:rPr lang="et-EE" sz="4000" dirty="0" smtClean="0"/>
              <a:t>, u</a:t>
            </a:r>
            <a:r>
              <a:rPr lang="en-US" sz="4000" dirty="0" smtClean="0"/>
              <a:t>sing </a:t>
            </a:r>
            <a:r>
              <a:rPr lang="en-US" sz="4000" dirty="0" smtClean="0"/>
              <a:t>the Bonny et al. many-body EAM potential. [1]</a:t>
            </a:r>
            <a:endParaRPr lang="en-US" sz="4000" dirty="0"/>
          </a:p>
        </p:txBody>
      </p:sp>
      <p:sp>
        <p:nvSpPr>
          <p:cNvPr id="63" name="TextBox 62"/>
          <p:cNvSpPr txBox="1"/>
          <p:nvPr/>
        </p:nvSpPr>
        <p:spPr>
          <a:xfrm>
            <a:off x="950797" y="39202994"/>
            <a:ext cx="13627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[1] </a:t>
            </a:r>
            <a:r>
              <a:rPr lang="en-US" sz="3600" dirty="0"/>
              <a:t>Bonny, G., </a:t>
            </a:r>
            <a:r>
              <a:rPr lang="en-US" sz="3600" dirty="0" err="1"/>
              <a:t>Pasianot</a:t>
            </a:r>
            <a:r>
              <a:rPr lang="en-US" sz="3600" dirty="0"/>
              <a:t>, R. C., </a:t>
            </a:r>
            <a:r>
              <a:rPr lang="en-US" sz="3600" dirty="0" err="1"/>
              <a:t>Castin</a:t>
            </a:r>
            <a:r>
              <a:rPr lang="en-US" sz="3600" dirty="0"/>
              <a:t>, N</a:t>
            </a:r>
            <a:r>
              <a:rPr lang="en-US" sz="3600" dirty="0" smtClean="0"/>
              <a:t>.</a:t>
            </a:r>
            <a:r>
              <a:rPr lang="et-EE" sz="3600" dirty="0" smtClean="0"/>
              <a:t>,</a:t>
            </a:r>
            <a:r>
              <a:rPr lang="en-US" sz="3600" dirty="0" smtClean="0"/>
              <a:t> </a:t>
            </a:r>
            <a:r>
              <a:rPr lang="en-US" sz="3600" dirty="0" err="1"/>
              <a:t>Malerba</a:t>
            </a:r>
            <a:r>
              <a:rPr lang="en-US" sz="3600" dirty="0"/>
              <a:t>, L</a:t>
            </a:r>
            <a:r>
              <a:rPr lang="en-US" sz="3600" dirty="0" smtClean="0"/>
              <a:t>., </a:t>
            </a:r>
            <a:r>
              <a:rPr lang="en-US" sz="3600" i="1" dirty="0" smtClean="0"/>
              <a:t>Philos</a:t>
            </a:r>
            <a:r>
              <a:rPr lang="en-US" sz="3600" i="1" dirty="0"/>
              <a:t>. Mag.</a:t>
            </a:r>
            <a:r>
              <a:rPr lang="en-US" sz="3600" dirty="0"/>
              <a:t> </a:t>
            </a:r>
            <a:r>
              <a:rPr lang="en-US" sz="3600" b="1" dirty="0"/>
              <a:t>89,</a:t>
            </a:r>
            <a:r>
              <a:rPr lang="en-US" sz="3600" dirty="0"/>
              <a:t> 3531–3546 (2009</a:t>
            </a:r>
            <a:r>
              <a:rPr lang="en-US" sz="3600" dirty="0" smtClean="0"/>
              <a:t>)</a:t>
            </a:r>
            <a:r>
              <a:rPr lang="et-EE" sz="3600" dirty="0" smtClean="0"/>
              <a:t>.</a:t>
            </a:r>
            <a:endParaRPr lang="en-US" sz="3600" dirty="0" smtClean="0"/>
          </a:p>
          <a:p>
            <a:r>
              <a:rPr lang="en-US" sz="3600" dirty="0" smtClean="0"/>
              <a:t>[2] </a:t>
            </a:r>
            <a:r>
              <a:rPr lang="en-US" sz="3600" dirty="0" err="1"/>
              <a:t>Pohjonen</a:t>
            </a:r>
            <a:r>
              <a:rPr lang="en-US" sz="3600" dirty="0"/>
              <a:t>, A. S., </a:t>
            </a:r>
            <a:r>
              <a:rPr lang="en-US" sz="3600" dirty="0" err="1"/>
              <a:t>Parviainen</a:t>
            </a:r>
            <a:r>
              <a:rPr lang="en-US" sz="3600" dirty="0"/>
              <a:t>, S., </a:t>
            </a:r>
            <a:r>
              <a:rPr lang="en-US" sz="3600" dirty="0" err="1"/>
              <a:t>Muranaka</a:t>
            </a:r>
            <a:r>
              <a:rPr lang="en-US" sz="3600" dirty="0"/>
              <a:t>, T</a:t>
            </a:r>
            <a:r>
              <a:rPr lang="en-US" sz="3600" dirty="0" smtClean="0"/>
              <a:t>.</a:t>
            </a:r>
            <a:r>
              <a:rPr lang="et-EE" sz="3600" dirty="0" smtClean="0"/>
              <a:t>,</a:t>
            </a:r>
            <a:r>
              <a:rPr lang="en-US" sz="3600" dirty="0" smtClean="0"/>
              <a:t> </a:t>
            </a:r>
            <a:r>
              <a:rPr lang="en-US" sz="3600" dirty="0" err="1"/>
              <a:t>Djurabekova</a:t>
            </a:r>
            <a:r>
              <a:rPr lang="en-US" sz="3600" dirty="0"/>
              <a:t>, F</a:t>
            </a:r>
            <a:r>
              <a:rPr lang="en-US" sz="3600" dirty="0" smtClean="0"/>
              <a:t>.</a:t>
            </a:r>
            <a:r>
              <a:rPr lang="et-EE" sz="3600" dirty="0" smtClean="0"/>
              <a:t>, </a:t>
            </a:r>
            <a:r>
              <a:rPr lang="en-US" sz="3600" i="1" dirty="0"/>
              <a:t>J. Appl. Phys.</a:t>
            </a:r>
            <a:r>
              <a:rPr lang="en-US" sz="3600" dirty="0"/>
              <a:t> </a:t>
            </a:r>
            <a:r>
              <a:rPr lang="en-US" sz="3600" b="1" dirty="0"/>
              <a:t>114,</a:t>
            </a:r>
            <a:r>
              <a:rPr lang="en-US" sz="3600" dirty="0"/>
              <a:t> 033519 (2013</a:t>
            </a:r>
            <a:r>
              <a:rPr lang="en-US" sz="3600" dirty="0" smtClean="0"/>
              <a:t>)</a:t>
            </a:r>
            <a:r>
              <a:rPr lang="et-EE" sz="3600" dirty="0" smtClean="0"/>
              <a:t>.</a:t>
            </a:r>
            <a:endParaRPr lang="en-US" sz="3600" dirty="0"/>
          </a:p>
        </p:txBody>
      </p:sp>
      <p:pic>
        <p:nvPicPr>
          <p:cNvPr id="1027" name="Picture 3" descr="C:\Users\Simon\Desktop\CLIC-Logo-Color-7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2011" y="-373064"/>
            <a:ext cx="4330840" cy="433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H:\data_2_i\localhost_2\comsol4_models\helsinki\stress-strain curve simulations\moviefr0018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67" y="20024344"/>
            <a:ext cx="8291751" cy="5721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0768478" y="17651346"/>
            <a:ext cx="86034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4400" dirty="0" smtClean="0"/>
              <a:t>Unlike voids, Fe precipitates show little ability to nucleate dislocations. No surface geometry change is visible even under very high electric fields.</a:t>
            </a:r>
            <a:endParaRPr lang="en-US" sz="4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0834" y="31238553"/>
            <a:ext cx="6810394" cy="681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16502" y="31856121"/>
            <a:ext cx="72643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4400" dirty="0" smtClean="0"/>
              <a:t>Inserting Fe as an fcc structure relaxes it into an irregular bcc sphere and creates a knot of Cu dislocations around it.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8974" y="29520000"/>
            <a:ext cx="1403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 smtClean="0"/>
              <a:t>Irregular precipitates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5513514" y="35278843"/>
            <a:ext cx="140064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t-EE" sz="5400" dirty="0" smtClean="0"/>
              <a:t>Fe precipitates provide less dislocation nucleation than voids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t-EE" sz="5400" dirty="0" smtClean="0"/>
              <a:t>Precipitates adjacent to the surface facilitate vaporization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t-EE" sz="5400" dirty="0" smtClean="0"/>
              <a:t>Irregular precipitates offer more dislocation nucleation sites</a:t>
            </a:r>
            <a:endParaRPr lang="en-US" sz="5400" dirty="0"/>
          </a:p>
        </p:txBody>
      </p:sp>
      <p:sp>
        <p:nvSpPr>
          <p:cNvPr id="32" name="TextBox 31"/>
          <p:cNvSpPr txBox="1"/>
          <p:nvPr/>
        </p:nvSpPr>
        <p:spPr>
          <a:xfrm>
            <a:off x="15695974" y="23996550"/>
            <a:ext cx="7198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4400" dirty="0" smtClean="0"/>
              <a:t>A Fe precipitate protruding on the surface results in quick and extensive evaporation on the Fe-Cu-vacuum interface.</a:t>
            </a:r>
            <a:endParaRPr lang="en-US" sz="4400" dirty="0"/>
          </a:p>
        </p:txBody>
      </p:sp>
      <p:sp>
        <p:nvSpPr>
          <p:cNvPr id="1035" name="TextBox 1034"/>
          <p:cNvSpPr txBox="1"/>
          <p:nvPr/>
        </p:nvSpPr>
        <p:spPr>
          <a:xfrm>
            <a:off x="17681574" y="10290352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/>
              <a:t>Fixed boundary</a:t>
            </a:r>
            <a:endParaRPr lang="en-US" sz="3200" dirty="0"/>
          </a:p>
        </p:txBody>
      </p:sp>
      <p:grpSp>
        <p:nvGrpSpPr>
          <p:cNvPr id="1038" name="Group 1037"/>
          <p:cNvGrpSpPr/>
          <p:nvPr/>
        </p:nvGrpSpPr>
        <p:grpSpPr>
          <a:xfrm>
            <a:off x="11498748" y="7800648"/>
            <a:ext cx="6264696" cy="5530273"/>
            <a:chOff x="10963523" y="8011234"/>
            <a:chExt cx="5448028" cy="4824076"/>
          </a:xfrm>
        </p:grpSpPr>
        <p:sp>
          <p:nvSpPr>
            <p:cNvPr id="5" name="Rectangle 4"/>
            <p:cNvSpPr/>
            <p:nvPr/>
          </p:nvSpPr>
          <p:spPr>
            <a:xfrm>
              <a:off x="11369800" y="8586837"/>
              <a:ext cx="4778300" cy="3969853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2874067" y="9278067"/>
              <a:ext cx="1759287" cy="1789230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3750915" y="10174779"/>
              <a:ext cx="8824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3748819" y="8586837"/>
              <a:ext cx="0" cy="69123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4030106" y="9450933"/>
              <a:ext cx="324055" cy="565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698"/>
                </a:spcBef>
                <a:spcAft>
                  <a:spcPts val="849"/>
                </a:spcAft>
              </a:pPr>
              <a:r>
                <a:rPr lang="en-US" sz="3200" dirty="0">
                  <a:latin typeface="Times New Roman"/>
                  <a:ea typeface="Times New Roman"/>
                  <a:cs typeface="Times New Roman"/>
                </a:rPr>
                <a:t>r</a:t>
              </a: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3339787" y="8514830"/>
              <a:ext cx="324055" cy="565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698"/>
                </a:spcBef>
                <a:spcAft>
                  <a:spcPts val="849"/>
                </a:spcAft>
              </a:pPr>
              <a:r>
                <a:rPr lang="en-US" sz="3200" dirty="0">
                  <a:latin typeface="Times New Roman"/>
                  <a:ea typeface="Times New Roman"/>
                  <a:cs typeface="Times New Roman"/>
                </a:rPr>
                <a:t>h</a:t>
              </a:r>
            </a:p>
          </p:txBody>
        </p:sp>
        <p:cxnSp>
          <p:nvCxnSpPr>
            <p:cNvPr id="1034" name="Straight Arrow Connector 1033"/>
            <p:cNvCxnSpPr/>
            <p:nvPr/>
          </p:nvCxnSpPr>
          <p:spPr>
            <a:xfrm flipV="1">
              <a:off x="11539587" y="8017955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12403683" y="8011234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13267779" y="8012806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14192134" y="8012804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15076442" y="8012806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16004083" y="8011235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6" name="Rounded Rectangle 1035"/>
            <p:cNvSpPr/>
            <p:nvPr/>
          </p:nvSpPr>
          <p:spPr>
            <a:xfrm>
              <a:off x="10963523" y="12191605"/>
              <a:ext cx="5448028" cy="643705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0696675" y="7891010"/>
            <a:ext cx="122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/>
              <a:t>Force</a:t>
            </a:r>
            <a:endParaRPr lang="en-US" sz="3200" dirty="0"/>
          </a:p>
        </p:txBody>
      </p:sp>
      <p:cxnSp>
        <p:nvCxnSpPr>
          <p:cNvPr id="1041" name="Straight Arrow Connector 1040"/>
          <p:cNvCxnSpPr>
            <a:stCxn id="1035" idx="2"/>
          </p:cNvCxnSpPr>
          <p:nvPr/>
        </p:nvCxnSpPr>
        <p:spPr>
          <a:xfrm flipH="1">
            <a:off x="17763444" y="11367570"/>
            <a:ext cx="854234" cy="12254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28739" r="48460" b="20994"/>
          <a:stretch/>
        </p:blipFill>
        <p:spPr bwMode="auto">
          <a:xfrm>
            <a:off x="1098427" y="20806406"/>
            <a:ext cx="7258210" cy="6789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5" name="Rectangle 1044"/>
          <p:cNvSpPr/>
          <p:nvPr/>
        </p:nvSpPr>
        <p:spPr>
          <a:xfrm>
            <a:off x="1677517" y="35278843"/>
            <a:ext cx="63248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4400" dirty="0">
                <a:solidFill>
                  <a:srgbClr val="FF0000"/>
                </a:solidFill>
              </a:rPr>
              <a:t>Red</a:t>
            </a:r>
            <a:r>
              <a:rPr lang="et-EE" sz="4400" dirty="0"/>
              <a:t> – Fe</a:t>
            </a:r>
          </a:p>
          <a:p>
            <a:pPr algn="just"/>
            <a:r>
              <a:rPr lang="et-EE" sz="4400" dirty="0">
                <a:solidFill>
                  <a:srgbClr val="0070C0"/>
                </a:solidFill>
              </a:rPr>
              <a:t>Blue</a:t>
            </a:r>
            <a:r>
              <a:rPr lang="et-EE" sz="4400" dirty="0"/>
              <a:t> – Cu dislocations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520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418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Vigonski</dc:creator>
  <cp:lastModifiedBy>Simon Vigonski</cp:lastModifiedBy>
  <cp:revision>58</cp:revision>
  <dcterms:created xsi:type="dcterms:W3CDTF">2013-10-24T07:40:16Z</dcterms:created>
  <dcterms:modified xsi:type="dcterms:W3CDTF">2013-10-25T11:29:04Z</dcterms:modified>
</cp:coreProperties>
</file>