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9975" cy="42808525"/>
  <p:notesSz cx="6858000" cy="9144000"/>
  <p:defaultTextStyle>
    <a:defPPr>
      <a:defRPr lang="en-US"/>
    </a:defPPr>
    <a:lvl1pPr marL="0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179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56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535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714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891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070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247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426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120" y="5970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DE61A-9A64-4C0F-A750-0A16F1CB44CB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56389-4F57-4EA6-8930-42A2817E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3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79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56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35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714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891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070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247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426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996" y="24258163"/>
            <a:ext cx="21195983" cy="109399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7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52982" y="1714329"/>
            <a:ext cx="6812994" cy="365259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4000" y="1714329"/>
            <a:ext cx="19934316" cy="365259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4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09" y="27508445"/>
            <a:ext cx="25737979" cy="8502248"/>
          </a:xfrm>
        </p:spPr>
        <p:txBody>
          <a:bodyPr anchor="t"/>
          <a:lstStyle>
            <a:lvl1pPr algn="l">
              <a:defRPr sz="18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09" y="18144083"/>
            <a:ext cx="25737979" cy="9364361"/>
          </a:xfrm>
        </p:spPr>
        <p:txBody>
          <a:bodyPr anchor="b"/>
          <a:lstStyle>
            <a:lvl1pPr marL="0" indent="0">
              <a:buNone/>
              <a:defRPr sz="9200">
                <a:solidFill>
                  <a:schemeClr val="tx1">
                    <a:tint val="75000"/>
                  </a:schemeClr>
                </a:solidFill>
              </a:defRPr>
            </a:lvl1pPr>
            <a:lvl2pPr marL="2088179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56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3pPr>
            <a:lvl4pPr marL="626453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71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089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07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24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4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7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4000" y="9988659"/>
            <a:ext cx="13373656" cy="28251648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92321" y="9988659"/>
            <a:ext cx="13373656" cy="28251648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7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0" y="9582375"/>
            <a:ext cx="13378914" cy="399347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8179" indent="0">
              <a:buNone/>
              <a:defRPr sz="9200" b="1"/>
            </a:lvl2pPr>
            <a:lvl3pPr marL="4176356" indent="0">
              <a:buNone/>
              <a:defRPr sz="8200" b="1"/>
            </a:lvl3pPr>
            <a:lvl4pPr marL="6264535" indent="0">
              <a:buNone/>
              <a:defRPr sz="7400" b="1"/>
            </a:lvl4pPr>
            <a:lvl5pPr marL="8352714" indent="0">
              <a:buNone/>
              <a:defRPr sz="7400" b="1"/>
            </a:lvl5pPr>
            <a:lvl6pPr marL="10440891" indent="0">
              <a:buNone/>
              <a:defRPr sz="7400" b="1"/>
            </a:lvl6pPr>
            <a:lvl7pPr marL="12529070" indent="0">
              <a:buNone/>
              <a:defRPr sz="7400" b="1"/>
            </a:lvl7pPr>
            <a:lvl8pPr marL="14617247" indent="0">
              <a:buNone/>
              <a:defRPr sz="7400" b="1"/>
            </a:lvl8pPr>
            <a:lvl9pPr marL="16705426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000" y="13575851"/>
            <a:ext cx="13378914" cy="24664452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8179" indent="0">
              <a:buNone/>
              <a:defRPr sz="9200" b="1"/>
            </a:lvl2pPr>
            <a:lvl3pPr marL="4176356" indent="0">
              <a:buNone/>
              <a:defRPr sz="8200" b="1"/>
            </a:lvl3pPr>
            <a:lvl4pPr marL="6264535" indent="0">
              <a:buNone/>
              <a:defRPr sz="7400" b="1"/>
            </a:lvl4pPr>
            <a:lvl5pPr marL="8352714" indent="0">
              <a:buNone/>
              <a:defRPr sz="7400" b="1"/>
            </a:lvl5pPr>
            <a:lvl6pPr marL="10440891" indent="0">
              <a:buNone/>
              <a:defRPr sz="7400" b="1"/>
            </a:lvl6pPr>
            <a:lvl7pPr marL="12529070" indent="0">
              <a:buNone/>
              <a:defRPr sz="7400" b="1"/>
            </a:lvl7pPr>
            <a:lvl8pPr marL="14617247" indent="0">
              <a:buNone/>
              <a:defRPr sz="7400" b="1"/>
            </a:lvl8pPr>
            <a:lvl9pPr marL="16705426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08" y="13575851"/>
            <a:ext cx="13384170" cy="24664452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03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9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9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30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700"/>
            </a:lvl2pPr>
            <a:lvl3pPr>
              <a:defRPr sz="10900"/>
            </a:lvl3pPr>
            <a:lvl4pPr>
              <a:defRPr sz="9200"/>
            </a:lvl4pPr>
            <a:lvl5pPr>
              <a:defRPr sz="9200"/>
            </a:lvl5pPr>
            <a:lvl6pPr>
              <a:defRPr sz="9200"/>
            </a:lvl6pPr>
            <a:lvl7pPr>
              <a:defRPr sz="9200"/>
            </a:lvl7pPr>
            <a:lvl8pPr>
              <a:defRPr sz="9200"/>
            </a:lvl8pPr>
            <a:lvl9pPr>
              <a:defRPr sz="9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00" y="8958083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179" indent="0">
              <a:buNone/>
              <a:defRPr sz="5500"/>
            </a:lvl2pPr>
            <a:lvl3pPr marL="4176356" indent="0">
              <a:buNone/>
              <a:defRPr sz="4500"/>
            </a:lvl3pPr>
            <a:lvl4pPr marL="6264535" indent="0">
              <a:buNone/>
              <a:defRPr sz="4100"/>
            </a:lvl4pPr>
            <a:lvl5pPr marL="8352714" indent="0">
              <a:buNone/>
              <a:defRPr sz="4100"/>
            </a:lvl5pPr>
            <a:lvl6pPr marL="10440891" indent="0">
              <a:buNone/>
              <a:defRPr sz="4100"/>
            </a:lvl6pPr>
            <a:lvl7pPr marL="12529070" indent="0">
              <a:buNone/>
              <a:defRPr sz="4100"/>
            </a:lvl7pPr>
            <a:lvl8pPr marL="14617247" indent="0">
              <a:buNone/>
              <a:defRPr sz="4100"/>
            </a:lvl8pPr>
            <a:lvl9pPr marL="1670542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39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6" y="29965967"/>
            <a:ext cx="18167985" cy="3537652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6" y="3825022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179" indent="0">
              <a:buNone/>
              <a:defRPr sz="12700"/>
            </a:lvl2pPr>
            <a:lvl3pPr marL="4176356" indent="0">
              <a:buNone/>
              <a:defRPr sz="10900"/>
            </a:lvl3pPr>
            <a:lvl4pPr marL="6264535" indent="0">
              <a:buNone/>
              <a:defRPr sz="9200"/>
            </a:lvl4pPr>
            <a:lvl5pPr marL="8352714" indent="0">
              <a:buNone/>
              <a:defRPr sz="9200"/>
            </a:lvl5pPr>
            <a:lvl6pPr marL="10440891" indent="0">
              <a:buNone/>
              <a:defRPr sz="9200"/>
            </a:lvl6pPr>
            <a:lvl7pPr marL="12529070" indent="0">
              <a:buNone/>
              <a:defRPr sz="9200"/>
            </a:lvl7pPr>
            <a:lvl8pPr marL="14617247" indent="0">
              <a:buNone/>
              <a:defRPr sz="9200"/>
            </a:lvl8pPr>
            <a:lvl9pPr marL="16705426" indent="0">
              <a:buNone/>
              <a:defRPr sz="9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6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179" indent="0">
              <a:buNone/>
              <a:defRPr sz="5500"/>
            </a:lvl2pPr>
            <a:lvl3pPr marL="4176356" indent="0">
              <a:buNone/>
              <a:defRPr sz="4500"/>
            </a:lvl3pPr>
            <a:lvl4pPr marL="6264535" indent="0">
              <a:buNone/>
              <a:defRPr sz="4100"/>
            </a:lvl4pPr>
            <a:lvl5pPr marL="8352714" indent="0">
              <a:buNone/>
              <a:defRPr sz="4100"/>
            </a:lvl5pPr>
            <a:lvl6pPr marL="10440891" indent="0">
              <a:buNone/>
              <a:defRPr sz="4100"/>
            </a:lvl6pPr>
            <a:lvl7pPr marL="12529070" indent="0">
              <a:buNone/>
              <a:defRPr sz="4100"/>
            </a:lvl7pPr>
            <a:lvl8pPr marL="14617247" indent="0">
              <a:buNone/>
              <a:defRPr sz="4100"/>
            </a:lvl8pPr>
            <a:lvl9pPr marL="1670542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999" y="1714327"/>
            <a:ext cx="27251978" cy="7134755"/>
          </a:xfrm>
          <a:prstGeom prst="rect">
            <a:avLst/>
          </a:prstGeom>
        </p:spPr>
        <p:txBody>
          <a:bodyPr vert="horz" lIns="417635" tIns="208818" rIns="417635" bIns="2088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35" tIns="208818" rIns="417635" bIns="2088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999" y="39677164"/>
            <a:ext cx="7065327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659" y="39677164"/>
            <a:ext cx="9588659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0650" y="39677164"/>
            <a:ext cx="7065327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2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356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33" indent="-1566133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290" indent="-1305111" algn="l" defTabSz="417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445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09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624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92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802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»"/>
        <a:defRPr sz="92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980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59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336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515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9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56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35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714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91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70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247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426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3552"/>
            <a:ext cx="30279975" cy="1715665"/>
          </a:xfrm>
          <a:prstGeom prst="rect">
            <a:avLst/>
          </a:prstGeom>
        </p:spPr>
        <p:txBody>
          <a:bodyPr wrap="square" lIns="129351" tIns="64676" rIns="129351" bIns="64676">
            <a:spAutoFit/>
          </a:bodyPr>
          <a:lstStyle/>
          <a:p>
            <a:pPr algn="ctr"/>
            <a:r>
              <a:rPr lang="en-US" sz="10300" b="1" dirty="0"/>
              <a:t>MD simulations of Fe precipitates in Cu</a:t>
            </a:r>
          </a:p>
        </p:txBody>
      </p:sp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8979654" y="6247914"/>
            <a:ext cx="5445231" cy="4515824"/>
            <a:chOff x="10104318" y="2323306"/>
            <a:chExt cx="6514148" cy="5410200"/>
          </a:xfrm>
        </p:grpSpPr>
        <p:sp>
          <p:nvSpPr>
            <p:cNvPr id="5" name="Rectangle 4"/>
            <p:cNvSpPr/>
            <p:nvPr/>
          </p:nvSpPr>
          <p:spPr>
            <a:xfrm>
              <a:off x="10104318" y="2323306"/>
              <a:ext cx="6514148" cy="5410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12155051" y="3265329"/>
              <a:ext cx="2398395" cy="2438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13350438" y="4487386"/>
              <a:ext cx="120300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13347581" y="2323306"/>
              <a:ext cx="0" cy="942023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3758108" y="3541955"/>
              <a:ext cx="387668" cy="67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5100" dirty="0">
                  <a:latin typeface="Times New Roman"/>
                  <a:ea typeface="Times New Roman"/>
                  <a:cs typeface="Times New Roman"/>
                </a:rPr>
                <a:t>r</a:t>
              </a: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12962771" y="2364264"/>
              <a:ext cx="387668" cy="67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5100" dirty="0">
                  <a:latin typeface="Times New Roman"/>
                  <a:ea typeface="Times New Roman"/>
                  <a:cs typeface="Times New Roman"/>
                </a:rPr>
                <a:t>h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10636766" y="6394291"/>
              <a:ext cx="0" cy="94678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0645338" y="7341076"/>
              <a:ext cx="94297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1200645" y="7002462"/>
              <a:ext cx="387668" cy="67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5100" dirty="0">
                  <a:latin typeface="Times New Roman"/>
                  <a:ea typeface="Times New Roman"/>
                  <a:cs typeface="Times New Roman"/>
                </a:rPr>
                <a:t>x</a:t>
              </a: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10151586" y="6055677"/>
              <a:ext cx="387668" cy="67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5100" dirty="0">
                  <a:latin typeface="Times New Roman"/>
                  <a:ea typeface="Times New Roman"/>
                  <a:cs typeface="Times New Roman"/>
                </a:rPr>
                <a:t>z</a:t>
              </a:r>
            </a:p>
          </p:txBody>
        </p:sp>
      </p:grp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-373064"/>
            <a:ext cx="261293" cy="139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9351" tIns="64676" rIns="129351" bIns="64676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20000" y="15034217"/>
            <a:ext cx="14039999" cy="3085270"/>
          </a:xfrm>
          <a:prstGeom prst="rect">
            <a:avLst/>
          </a:prstGeom>
          <a:noFill/>
        </p:spPr>
        <p:txBody>
          <a:bodyPr wrap="square" lIns="129351" tIns="64676" rIns="129351" bIns="64676" rtlCol="0">
            <a:spAutoFit/>
          </a:bodyPr>
          <a:lstStyle/>
          <a:p>
            <a:pPr algn="just"/>
            <a:r>
              <a:rPr lang="en-US" sz="4800" dirty="0" smtClean="0"/>
              <a:t>Voids near the surface act as stress concentrators in a high external electric field. They are nucleation centers for dislocations that lead to stable protrusions on the surface. [2]</a:t>
            </a:r>
            <a:endParaRPr lang="et-EE" sz="4800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0" y="0"/>
            <a:ext cx="30279975" cy="36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20000" y="4320000"/>
            <a:ext cx="14760000" cy="86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20000" y="13680000"/>
            <a:ext cx="14040000" cy="1728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29080" y="31701406"/>
            <a:ext cx="13401772" cy="83152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9265980" y="1430295"/>
            <a:ext cx="96211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6600" dirty="0" smtClean="0"/>
              <a:t>Simon Vigonski et. </a:t>
            </a:r>
            <a:r>
              <a:rPr lang="et-EE" sz="6600" dirty="0" err="1" smtClean="0"/>
              <a:t>al</a:t>
            </a:r>
            <a:endParaRPr lang="en-US" sz="6600" dirty="0"/>
          </a:p>
        </p:txBody>
      </p:sp>
      <p:sp>
        <p:nvSpPr>
          <p:cNvPr id="29" name="Rectangle 28"/>
          <p:cNvSpPr/>
          <p:nvPr/>
        </p:nvSpPr>
        <p:spPr>
          <a:xfrm>
            <a:off x="15480000" y="13680000"/>
            <a:ext cx="14040000" cy="1728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5532963" y="41134454"/>
            <a:ext cx="1472222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Tänusõnad – PUT57, CERN+ ….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5139987" y="4320000"/>
            <a:ext cx="14380013" cy="86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6487902" y="36273993"/>
            <a:ext cx="12457384" cy="33717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16373725" y="31286850"/>
            <a:ext cx="12457384" cy="3371761"/>
            <a:chOff x="0" y="32400000"/>
            <a:chExt cx="30279975" cy="8640000"/>
          </a:xfrm>
        </p:grpSpPr>
        <p:sp>
          <p:nvSpPr>
            <p:cNvPr id="36" name="TextBox 35"/>
            <p:cNvSpPr txBox="1"/>
            <p:nvPr/>
          </p:nvSpPr>
          <p:spPr>
            <a:xfrm>
              <a:off x="968832" y="34553115"/>
              <a:ext cx="28342311" cy="1514812"/>
            </a:xfrm>
            <a:prstGeom prst="rect">
              <a:avLst/>
            </a:prstGeom>
            <a:noFill/>
          </p:spPr>
          <p:txBody>
            <a:bodyPr wrap="square" lIns="129351" tIns="64676" rIns="129351" bIns="64676" rtlCol="0">
              <a:spAutoFit/>
            </a:bodyPr>
            <a:lstStyle/>
            <a:p>
              <a:r>
                <a:rPr lang="et-EE" dirty="0" smtClean="0"/>
                <a:t>Järeldused</a:t>
              </a:r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0" y="32400000"/>
              <a:ext cx="30279975" cy="8640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0" t="28739" r="48460" b="20994"/>
          <a:stretch/>
        </p:blipFill>
        <p:spPr bwMode="auto">
          <a:xfrm>
            <a:off x="739301" y="19550781"/>
            <a:ext cx="7258210" cy="6789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 descr="H:\data_2_i\localhost_2\comsol4_models\helsinki\stress-strain curve simulations\moviefr0018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132" y="17421073"/>
            <a:ext cx="7364236" cy="5524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Picture 2" descr="C:\Users\vah\Downloads\TY_logo_ring_jooneta_sinin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93" y="252903"/>
            <a:ext cx="3259154" cy="334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vah\Downloads\HY__LC01_LogoFP_3L_V4__CMYK_without_tex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778" y="252903"/>
            <a:ext cx="3561355" cy="334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4248901" y="2542932"/>
            <a:ext cx="96211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5400" dirty="0" smtClean="0"/>
              <a:t>Kontaktandmed</a:t>
            </a:r>
            <a:endParaRPr lang="en-US" sz="6600" dirty="0"/>
          </a:p>
        </p:txBody>
      </p:sp>
      <p:sp>
        <p:nvSpPr>
          <p:cNvPr id="43" name="TextBox 42"/>
          <p:cNvSpPr txBox="1"/>
          <p:nvPr/>
        </p:nvSpPr>
        <p:spPr>
          <a:xfrm>
            <a:off x="7577432" y="11016470"/>
            <a:ext cx="79416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t-EE" sz="4000" dirty="0" smtClean="0"/>
              <a:t>Box dimensions: 186x193x199 </a:t>
            </a:r>
            <a:r>
              <a:rPr lang="en-US" sz="4000" dirty="0" smtClean="0"/>
              <a:t>Å</a:t>
            </a:r>
            <a:endParaRPr lang="et-EE" sz="4000" dirty="0" smtClean="0"/>
          </a:p>
          <a:p>
            <a:pPr marL="571500" indent="-571500">
              <a:buFontTx/>
              <a:buChar char="-"/>
            </a:pPr>
            <a:r>
              <a:rPr lang="et-EE" sz="4000" dirty="0" smtClean="0"/>
              <a:t>Cu </a:t>
            </a:r>
            <a:r>
              <a:rPr lang="en-US" sz="4000" dirty="0" smtClean="0"/>
              <a:t>&lt;110&gt;  direction in </a:t>
            </a:r>
            <a:r>
              <a:rPr lang="en-US" sz="4000" i="1" dirty="0" smtClean="0"/>
              <a:t>z</a:t>
            </a:r>
            <a:endParaRPr lang="en-US" sz="4000" dirty="0" smtClean="0"/>
          </a:p>
          <a:p>
            <a:pPr marL="571500" indent="-571500">
              <a:buFontTx/>
              <a:buChar char="-"/>
            </a:pPr>
            <a:r>
              <a:rPr lang="en-US" sz="4000" dirty="0" smtClean="0"/>
              <a:t>Various </a:t>
            </a:r>
            <a:r>
              <a:rPr lang="en-US" sz="4000" i="1" dirty="0" smtClean="0"/>
              <a:t>r</a:t>
            </a:r>
            <a:r>
              <a:rPr lang="en-US" sz="4000" dirty="0" smtClean="0"/>
              <a:t> and </a:t>
            </a:r>
            <a:r>
              <a:rPr lang="en-US" sz="4000" i="1" dirty="0" smtClean="0"/>
              <a:t>h</a:t>
            </a:r>
            <a:endParaRPr lang="et-EE" sz="4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720000" y="4364713"/>
            <a:ext cx="609832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7739999" y="4341497"/>
            <a:ext cx="739998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Setup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20000" y="6247914"/>
            <a:ext cx="585103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Frequent vacuum break-downs in CLIC accelerating structures are presumably caused by field-enhancing needles appearing on the surface. The origin of these needles is unclear and voids or precipitates near the surface could be the cause.</a:t>
            </a:r>
            <a:endParaRPr lang="en-US" sz="4000" dirty="0"/>
          </a:p>
        </p:txBody>
      </p:sp>
      <p:sp>
        <p:nvSpPr>
          <p:cNvPr id="45" name="TextBox 44"/>
          <p:cNvSpPr txBox="1"/>
          <p:nvPr/>
        </p:nvSpPr>
        <p:spPr>
          <a:xfrm>
            <a:off x="15139986" y="4341496"/>
            <a:ext cx="1438001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729081" y="1368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Near-surface voids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15484540" y="1368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 precipitates in Cu</a:t>
            </a:r>
            <a:endParaRPr lang="en-US" dirty="0"/>
          </a:p>
        </p:txBody>
      </p:sp>
      <p:pic>
        <p:nvPicPr>
          <p:cNvPr id="51" name="Content Placeholder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619" y="15034217"/>
            <a:ext cx="7249975" cy="5437481"/>
          </a:xfrm>
          <a:prstGeom prst="rect">
            <a:avLst/>
          </a:prstGeom>
        </p:spPr>
      </p:pic>
      <p:pic>
        <p:nvPicPr>
          <p:cNvPr id="52" name="Content Placeholder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0819" y="19482536"/>
            <a:ext cx="8024447" cy="6018335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85801" y="20814431"/>
            <a:ext cx="569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 = 22.8 </a:t>
            </a:r>
            <a:r>
              <a:rPr lang="en-US" sz="4000" dirty="0" smtClean="0"/>
              <a:t>GV/m, t = 180 </a:t>
            </a:r>
            <a:r>
              <a:rPr lang="en-US" sz="4000" dirty="0" err="1" smtClean="0"/>
              <a:t>ps</a:t>
            </a:r>
            <a:endParaRPr lang="en-US" sz="4000" dirty="0"/>
          </a:p>
        </p:txBody>
      </p:sp>
      <p:sp>
        <p:nvSpPr>
          <p:cNvPr id="54" name="Rectangle 53"/>
          <p:cNvSpPr/>
          <p:nvPr/>
        </p:nvSpPr>
        <p:spPr>
          <a:xfrm>
            <a:off x="23788619" y="25500871"/>
            <a:ext cx="53163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E = 22.8 GV/m, </a:t>
            </a:r>
            <a:r>
              <a:rPr lang="en-US" sz="4000" dirty="0" smtClean="0"/>
              <a:t>t = 10 </a:t>
            </a:r>
            <a:r>
              <a:rPr lang="en-US" sz="4000" dirty="0" err="1" smtClean="0"/>
              <a:t>ps</a:t>
            </a:r>
            <a:endParaRPr lang="en-US" sz="4000" dirty="0"/>
          </a:p>
        </p:txBody>
      </p:sp>
      <p:pic>
        <p:nvPicPr>
          <p:cNvPr id="56" name="Content Placeholder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352" y="23235319"/>
            <a:ext cx="8281065" cy="6210799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7521400" y="29578426"/>
            <a:ext cx="31404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E = 29.1 GV/m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1850819" y="27020886"/>
            <a:ext cx="76365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Continually increasing the electric field was found to create a void below the precipitate just before extensive surface vaporization.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5451453" y="9645912"/>
                <a:ext cx="14035888" cy="2074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4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4000" i="1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40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latin typeface="Cambria Math"/>
                                    </a:rPr>
                                    <m:t>𝛽</m:t>
                                  </m:r>
                                </m:sub>
                              </m:sSub>
                              <m:r>
                                <a:rPr lang="en-US" sz="4000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4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en-US" sz="4000" i="1">
                                  <a:latin typeface="Cambria Math"/>
                                </a:rPr>
                                <m:t>)</m:t>
                              </m:r>
                            </m:e>
                          </m:nary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4000" i="1">
                              <a:latin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4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000" i="1">
                              <a:latin typeface="Cambria Math"/>
                            </a:rPr>
                            <m:t>𝑗</m:t>
                          </m:r>
                          <m:r>
                            <a:rPr lang="en-US" sz="4000" i="1">
                              <a:latin typeface="Cambria Math"/>
                              <a:ea typeface="Cambria Math"/>
                            </a:rPr>
                            <m:t>≠</m:t>
                          </m:r>
                          <m:r>
                            <a:rPr lang="en-US" sz="4000" i="1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/>
                                </a:rPr>
                                <m:t>𝛼𝛽</m:t>
                              </m:r>
                            </m:sub>
                          </m:sSub>
                          <m:r>
                            <a:rPr lang="en-US" sz="4000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4000" i="1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4000" b="0" dirty="0" smtClean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1453" y="9645912"/>
                <a:ext cx="14035888" cy="207402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Content Placeholder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3441" y="5499261"/>
            <a:ext cx="5462613" cy="4096959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15532963" y="5718930"/>
            <a:ext cx="91840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Classical molecular dynamics with LAMMPS.</a:t>
            </a:r>
          </a:p>
          <a:p>
            <a:endParaRPr lang="en-US" sz="4000" dirty="0"/>
          </a:p>
          <a:p>
            <a:r>
              <a:rPr lang="en-US" sz="4000" dirty="0" smtClean="0"/>
              <a:t>Using the Bonny et al. many-body EAM potential. [1]</a:t>
            </a:r>
            <a:endParaRPr lang="en-US" sz="4000" dirty="0"/>
          </a:p>
        </p:txBody>
      </p:sp>
      <p:sp>
        <p:nvSpPr>
          <p:cNvPr id="63" name="TextBox 62"/>
          <p:cNvSpPr txBox="1"/>
          <p:nvPr/>
        </p:nvSpPr>
        <p:spPr>
          <a:xfrm>
            <a:off x="15788780" y="36805711"/>
            <a:ext cx="13627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[1] </a:t>
            </a:r>
            <a:r>
              <a:rPr lang="en-US" sz="3600" dirty="0"/>
              <a:t>Bonny, G., </a:t>
            </a:r>
            <a:r>
              <a:rPr lang="en-US" sz="3600" dirty="0" err="1"/>
              <a:t>Pasianot</a:t>
            </a:r>
            <a:r>
              <a:rPr lang="en-US" sz="3600" dirty="0"/>
              <a:t>, R. C., </a:t>
            </a:r>
            <a:r>
              <a:rPr lang="en-US" sz="3600" dirty="0" err="1"/>
              <a:t>Castin</a:t>
            </a:r>
            <a:r>
              <a:rPr lang="en-US" sz="3600" dirty="0"/>
              <a:t>, N. &amp; </a:t>
            </a:r>
            <a:r>
              <a:rPr lang="en-US" sz="3600" dirty="0" err="1"/>
              <a:t>Malerba</a:t>
            </a:r>
            <a:r>
              <a:rPr lang="en-US" sz="3600" dirty="0"/>
              <a:t>, L</a:t>
            </a:r>
            <a:r>
              <a:rPr lang="en-US" sz="3600" dirty="0" smtClean="0"/>
              <a:t>., </a:t>
            </a:r>
            <a:r>
              <a:rPr lang="en-US" sz="3600" i="1" dirty="0" smtClean="0"/>
              <a:t>Philos</a:t>
            </a:r>
            <a:r>
              <a:rPr lang="en-US" sz="3600" i="1" dirty="0"/>
              <a:t>. Mag.</a:t>
            </a:r>
            <a:r>
              <a:rPr lang="en-US" sz="3600" dirty="0"/>
              <a:t> </a:t>
            </a:r>
            <a:r>
              <a:rPr lang="en-US" sz="3600" b="1" dirty="0"/>
              <a:t>89,</a:t>
            </a:r>
            <a:r>
              <a:rPr lang="en-US" sz="3600" dirty="0"/>
              <a:t> 3531–3546 (2009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[2] </a:t>
            </a:r>
            <a:r>
              <a:rPr lang="en-US" sz="3600" dirty="0" err="1"/>
              <a:t>Pohjonen</a:t>
            </a:r>
            <a:r>
              <a:rPr lang="en-US" sz="3600" dirty="0"/>
              <a:t>, A. S., </a:t>
            </a:r>
            <a:r>
              <a:rPr lang="en-US" sz="3600" dirty="0" err="1"/>
              <a:t>Djurabekova</a:t>
            </a:r>
            <a:r>
              <a:rPr lang="en-US" sz="3600" dirty="0"/>
              <a:t>, F., </a:t>
            </a:r>
            <a:r>
              <a:rPr lang="en-US" sz="3600" dirty="0" err="1"/>
              <a:t>Nordlund</a:t>
            </a:r>
            <a:r>
              <a:rPr lang="en-US" sz="3600" dirty="0"/>
              <a:t>, K., </a:t>
            </a:r>
            <a:r>
              <a:rPr lang="en-US" sz="3600" dirty="0" err="1"/>
              <a:t>Kuronen</a:t>
            </a:r>
            <a:r>
              <a:rPr lang="en-US" sz="3600" dirty="0"/>
              <a:t>, A. &amp; Fitzgerald, S. P</a:t>
            </a:r>
            <a:r>
              <a:rPr lang="en-US" sz="3600" dirty="0" smtClean="0"/>
              <a:t>., </a:t>
            </a:r>
            <a:r>
              <a:rPr lang="en-US" sz="3600" i="1" dirty="0"/>
              <a:t>J. Appl. Phys.</a:t>
            </a:r>
            <a:r>
              <a:rPr lang="en-US" sz="3600" dirty="0"/>
              <a:t> </a:t>
            </a:r>
            <a:r>
              <a:rPr lang="en-US" sz="3600" b="1" dirty="0"/>
              <a:t>110,</a:t>
            </a:r>
            <a:r>
              <a:rPr lang="en-US" sz="3600" dirty="0"/>
              <a:t> 023509 (2011).</a:t>
            </a:r>
          </a:p>
        </p:txBody>
      </p:sp>
      <p:pic>
        <p:nvPicPr>
          <p:cNvPr id="1026" name="Picture 2" descr="C:\Users\Simon\Desktop\fcc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900" y="32021606"/>
            <a:ext cx="9456572" cy="709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06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290</Words>
  <Application>Microsoft Office PowerPoint</Application>
  <PresentationFormat>Custom</PresentationFormat>
  <Paragraphs>29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Vigonski</dc:creator>
  <cp:lastModifiedBy>Simon Vigonski</cp:lastModifiedBy>
  <cp:revision>27</cp:revision>
  <dcterms:created xsi:type="dcterms:W3CDTF">2013-10-24T07:40:16Z</dcterms:created>
  <dcterms:modified xsi:type="dcterms:W3CDTF">2013-10-25T07:10:59Z</dcterms:modified>
</cp:coreProperties>
</file>