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8" r:id="rId3"/>
    <p:sldId id="299" r:id="rId4"/>
    <p:sldId id="300" r:id="rId5"/>
    <p:sldId id="311" r:id="rId6"/>
    <p:sldId id="312" r:id="rId7"/>
    <p:sldId id="301" r:id="rId8"/>
    <p:sldId id="302" r:id="rId9"/>
    <p:sldId id="303" r:id="rId10"/>
    <p:sldId id="315" r:id="rId11"/>
    <p:sldId id="313" r:id="rId12"/>
    <p:sldId id="304" r:id="rId13"/>
    <p:sldId id="305" r:id="rId14"/>
    <p:sldId id="316" r:id="rId15"/>
    <p:sldId id="306" r:id="rId16"/>
    <p:sldId id="307" r:id="rId17"/>
    <p:sldId id="317" r:id="rId18"/>
    <p:sldId id="325" r:id="rId19"/>
    <p:sldId id="318" r:id="rId20"/>
    <p:sldId id="319" r:id="rId21"/>
    <p:sldId id="320" r:id="rId22"/>
    <p:sldId id="321" r:id="rId23"/>
    <p:sldId id="309" r:id="rId24"/>
    <p:sldId id="322" r:id="rId25"/>
    <p:sldId id="323" r:id="rId26"/>
    <p:sldId id="310" r:id="rId27"/>
    <p:sldId id="324" r:id="rId28"/>
    <p:sldId id="308" r:id="rId29"/>
  </p:sldIdLst>
  <p:sldSz cx="9144000" cy="6858000" type="screen4x3"/>
  <p:notesSz cx="7315200" cy="96012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6699"/>
    <a:srgbClr val="0099CC"/>
    <a:srgbClr val="0066CC"/>
    <a:srgbClr val="0000FF"/>
    <a:srgbClr val="CC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7" autoAdjust="0"/>
    <p:restoredTop sz="77391" autoAdjust="0"/>
  </p:normalViewPr>
  <p:slideViewPr>
    <p:cSldViewPr>
      <p:cViewPr varScale="1">
        <p:scale>
          <a:sx n="91" d="100"/>
          <a:sy n="91" d="100"/>
        </p:scale>
        <p:origin x="-468" y="-114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04" y="-114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13.wmf"/><Relationship Id="rId1" Type="http://schemas.openxmlformats.org/officeDocument/2006/relationships/image" Target="../media/image32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775" y="1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775" y="9119597"/>
            <a:ext cx="317071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E1BD9D6A-ED8B-4C6A-9491-8E21CFE4C9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484" y="1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79" y="4561342"/>
            <a:ext cx="5852843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484" y="9119597"/>
            <a:ext cx="31690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</a:defRPr>
            </a:lvl1pPr>
          </a:lstStyle>
          <a:p>
            <a:fld id="{7E935A3B-800F-4D25-B50E-9B078F145B5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ABC94-FB20-4A8D-961C-2390C721C6E5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3775" cy="3602037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719138"/>
            <a:ext cx="4803775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35A3B-800F-4D25-B50E-9B078F145B5C}" type="slidenum">
              <a:rPr lang="en-US" altLang="ko-KR" smtClean="0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11826-179F-4F72-AAE1-5A0F4E835A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A9BE3-CBDA-4EA8-A7EE-BA049A721B6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286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74638"/>
            <a:ext cx="6705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5F86-50F3-48CD-83C1-C3A2FFEA4CE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15D83-6FB0-461E-BDAC-7BD54760C8B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85720" y="1071546"/>
            <a:ext cx="8572560" cy="500066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AB2B7-EF6E-45C3-A450-C5D91D0F30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125538"/>
            <a:ext cx="4105275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638B9-D7DA-4536-AF7A-168E2E72E61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8063-465C-4C4D-8F81-B7198148AC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690E-4D5C-4DE4-ADBB-9C999927FC2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E461-D325-4AE7-B3EA-56F23496173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283C7-AB61-48BB-BB26-86AF79C23D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4009B-84A8-42BD-816E-E94740859E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125538"/>
            <a:ext cx="8362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 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1444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</a:defRPr>
            </a:lvl1pPr>
          </a:lstStyle>
          <a:p>
            <a:fld id="{8CEC6007-B32D-4103-B4E8-CD1D59035C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7235825" y="-100013"/>
            <a:ext cx="19050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AD078D2-364F-4E2F-AF96-1A81F8068D40}" type="slidenum">
              <a:rPr kumimoji="0" lang="en-US" altLang="ko-KR" sz="1600" b="1">
                <a:solidFill>
                  <a:schemeClr val="bg1"/>
                </a:solidFill>
              </a:rPr>
              <a:pPr algn="r"/>
              <a:t>‹#›</a:t>
            </a:fld>
            <a:endParaRPr kumimoji="0" lang="en-US" altLang="ko-KR" sz="1600" b="1">
              <a:solidFill>
                <a:schemeClr val="bg1"/>
              </a:solidFill>
            </a:endParaRPr>
          </a:p>
        </p:txBody>
      </p:sp>
      <p:pic>
        <p:nvPicPr>
          <p:cNvPr id="1038" name="Picture 67" descr="Nevada_N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237288"/>
            <a:ext cx="5222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4318000" y="6302375"/>
            <a:ext cx="42116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Active Materials and Processing Lab. (AMPL)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altLang="ko-KR" sz="1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Low Carbon Green Technology Lab. (LCGTL)</a:t>
            </a:r>
          </a:p>
        </p:txBody>
      </p:sp>
      <p:pic>
        <p:nvPicPr>
          <p:cNvPr id="13" name="Picture 12" descr="uks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14282" y="6143622"/>
            <a:ext cx="1043586" cy="714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 b="1">
          <a:solidFill>
            <a:schemeClr val="bg1"/>
          </a:solidFill>
          <a:latin typeface="Tahoma" pitchFamily="34" charset="0"/>
          <a:ea typeface="굴림" pitchFamily="50" charset="-127"/>
          <a:cs typeface="Tahoma" pitchFamily="34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rgbClr val="0099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28596" y="1643050"/>
            <a:ext cx="828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b="1" dirty="0" smtClean="0">
                <a:solidFill>
                  <a:srgbClr val="FF0000"/>
                </a:solidFill>
                <a:latin typeface="Tahoma" pitchFamily="34" charset="0"/>
              </a:rPr>
              <a:t>Modeling IPMC material with dynamic surface characteristics</a:t>
            </a:r>
            <a:endParaRPr lang="en-US" altLang="ko-KR" sz="3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717925" y="3573463"/>
            <a:ext cx="511175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u="sng" dirty="0" smtClean="0"/>
              <a:t>David </a:t>
            </a:r>
            <a:r>
              <a:rPr lang="en-US" altLang="ko-KR" sz="2400" b="1" u="sng" dirty="0" err="1" smtClean="0"/>
              <a:t>Pugal</a:t>
            </a:r>
            <a:r>
              <a:rPr lang="en-US" altLang="ko-KR" sz="2400" b="1" u="sng" baseline="30000" dirty="0" smtClean="0"/>
              <a:t>*#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Alvo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Aabloo</a:t>
            </a:r>
            <a:r>
              <a:rPr lang="en-US" altLang="ko-KR" sz="2400" b="1" baseline="30000" dirty="0" smtClean="0"/>
              <a:t>#</a:t>
            </a:r>
            <a:r>
              <a:rPr lang="en-US" altLang="ko-KR" sz="2400" b="1" dirty="0" smtClean="0"/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b="1" dirty="0" err="1" smtClean="0"/>
              <a:t>Kwang</a:t>
            </a:r>
            <a:r>
              <a:rPr lang="en-US" altLang="ko-KR" sz="2400" b="1" dirty="0" smtClean="0"/>
              <a:t> J. Kim</a:t>
            </a:r>
            <a:r>
              <a:rPr lang="en-US" altLang="ko-KR" sz="2400" b="1" baseline="30000" dirty="0" smtClean="0"/>
              <a:t>*</a:t>
            </a:r>
            <a:r>
              <a:rPr lang="en-US" altLang="ko-KR" sz="2400" b="1" dirty="0" smtClean="0"/>
              <a:t>, </a:t>
            </a:r>
            <a:r>
              <a:rPr lang="en-US" altLang="ko-KR" sz="2400" b="1" dirty="0" err="1" smtClean="0"/>
              <a:t>Youngsoo</a:t>
            </a:r>
            <a:r>
              <a:rPr lang="en-US" altLang="ko-KR" sz="2400" b="1" dirty="0" smtClean="0"/>
              <a:t> Jung</a:t>
            </a:r>
            <a:r>
              <a:rPr lang="en-US" altLang="ko-KR" sz="2400" b="1" baseline="30000" dirty="0" smtClean="0"/>
              <a:t>*</a:t>
            </a:r>
            <a:endParaRPr lang="en-US" altLang="ko-KR" sz="2400" b="1" baseline="30000" dirty="0"/>
          </a:p>
          <a:p>
            <a:pPr algn="ctr">
              <a:spcBef>
                <a:spcPct val="50000"/>
              </a:spcBef>
            </a:pPr>
            <a:r>
              <a:rPr lang="en-US" altLang="ko-KR" sz="1400" dirty="0" smtClean="0">
                <a:solidFill>
                  <a:srgbClr val="000000"/>
                </a:solidFill>
              </a:rPr>
              <a:t/>
            </a:r>
            <a:br>
              <a:rPr lang="en-US" altLang="ko-KR" sz="1400" dirty="0" smtClean="0">
                <a:solidFill>
                  <a:srgbClr val="000000"/>
                </a:solidFill>
              </a:rPr>
            </a:br>
            <a:r>
              <a:rPr lang="en-US" altLang="ko-KR" sz="1400" dirty="0" smtClean="0">
                <a:solidFill>
                  <a:srgbClr val="000000"/>
                </a:solidFill>
              </a:rPr>
              <a:t>*Active </a:t>
            </a:r>
            <a:r>
              <a:rPr lang="en-US" altLang="ko-KR" sz="1400" dirty="0">
                <a:solidFill>
                  <a:srgbClr val="000000"/>
                </a:solidFill>
              </a:rPr>
              <a:t>Materials and Processing Laboratory (AMPL)</a:t>
            </a:r>
            <a:endParaRPr lang="en-US" altLang="ko-KR" sz="1400" dirty="0"/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Low Carbon Green Technology Laboratory (LCGTL)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Dept. of Mechanical Engineering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dirty="0"/>
              <a:t>University of Nevada, </a:t>
            </a:r>
            <a:r>
              <a:rPr lang="en-US" altLang="ko-KR" sz="1400" dirty="0" smtClean="0"/>
              <a:t>Reno</a:t>
            </a:r>
          </a:p>
          <a:p>
            <a:pPr algn="ctr">
              <a:spcBef>
                <a:spcPct val="50000"/>
              </a:spcBef>
            </a:pPr>
            <a:r>
              <a:rPr lang="en-US" altLang="ko-KR" sz="1400" baseline="30000" dirty="0" smtClean="0"/>
              <a:t>#</a:t>
            </a:r>
            <a:r>
              <a:rPr lang="en-US" altLang="ko-KR" sz="1400" dirty="0" smtClean="0"/>
              <a:t>IMS Lab, Institute of Technology, Tartu University, Estonia</a:t>
            </a:r>
            <a:endParaRPr lang="en-US" altLang="ko-KR" sz="1400" dirty="0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642910" y="2857496"/>
            <a:ext cx="79168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2863" y="52388"/>
            <a:ext cx="815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Smart Materials, Adaptive Structures &amp; Intelligent Systems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ko-KR" b="1" i="1" dirty="0" smtClean="0">
                <a:solidFill>
                  <a:srgbClr val="0000FF"/>
                </a:solidFill>
                <a:latin typeface="Times New Roman" pitchFamily="18" charset="0"/>
              </a:rPr>
              <a:t>September 21 – 23, Oxnard, California</a:t>
            </a:r>
            <a:endParaRPr lang="en-US" altLang="ko-KR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857224" y="3286124"/>
            <a:ext cx="3002008" cy="313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125538"/>
            <a:ext cx="8315354" cy="50006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Patterned electrodes</a:t>
            </a:r>
          </a:p>
          <a:p>
            <a:pPr lvl="1"/>
            <a:r>
              <a:rPr lang="en-US" dirty="0" smtClean="0"/>
              <a:t>3D bending</a:t>
            </a:r>
          </a:p>
          <a:p>
            <a:pPr lvl="1"/>
            <a:r>
              <a:rPr lang="en-US" dirty="0" smtClean="0"/>
              <a:t>Different areas with different surface</a:t>
            </a:r>
            <a:br>
              <a:rPr lang="en-US" dirty="0" smtClean="0"/>
            </a:br>
            <a:r>
              <a:rPr lang="en-US" dirty="0" smtClean="0"/>
              <a:t>characteristics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3) Electrode conductivity characterization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2" descr="E:\FEA_IPMC\No5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786058"/>
            <a:ext cx="2819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142976" y="2857496"/>
          <a:ext cx="1327150" cy="2392363"/>
        </p:xfrm>
        <a:graphic>
          <a:graphicData uri="http://schemas.openxmlformats.org/presentationml/2006/ole">
            <p:oleObj spid="_x0000_s25602" name="Image" r:id="rId4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Tie together the current flowing through the surface</a:t>
            </a:r>
            <a:br>
              <a:rPr lang="en-US" dirty="0" smtClean="0"/>
            </a:br>
            <a:r>
              <a:rPr lang="en-US" dirty="0" smtClean="0"/>
              <a:t>and the ionic current inside the polymer</a:t>
            </a:r>
          </a:p>
          <a:p>
            <a:r>
              <a:rPr lang="en-US" dirty="0" err="1" smtClean="0"/>
              <a:t>Ramo</a:t>
            </a:r>
            <a:r>
              <a:rPr lang="en-US" dirty="0" smtClean="0"/>
              <a:t>-Shockley theorem</a:t>
            </a:r>
          </a:p>
          <a:p>
            <a:pPr lvl="1"/>
            <a:r>
              <a:rPr lang="en-US" dirty="0" smtClean="0"/>
              <a:t>Plasma </a:t>
            </a:r>
            <a:r>
              <a:rPr lang="en-US" dirty="0" err="1" smtClean="0"/>
              <a:t>phycis</a:t>
            </a:r>
            <a:r>
              <a:rPr lang="en-US" dirty="0" smtClean="0"/>
              <a:t> *</a:t>
            </a:r>
          </a:p>
          <a:p>
            <a:pPr lvl="1"/>
            <a:r>
              <a:rPr lang="en-US" dirty="0" smtClean="0"/>
              <a:t>Ion channels in proteins 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4143380"/>
            <a:ext cx="5355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* P. Paris, M. </a:t>
            </a:r>
            <a:r>
              <a:rPr lang="en-US" sz="1200" dirty="0" err="1" smtClean="0"/>
              <a:t>Aints</a:t>
            </a:r>
            <a:r>
              <a:rPr lang="en-US" sz="1200" dirty="0" smtClean="0"/>
              <a:t>, M. </a:t>
            </a:r>
            <a:r>
              <a:rPr lang="en-US" sz="1200" dirty="0" err="1" smtClean="0"/>
              <a:t>Laan</a:t>
            </a:r>
            <a:r>
              <a:rPr lang="en-US" sz="1200" dirty="0" smtClean="0"/>
              <a:t>, and T. Plank, “Laser-induced current in air gap </a:t>
            </a:r>
          </a:p>
          <a:p>
            <a:pPr algn="l"/>
            <a:r>
              <a:rPr lang="en-US" sz="1200" dirty="0" smtClean="0"/>
              <a:t>at atmospheric pressure,” Journal of Physics D: Applied Physics 38(21), </a:t>
            </a:r>
          </a:p>
          <a:p>
            <a:pPr algn="l"/>
            <a:r>
              <a:rPr lang="en-US" sz="1200" dirty="0" smtClean="0"/>
              <a:t>pp. 3900–3906, 2005.</a:t>
            </a:r>
          </a:p>
          <a:p>
            <a:pPr algn="l"/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143512"/>
            <a:ext cx="5538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# W. </a:t>
            </a:r>
            <a:r>
              <a:rPr lang="en-US" sz="1200" dirty="0" err="1" smtClean="0"/>
              <a:t>Nonner</a:t>
            </a:r>
            <a:r>
              <a:rPr lang="en-US" sz="1200" dirty="0" smtClean="0"/>
              <a:t>, A. </a:t>
            </a:r>
            <a:r>
              <a:rPr lang="en-US" sz="1200" dirty="0" err="1" smtClean="0"/>
              <a:t>Peyser</a:t>
            </a:r>
            <a:r>
              <a:rPr lang="en-US" sz="1200" dirty="0" smtClean="0"/>
              <a:t>, D. Gillespie, and B. Eisenberg, “Relating Microscopic  </a:t>
            </a:r>
          </a:p>
          <a:p>
            <a:pPr algn="l"/>
            <a:r>
              <a:rPr lang="en-US" sz="1200" dirty="0" smtClean="0"/>
              <a:t>Charge Movement to Macroscopic  Currents: The </a:t>
            </a:r>
            <a:r>
              <a:rPr lang="en-US" sz="1200" dirty="0" err="1" smtClean="0"/>
              <a:t>Ramo</a:t>
            </a:r>
            <a:r>
              <a:rPr lang="en-US" sz="1200" dirty="0" smtClean="0"/>
              <a:t>-Shockley Theorem </a:t>
            </a:r>
          </a:p>
          <a:p>
            <a:pPr algn="l"/>
            <a:r>
              <a:rPr lang="en-US" sz="1200" dirty="0" smtClean="0"/>
              <a:t>Applied to Ion Channels,” Biophysical Journal 87(6), pp. 3716–3722, 2004.</a:t>
            </a:r>
          </a:p>
          <a:p>
            <a:pPr algn="l"/>
            <a:endParaRPr lang="en-US" sz="1200" dirty="0"/>
          </a:p>
        </p:txBody>
      </p:sp>
      <p:pic>
        <p:nvPicPr>
          <p:cNvPr id="9" name="Picture 8" descr="plasma_la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143248"/>
            <a:ext cx="2968807" cy="2928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72264" y="6000768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Laan</a:t>
            </a:r>
            <a:endParaRPr lang="en-US" sz="1000" dirty="0"/>
          </a:p>
        </p:txBody>
      </p:sp>
      <p:pic>
        <p:nvPicPr>
          <p:cNvPr id="11" name="Picture 10" descr="plasma_matthew_dingema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928802"/>
            <a:ext cx="2595727" cy="928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285749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Courtesy of M. </a:t>
            </a:r>
            <a:r>
              <a:rPr lang="en-US" sz="1000" dirty="0" err="1" smtClean="0"/>
              <a:t>Dingemans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– math.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Current in the external circuit: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integrating over arbitrary trajectories, the charge: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following relation for current density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can be derived: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71802" y="1714488"/>
          <a:ext cx="2147887" cy="1095375"/>
        </p:xfrm>
        <a:graphic>
          <a:graphicData uri="http://schemas.openxmlformats.org/presentationml/2006/ole">
            <p:oleObj spid="_x0000_s24578" name="Equation" r:id="rId3" imgW="1295280" imgH="66024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00364" y="3071810"/>
          <a:ext cx="3165475" cy="712788"/>
        </p:xfrm>
        <a:graphic>
          <a:graphicData uri="http://schemas.openxmlformats.org/presentationml/2006/ole">
            <p:oleObj spid="_x0000_s24579" name="Equation" r:id="rId4" imgW="1917360" imgH="431640" progId="Equation.3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071802" y="4714884"/>
          <a:ext cx="1557337" cy="857250"/>
        </p:xfrm>
        <a:graphic>
          <a:graphicData uri="http://schemas.openxmlformats.org/presentationml/2006/ole">
            <p:oleObj spid="_x0000_s24580" name="Equation" r:id="rId5" imgW="876240" imgH="48240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0800000">
            <a:off x="4857752" y="507207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29322" y="471488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form that is used in the</a:t>
            </a:r>
            <a:br>
              <a:rPr lang="en-US" dirty="0" smtClean="0"/>
            </a:br>
            <a:r>
              <a:rPr lang="en-US" dirty="0" smtClean="0"/>
              <a:t>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Comsol</a:t>
            </a:r>
            <a:endParaRPr lang="en-US" dirty="0" smtClean="0"/>
          </a:p>
          <a:p>
            <a:pPr lvl="1"/>
            <a:r>
              <a:rPr lang="en-US" dirty="0" smtClean="0"/>
              <a:t>2 different domains are modeled</a:t>
            </a:r>
          </a:p>
          <a:p>
            <a:pPr lvl="2"/>
            <a:r>
              <a:rPr lang="en-US" dirty="0" smtClean="0"/>
              <a:t>1: Polymer (Nernst-Planck and Poisson’ equation)</a:t>
            </a:r>
          </a:p>
          <a:p>
            <a:pPr lvl="2"/>
            <a:r>
              <a:rPr lang="en-US" dirty="0" smtClean="0"/>
              <a:t>2: Electrode (Ohm’ law)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B.C. Boundary between the bulk </a:t>
            </a:r>
            <a:r>
              <a:rPr lang="en-US" dirty="0" err="1" smtClean="0"/>
              <a:t>Nafion</a:t>
            </a:r>
            <a:r>
              <a:rPr lang="en-US" dirty="0" smtClean="0"/>
              <a:t> and electrode:</a:t>
            </a:r>
          </a:p>
          <a:p>
            <a:pPr lvl="2"/>
            <a:r>
              <a:rPr lang="en-US" dirty="0" smtClean="0"/>
              <a:t>Integrated ion flux from domain 1 was projected as an input 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domain 2:</a:t>
            </a:r>
          </a:p>
        </p:txBody>
      </p:sp>
      <p:pic>
        <p:nvPicPr>
          <p:cNvPr id="4" name="Picture 3" descr="IPMC_domai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714620"/>
            <a:ext cx="4522858" cy="2005418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57884" y="4000504"/>
          <a:ext cx="2750202" cy="536574"/>
        </p:xfrm>
        <a:graphic>
          <a:graphicData uri="http://schemas.openxmlformats.org/presentationml/2006/ole">
            <p:oleObj spid="_x0000_s26626" name="Equation" r:id="rId4" imgW="2019240" imgH="393480" progId="Equation.3">
              <p:embed/>
            </p:oleObj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5286380" y="3214686"/>
            <a:ext cx="642942" cy="1214446"/>
          </a:xfrm>
          <a:prstGeom prst="rightBrac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857884" y="3214686"/>
          <a:ext cx="1714512" cy="596541"/>
        </p:xfrm>
        <a:graphic>
          <a:graphicData uri="http://schemas.openxmlformats.org/presentationml/2006/ole">
            <p:oleObj spid="_x0000_s26627" name="Equation" r:id="rId5" imgW="1130040" imgH="393480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6072198" y="2643182"/>
          <a:ext cx="904875" cy="347662"/>
        </p:xfrm>
        <a:graphic>
          <a:graphicData uri="http://schemas.openxmlformats.org/presentationml/2006/ole">
            <p:oleObj spid="_x0000_s26628" name="Equation" r:id="rId6" imgW="596880" imgH="2286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 flipV="1">
            <a:off x="5286380" y="2786058"/>
            <a:ext cx="714380" cy="285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00364" y="3857628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14678" y="2857496"/>
            <a:ext cx="428628" cy="4286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endParaRPr kumimoji="1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5" name="Parallelogram 14"/>
          <p:cNvSpPr/>
          <p:nvPr/>
        </p:nvSpPr>
        <p:spPr bwMode="auto">
          <a:xfrm>
            <a:off x="1214414" y="2714620"/>
            <a:ext cx="1143008" cy="714380"/>
          </a:xfrm>
          <a:prstGeom prst="parallelogram">
            <a:avLst>
              <a:gd name="adj" fmla="val 101505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285852" y="2928934"/>
            <a:ext cx="428628" cy="142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85720" y="25003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voltage</a:t>
            </a:r>
            <a:endParaRPr lang="en-US" dirty="0"/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714612" y="5357826"/>
          <a:ext cx="971550" cy="542925"/>
        </p:xfrm>
        <a:graphic>
          <a:graphicData uri="http://schemas.openxmlformats.org/presentationml/2006/ole">
            <p:oleObj spid="_x0000_s26630" name="Equation" r:id="rId7" imgW="8632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28596" y="1142984"/>
            <a:ext cx="7786742" cy="5072098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b="1" kern="0" dirty="0" smtClean="0">
                <a:latin typeface="+mn-lt"/>
                <a:ea typeface="+mn-ea"/>
              </a:rPr>
              <a:t>The electric c</a:t>
            </a: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urrent</a:t>
            </a: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inside the IPMC is calculated by integrating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ion flux is “projected to the electrode” where it becomes a boundary condition for the electrode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b="1" kern="0" dirty="0" smtClean="0">
              <a:latin typeface="+mn-lt"/>
              <a:ea typeface="+mn-ea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voltage of the electrode model, in turn,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becomes a boundary condition to the Poisson </a:t>
            </a:r>
            <a:b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equation, which is responsible for the ion flux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928662" y="3500438"/>
            <a:ext cx="3657600" cy="381000"/>
            <a:chOff x="928662" y="3500438"/>
            <a:chExt cx="3657600" cy="381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1157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3" name="Oval 22"/>
            <p:cNvSpPr/>
            <p:nvPr/>
          </p:nvSpPr>
          <p:spPr>
            <a:xfrm>
              <a:off x="26812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9860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5" name="Oval 24"/>
            <p:cNvSpPr/>
            <p:nvPr/>
          </p:nvSpPr>
          <p:spPr>
            <a:xfrm>
              <a:off x="9286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4338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9662" y="3500438"/>
              <a:ext cx="928459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Ion flux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38462" y="3500438"/>
              <a:ext cx="902811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current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62462" y="3500438"/>
            <a:ext cx="3429000" cy="381000"/>
            <a:chOff x="4662462" y="3500438"/>
            <a:chExt cx="3429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6415062" y="3500438"/>
              <a:ext cx="147995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voltage drop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62462" y="3500438"/>
              <a:ext cx="153118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electrode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b.c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7386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28" name="Oval 27"/>
            <p:cNvSpPr/>
            <p:nvPr/>
          </p:nvSpPr>
          <p:spPr>
            <a:xfrm>
              <a:off x="61864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491262" y="3805238"/>
              <a:ext cx="1371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32" name="Oval 31"/>
            <p:cNvSpPr/>
            <p:nvPr/>
          </p:nvSpPr>
          <p:spPr>
            <a:xfrm>
              <a:off x="7939062" y="3729038"/>
              <a:ext cx="152400" cy="152400"/>
            </a:xfrm>
            <a:prstGeom prst="ellipse">
              <a:avLst/>
            </a:prstGeom>
            <a:solidFill>
              <a:srgbClr val="727CA3"/>
            </a:solidFill>
            <a:ln w="19050" cap="flat" cmpd="sng" algn="ctr">
              <a:solidFill>
                <a:srgbClr val="727CA3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cxnSp>
        <p:nvCxnSpPr>
          <p:cNvPr id="33" name="Elbow Connector 32"/>
          <p:cNvCxnSpPr>
            <a:stCxn id="32" idx="3"/>
            <a:endCxn id="25" idx="3"/>
          </p:cNvCxnSpPr>
          <p:nvPr/>
        </p:nvCxnSpPr>
        <p:spPr>
          <a:xfrm rot="5400000">
            <a:off x="4456180" y="353920"/>
            <a:ext cx="1588" cy="7010400"/>
          </a:xfrm>
          <a:prstGeom prst="bentConnector3">
            <a:avLst>
              <a:gd name="adj1" fmla="val 15800882"/>
            </a:avLst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resistance model - </a:t>
            </a:r>
            <a:r>
              <a:rPr lang="en-US" dirty="0" err="1" smtClean="0"/>
              <a:t>Comsol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Implementing in </a:t>
            </a:r>
            <a:r>
              <a:rPr lang="en-US" dirty="0" err="1" smtClean="0"/>
              <a:t>Comsol</a:t>
            </a:r>
            <a:r>
              <a:rPr lang="en-US" dirty="0" smtClean="0"/>
              <a:t> – meshing</a:t>
            </a:r>
            <a:endParaRPr lang="en-US" dirty="0"/>
          </a:p>
        </p:txBody>
      </p:sp>
      <p:pic>
        <p:nvPicPr>
          <p:cNvPr id="5" name="Picture 4" descr="3dmesh.png"/>
          <p:cNvPicPr>
            <a:picLocks noChangeAspect="1"/>
          </p:cNvPicPr>
          <p:nvPr/>
        </p:nvPicPr>
        <p:blipFill>
          <a:blip r:embed="rId2" cstate="print"/>
          <a:srcRect l="8163" b="9800"/>
          <a:stretch>
            <a:fillRect/>
          </a:stretch>
        </p:blipFill>
        <p:spPr>
          <a:xfrm>
            <a:off x="857224" y="2357430"/>
            <a:ext cx="3214710" cy="3429024"/>
          </a:xfrm>
          <a:prstGeom prst="rect">
            <a:avLst/>
          </a:prstGeom>
        </p:spPr>
      </p:pic>
      <p:pic>
        <p:nvPicPr>
          <p:cNvPr id="6" name="Picture 5" descr="3dmesh_f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357430"/>
            <a:ext cx="2531485" cy="36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mapped mesh - faster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1714488"/>
            <a:ext cx="41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mesh – due to projection coupling</a:t>
            </a:r>
            <a:br>
              <a:rPr lang="en-US" dirty="0" smtClean="0"/>
            </a:br>
            <a:r>
              <a:rPr lang="en-US" dirty="0" smtClean="0"/>
              <a:t>(both for 2D and 3D simulations)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2D modeling – experimental setup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2D modeling – the model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71472" y="1928802"/>
            <a:ext cx="990600" cy="2819400"/>
            <a:chOff x="2514600" y="2514600"/>
            <a:chExt cx="990600" cy="2819400"/>
          </a:xfrm>
          <a:effectLst/>
          <a:scene3d>
            <a:camera prst="isometricLeftDown">
              <a:rot lat="1200000" lon="1800000" rev="0"/>
            </a:camera>
            <a:lightRig rig="brightRoom" dir="t"/>
          </a:scene3d>
        </p:grpSpPr>
        <p:sp>
          <p:nvSpPr>
            <p:cNvPr id="39" name="Rectangle 38"/>
            <p:cNvSpPr/>
            <p:nvPr/>
          </p:nvSpPr>
          <p:spPr>
            <a:xfrm>
              <a:off x="26670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9400" y="2514600"/>
              <a:ext cx="381000" cy="2819400"/>
            </a:xfrm>
            <a:prstGeom prst="rect">
              <a:avLst/>
            </a:prstGeom>
            <a:solidFill>
              <a:srgbClr val="DDE9EC">
                <a:lumMod val="50000"/>
                <a:alpha val="66000"/>
              </a:srgb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0400" y="2514600"/>
              <a:ext cx="152400" cy="28194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 prstMaterial="plastic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28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7338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P2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50292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p3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514600" y="2514600"/>
              <a:ext cx="152400" cy="3048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flat" cmpd="sng" algn="ctr">
              <a:noFill/>
              <a:prstDash val="solid"/>
            </a:ln>
            <a:effectLst/>
            <a:sp3d extrusionH="825500" contourW="12700"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-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00364" y="1643050"/>
            <a:ext cx="1809679" cy="3083976"/>
            <a:chOff x="3000364" y="1643050"/>
            <a:chExt cx="1809679" cy="3083976"/>
          </a:xfrm>
        </p:grpSpPr>
        <p:grpSp>
          <p:nvGrpSpPr>
            <p:cNvPr id="46" name="Group 45"/>
            <p:cNvGrpSpPr/>
            <p:nvPr/>
          </p:nvGrpSpPr>
          <p:grpSpPr>
            <a:xfrm>
              <a:off x="3071802" y="1643050"/>
              <a:ext cx="1738241" cy="2593777"/>
              <a:chOff x="2057400" y="2286000"/>
              <a:chExt cx="1738241" cy="259377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ectangle 46"/>
              <p:cNvSpPr/>
              <p:nvPr/>
            </p:nvSpPr>
            <p:spPr>
              <a:xfrm>
                <a:off x="2514600" y="2743200"/>
                <a:ext cx="304800" cy="2133600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5400000" flipH="1" flipV="1">
                <a:off x="2743200" y="2438400"/>
                <a:ext cx="533400" cy="3810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49" name="Curved Connector 48"/>
              <p:cNvCxnSpPr/>
              <p:nvPr/>
            </p:nvCxnSpPr>
            <p:spPr>
              <a:xfrm rot="16200000" flipV="1">
                <a:off x="2019300" y="2400300"/>
                <a:ext cx="533400" cy="4572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0" name="Shape 39"/>
              <p:cNvCxnSpPr>
                <a:stCxn id="47" idx="3"/>
              </p:cNvCxnSpPr>
              <p:nvPr/>
            </p:nvCxnSpPr>
            <p:spPr>
              <a:xfrm flipV="1">
                <a:off x="2819400" y="35814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cxnSp>
            <p:nvCxnSpPr>
              <p:cNvPr id="51" name="Shape 40"/>
              <p:cNvCxnSpPr/>
              <p:nvPr/>
            </p:nvCxnSpPr>
            <p:spPr>
              <a:xfrm flipV="1">
                <a:off x="2819400" y="4495800"/>
                <a:ext cx="381000" cy="304800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rgbClr val="727CA3"/>
                </a:solidFill>
                <a:prstDash val="solid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2133600" y="22860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19400" y="22860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+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048000" y="36576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2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048000" y="4572000"/>
                <a:ext cx="74764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Probe 3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000364" y="435769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Straight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143504" y="1357298"/>
            <a:ext cx="3429140" cy="3369728"/>
            <a:chOff x="5143504" y="1357298"/>
            <a:chExt cx="3429140" cy="3369728"/>
          </a:xfrm>
        </p:grpSpPr>
        <p:sp>
          <p:nvSpPr>
            <p:cNvPr id="70" name="TextBox 69"/>
            <p:cNvSpPr txBox="1"/>
            <p:nvPr/>
          </p:nvSpPr>
          <p:spPr>
            <a:xfrm>
              <a:off x="5429256" y="4357694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Bent IPMC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143504" y="1357298"/>
              <a:ext cx="3429140" cy="2943228"/>
              <a:chOff x="5143504" y="1357298"/>
              <a:chExt cx="3429140" cy="294322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143504" y="1785926"/>
                <a:ext cx="2119241" cy="2514600"/>
                <a:chOff x="5181600" y="2667000"/>
                <a:chExt cx="2119241" cy="25146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TextBox 56"/>
                <p:cNvSpPr txBox="1"/>
                <p:nvPr/>
              </p:nvSpPr>
              <p:spPr>
                <a:xfrm>
                  <a:off x="5181600" y="2667000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+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58" name="Group 71"/>
                <p:cNvGrpSpPr/>
                <p:nvPr/>
              </p:nvGrpSpPr>
              <p:grpSpPr>
                <a:xfrm>
                  <a:off x="5181600" y="2667000"/>
                  <a:ext cx="2119241" cy="2514600"/>
                  <a:chOff x="3581400" y="2514600"/>
                  <a:chExt cx="2119241" cy="2514600"/>
                </a:xfrm>
              </p:grpSpPr>
              <p:sp>
                <p:nvSpPr>
                  <p:cNvPr id="59" name="Rectangle 58"/>
                  <p:cNvSpPr/>
                  <p:nvPr/>
                </p:nvSpPr>
                <p:spPr>
                  <a:xfrm>
                    <a:off x="4343400" y="3352800"/>
                    <a:ext cx="304800" cy="914400"/>
                  </a:xfrm>
                  <a:prstGeom prst="rect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L-Shape 59"/>
                  <p:cNvSpPr/>
                  <p:nvPr/>
                </p:nvSpPr>
                <p:spPr>
                  <a:xfrm rot="10800000">
                    <a:off x="3962400" y="2743200"/>
                    <a:ext cx="685800" cy="609600"/>
                  </a:xfrm>
                  <a:prstGeom prst="corner">
                    <a:avLst/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L-Shape 60"/>
                  <p:cNvSpPr/>
                  <p:nvPr/>
                </p:nvSpPr>
                <p:spPr>
                  <a:xfrm>
                    <a:off x="4343400" y="4267200"/>
                    <a:ext cx="609600" cy="762000"/>
                  </a:xfrm>
                  <a:prstGeom prst="corner">
                    <a:avLst>
                      <a:gd name="adj1" fmla="val 1"/>
                      <a:gd name="adj2" fmla="val 50000"/>
                    </a:avLst>
                  </a:prstGeom>
                  <a:solidFill>
                    <a:sysClr val="windowText" lastClr="000000">
                      <a:lumMod val="50000"/>
                      <a:lumOff val="50000"/>
                    </a:sysClr>
                  </a:solidFill>
                  <a:ln w="1905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ill Sans M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2" name="Curved Connector 61"/>
                  <p:cNvCxnSpPr/>
                  <p:nvPr/>
                </p:nvCxnSpPr>
                <p:spPr>
                  <a:xfrm rot="10800000">
                    <a:off x="3657600" y="2514600"/>
                    <a:ext cx="3810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Shape 43"/>
                  <p:cNvCxnSpPr>
                    <a:stCxn id="59" idx="3"/>
                  </p:cNvCxnSpPr>
                  <p:nvPr/>
                </p:nvCxnSpPr>
                <p:spPr>
                  <a:xfrm flipV="1">
                    <a:off x="4648200" y="3429000"/>
                    <a:ext cx="457200" cy="3810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Shape 44"/>
                  <p:cNvCxnSpPr/>
                  <p:nvPr/>
                </p:nvCxnSpPr>
                <p:spPr>
                  <a:xfrm rot="5400000" flipH="1" flipV="1">
                    <a:off x="4648200" y="4572000"/>
                    <a:ext cx="457200" cy="4572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Curved Connector 64"/>
                  <p:cNvCxnSpPr/>
                  <p:nvPr/>
                </p:nvCxnSpPr>
                <p:spPr>
                  <a:xfrm rot="10800000" flipV="1">
                    <a:off x="3810000" y="3048000"/>
                    <a:ext cx="304800" cy="228600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 cap="flat" cmpd="sng" algn="ctr">
                    <a:solidFill>
                      <a:srgbClr val="727CA3"/>
                    </a:solidFill>
                    <a:prstDash val="solid"/>
                  </a:ln>
                  <a:effectLst/>
                </p:spPr>
              </p:cxn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3581400" y="2971800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-</a:t>
                    </a: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4953000" y="34290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2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4953000" y="4343400"/>
                    <a:ext cx="74764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rPr>
                      <a:t>Probe 3</a:t>
                    </a:r>
                    <a:endPara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71" name="TextBox 70"/>
              <p:cNvSpPr txBox="1"/>
              <p:nvPr/>
            </p:nvSpPr>
            <p:spPr>
              <a:xfrm>
                <a:off x="6786578" y="1357298"/>
                <a:ext cx="17860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Small area of higher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Surface resistance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3" name="Straight Arrow Connector 72"/>
              <p:cNvCxnSpPr/>
              <p:nvPr/>
            </p:nvCxnSpPr>
            <p:spPr bwMode="auto">
              <a:xfrm rot="10800000" flipV="1">
                <a:off x="6215074" y="1714488"/>
                <a:ext cx="571504" cy="2857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74" name="TextBox 73"/>
          <p:cNvSpPr txBox="1"/>
          <p:nvPr/>
        </p:nvSpPr>
        <p:spPr>
          <a:xfrm>
            <a:off x="428596" y="5643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357826"/>
            <a:ext cx="46021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28596" y="1643050"/>
            <a:ext cx="470107" cy="1065576"/>
            <a:chOff x="2057400" y="2286000"/>
            <a:chExt cx="1143000" cy="259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Rectangle 32"/>
            <p:cNvSpPr/>
            <p:nvPr/>
          </p:nvSpPr>
          <p:spPr>
            <a:xfrm>
              <a:off x="2514600" y="2743200"/>
              <a:ext cx="304800" cy="2133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urved Connector 33"/>
            <p:cNvCxnSpPr/>
            <p:nvPr/>
          </p:nvCxnSpPr>
          <p:spPr>
            <a:xfrm rot="5400000" flipH="1" flipV="1">
              <a:off x="2743200" y="2438400"/>
              <a:ext cx="533400" cy="3810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/>
            <p:nvPr/>
          </p:nvCxnSpPr>
          <p:spPr>
            <a:xfrm rot="16200000" flipV="1">
              <a:off x="2019300" y="2400300"/>
              <a:ext cx="533400" cy="457200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3600" y="22860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19400" y="2286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7158" y="4071942"/>
            <a:ext cx="665018" cy="1219200"/>
            <a:chOff x="5181600" y="2667000"/>
            <a:chExt cx="1371600" cy="2514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extBox 42"/>
            <p:cNvSpPr txBox="1"/>
            <p:nvPr/>
          </p:nvSpPr>
          <p:spPr>
            <a:xfrm>
              <a:off x="5181600" y="26670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grpSp>
          <p:nvGrpSpPr>
            <p:cNvPr id="44" name="Group 71"/>
            <p:cNvGrpSpPr/>
            <p:nvPr/>
          </p:nvGrpSpPr>
          <p:grpSpPr>
            <a:xfrm>
              <a:off x="5181600" y="2667000"/>
              <a:ext cx="1371600" cy="2514600"/>
              <a:chOff x="3581400" y="2514600"/>
              <a:chExt cx="1371600" cy="2514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343400" y="3352800"/>
                <a:ext cx="304800" cy="914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-Shape 45"/>
              <p:cNvSpPr/>
              <p:nvPr/>
            </p:nvSpPr>
            <p:spPr>
              <a:xfrm rot="10800000">
                <a:off x="3962400" y="2743200"/>
                <a:ext cx="685800" cy="609600"/>
              </a:xfrm>
              <a:prstGeom prst="corner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-Shape 46"/>
              <p:cNvSpPr/>
              <p:nvPr/>
            </p:nvSpPr>
            <p:spPr>
              <a:xfrm>
                <a:off x="4343400" y="4267200"/>
                <a:ext cx="609600" cy="762000"/>
              </a:xfrm>
              <a:prstGeom prst="corner">
                <a:avLst>
                  <a:gd name="adj1" fmla="val 1"/>
                  <a:gd name="adj2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Curved Connector 47"/>
              <p:cNvCxnSpPr/>
              <p:nvPr/>
            </p:nvCxnSpPr>
            <p:spPr>
              <a:xfrm rot="10800000">
                <a:off x="3657600" y="2514600"/>
                <a:ext cx="3810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/>
              <p:cNvCxnSpPr/>
              <p:nvPr/>
            </p:nvCxnSpPr>
            <p:spPr>
              <a:xfrm rot="10800000" flipV="1">
                <a:off x="3810000" y="3048000"/>
                <a:ext cx="304800" cy="228600"/>
              </a:xfrm>
              <a:prstGeom prst="curvedConnector3">
                <a:avLst>
                  <a:gd name="adj1" fmla="val 5000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581400" y="297180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</p:grp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700" y="928670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857628"/>
            <a:ext cx="4928234" cy="24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current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6286544" cy="314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1000100" y="1142984"/>
            <a:ext cx="5563870" cy="2176579"/>
            <a:chOff x="1142976" y="1295328"/>
            <a:chExt cx="6301251" cy="2465041"/>
          </a:xfrm>
        </p:grpSpPr>
        <p:sp>
          <p:nvSpPr>
            <p:cNvPr id="5" name="Rectangle 4"/>
            <p:cNvSpPr/>
            <p:nvPr/>
          </p:nvSpPr>
          <p:spPr bwMode="auto">
            <a:xfrm>
              <a:off x="1142976" y="1295328"/>
              <a:ext cx="357190" cy="64294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637" b="9195"/>
            <a:stretch>
              <a:fillRect/>
            </a:stretch>
          </p:blipFill>
          <p:spPr bwMode="auto">
            <a:xfrm>
              <a:off x="2275656" y="1295328"/>
              <a:ext cx="5168571" cy="246504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12813"/>
            <a:ext cx="85725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41751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material</a:t>
            </a:r>
          </a:p>
          <a:p>
            <a:r>
              <a:rPr lang="en-US" dirty="0" smtClean="0"/>
              <a:t>Basic mathematical description of the actuation</a:t>
            </a:r>
          </a:p>
          <a:p>
            <a:r>
              <a:rPr lang="en-US" dirty="0" smtClean="0"/>
              <a:t>Surface electrode model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Physics background</a:t>
            </a:r>
          </a:p>
          <a:p>
            <a:pPr lvl="1"/>
            <a:r>
              <a:rPr lang="en-US" dirty="0" err="1" smtClean="0"/>
              <a:t>Comsol</a:t>
            </a:r>
            <a:r>
              <a:rPr lang="en-US" dirty="0" smtClean="0"/>
              <a:t> </a:t>
            </a:r>
            <a:r>
              <a:rPr lang="en-US" dirty="0" err="1" smtClean="0"/>
              <a:t>Multiphysics</a:t>
            </a:r>
            <a:r>
              <a:rPr lang="en-US" dirty="0" smtClean="0"/>
              <a:t> simulations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2D model, Voltage</a:t>
            </a: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876300"/>
            <a:ext cx="84978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3D modeling – experimental setup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3D modeling – the model</a:t>
            </a:r>
          </a:p>
          <a:p>
            <a:pPr lvl="1"/>
            <a:r>
              <a:rPr lang="en-US" dirty="0" smtClean="0"/>
              <a:t>Scaled model is used!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43338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437" y="1071546"/>
            <a:ext cx="3865563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2071678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3D model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928670"/>
            <a:ext cx="2135234" cy="164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242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results show that the model predictions are correct</a:t>
            </a:r>
          </a:p>
          <a:p>
            <a:pPr lvl="1"/>
            <a:r>
              <a:rPr lang="en-US" dirty="0" smtClean="0"/>
              <a:t>Both electric current and the voltage drop calculations are</a:t>
            </a:r>
            <a:br>
              <a:rPr lang="en-US" dirty="0" smtClean="0"/>
            </a:br>
            <a:r>
              <a:rPr lang="en-US" dirty="0" smtClean="0"/>
              <a:t>rather realistic</a:t>
            </a:r>
          </a:p>
          <a:p>
            <a:pPr lvl="1"/>
            <a:r>
              <a:rPr lang="en-US" dirty="0" smtClean="0"/>
              <a:t>3D model works as well!</a:t>
            </a:r>
          </a:p>
          <a:p>
            <a:r>
              <a:rPr lang="en-US" dirty="0" smtClean="0"/>
              <a:t>Some downsides of the model</a:t>
            </a:r>
          </a:p>
          <a:p>
            <a:pPr lvl="1"/>
            <a:r>
              <a:rPr lang="en-US" dirty="0" smtClean="0"/>
              <a:t>Time consuming calculation</a:t>
            </a:r>
          </a:p>
          <a:p>
            <a:pPr lvl="1"/>
            <a:r>
              <a:rPr lang="en-US" dirty="0" smtClean="0"/>
              <a:t>The convergence problems due to the feedback nature of</a:t>
            </a:r>
            <a:br>
              <a:rPr lang="en-US" dirty="0" smtClean="0"/>
            </a:br>
            <a:r>
              <a:rPr lang="en-US" dirty="0" smtClean="0"/>
              <a:t>the model</a:t>
            </a:r>
          </a:p>
          <a:p>
            <a:r>
              <a:rPr lang="en-US" dirty="0" smtClean="0"/>
              <a:t>Possible solutions</a:t>
            </a:r>
          </a:p>
          <a:p>
            <a:pPr lvl="1"/>
            <a:r>
              <a:rPr lang="en-US" dirty="0" smtClean="0"/>
              <a:t>Different solver?</a:t>
            </a:r>
          </a:p>
          <a:p>
            <a:pPr lvl="1"/>
            <a:r>
              <a:rPr lang="en-US" dirty="0" smtClean="0"/>
              <a:t>Use time stepping instead of full time dependent solution</a:t>
            </a:r>
          </a:p>
          <a:p>
            <a:pPr lvl="1"/>
            <a:r>
              <a:rPr lang="en-US" dirty="0" smtClean="0"/>
              <a:t>Simplify the model…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– simplifications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Loose the feedback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Better convergence</a:t>
            </a:r>
          </a:p>
          <a:p>
            <a:pPr lvl="1"/>
            <a:r>
              <a:rPr lang="en-US" dirty="0" smtClean="0"/>
              <a:t>Reduced calculation time</a:t>
            </a:r>
          </a:p>
          <a:p>
            <a:pPr lvl="1"/>
            <a:r>
              <a:rPr lang="en-US" dirty="0" smtClean="0"/>
              <a:t>Ionic current does cause the voltage drop on the electrodes</a:t>
            </a:r>
          </a:p>
          <a:p>
            <a:pPr lvl="1"/>
            <a:r>
              <a:rPr lang="en-US" dirty="0" smtClean="0"/>
              <a:t>The voltage drop does not change the ionic current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Could be used for characterizing the surface – does not </a:t>
            </a:r>
            <a:br>
              <a:rPr lang="en-US" dirty="0" smtClean="0"/>
            </a:br>
            <a:r>
              <a:rPr lang="en-US" dirty="0" smtClean="0"/>
              <a:t>change the ionic behavior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7224" y="1785926"/>
            <a:ext cx="7162800" cy="381000"/>
            <a:chOff x="834112" y="2356732"/>
            <a:chExt cx="7162800" cy="381000"/>
          </a:xfrm>
        </p:grpSpPr>
        <p:grpSp>
          <p:nvGrpSpPr>
            <p:cNvPr id="5" name="Group 4"/>
            <p:cNvGrpSpPr/>
            <p:nvPr/>
          </p:nvGrpSpPr>
          <p:grpSpPr>
            <a:xfrm>
              <a:off x="834112" y="2356732"/>
              <a:ext cx="3657600" cy="381000"/>
              <a:chOff x="928662" y="3500438"/>
              <a:chExt cx="3657600" cy="3810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157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7" name="Oval 6"/>
              <p:cNvSpPr/>
              <p:nvPr/>
            </p:nvSpPr>
            <p:spPr>
              <a:xfrm>
                <a:off x="26812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29860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9" name="Oval 8"/>
              <p:cNvSpPr/>
              <p:nvPr/>
            </p:nvSpPr>
            <p:spPr>
              <a:xfrm>
                <a:off x="9286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4338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09662" y="3500438"/>
                <a:ext cx="928459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Ion flux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8462" y="3500438"/>
                <a:ext cx="902811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current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567912" y="2356732"/>
              <a:ext cx="3429000" cy="381000"/>
              <a:chOff x="4662462" y="3500438"/>
              <a:chExt cx="3429000" cy="3810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15062" y="3500438"/>
                <a:ext cx="1479957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voltage drop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62462" y="3500438"/>
                <a:ext cx="153118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electrode </a:t>
                </a: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b.c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7386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7" name="Oval 16"/>
              <p:cNvSpPr/>
              <p:nvPr/>
            </p:nvSpPr>
            <p:spPr>
              <a:xfrm>
                <a:off x="61864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491262" y="3805238"/>
                <a:ext cx="1371600" cy="158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9" name="Oval 18"/>
              <p:cNvSpPr/>
              <p:nvPr/>
            </p:nvSpPr>
            <p:spPr>
              <a:xfrm>
                <a:off x="7939062" y="3729038"/>
                <a:ext cx="152400" cy="152400"/>
              </a:xfrm>
              <a:prstGeom prst="ellipse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Elbow Connector 19"/>
            <p:cNvCxnSpPr/>
            <p:nvPr/>
          </p:nvCxnSpPr>
          <p:spPr>
            <a:xfrm rot="5400000">
              <a:off x="4361630" y="-789786"/>
              <a:ext cx="1588" cy="7010400"/>
            </a:xfrm>
            <a:prstGeom prst="bentConnector3">
              <a:avLst>
                <a:gd name="adj1" fmla="val 1580088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7" name="Group 26"/>
          <p:cNvGrpSpPr/>
          <p:nvPr/>
        </p:nvGrpSpPr>
        <p:grpSpPr>
          <a:xfrm>
            <a:off x="4000496" y="2214554"/>
            <a:ext cx="500066" cy="357190"/>
            <a:chOff x="4000496" y="2214554"/>
            <a:chExt cx="500066" cy="35719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000496" y="2214554"/>
              <a:ext cx="500066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4000496" y="2214554"/>
              <a:ext cx="428628" cy="35719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simplified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6578" y="3571876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Added a factor to 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diffusion constant.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r>
              <a:rPr lang="en-US" sz="1600" b="1" dirty="0" smtClean="0">
                <a:solidFill>
                  <a:srgbClr val="C00000"/>
                </a:solidFill>
              </a:rPr>
              <a:t>Electric </a:t>
            </a:r>
            <a:r>
              <a:rPr lang="en-US" sz="1600" b="1" dirty="0" smtClean="0">
                <a:solidFill>
                  <a:srgbClr val="C00000"/>
                </a:solidFill>
              </a:rPr>
              <a:t>current </a:t>
            </a:r>
            <a:r>
              <a:rPr lang="en-US" sz="1600" b="1" dirty="0" smtClean="0">
                <a:solidFill>
                  <a:srgbClr val="C00000"/>
                </a:solidFill>
              </a:rPr>
              <a:t/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b="1" dirty="0" smtClean="0">
                <a:solidFill>
                  <a:srgbClr val="C00000"/>
                </a:solidFill>
              </a:rPr>
              <a:t>value is not </a:t>
            </a:r>
            <a:r>
              <a:rPr lang="en-US" sz="1600" b="1" dirty="0" smtClean="0">
                <a:solidFill>
                  <a:srgbClr val="C00000"/>
                </a:solidFill>
              </a:rPr>
              <a:t>correct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2423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82423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surface resistance model works fairly well</a:t>
            </a:r>
          </a:p>
          <a:p>
            <a:r>
              <a:rPr lang="en-US" dirty="0" smtClean="0"/>
              <a:t>The 3D scaled model was developed</a:t>
            </a:r>
          </a:p>
          <a:p>
            <a:pPr lvl="1"/>
            <a:r>
              <a:rPr lang="en-US" dirty="0" smtClean="0"/>
              <a:t>With simple 3D IPMC, the surface could be omitted and the</a:t>
            </a:r>
            <a:br>
              <a:rPr lang="en-US" dirty="0" smtClean="0"/>
            </a:br>
            <a:r>
              <a:rPr lang="en-US" dirty="0" smtClean="0"/>
              <a:t>full scale model can be used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Ramo</a:t>
            </a:r>
            <a:r>
              <a:rPr lang="en-US" dirty="0" smtClean="0"/>
              <a:t>-Shockley theorem is beneficial,</a:t>
            </a:r>
            <a:br>
              <a:rPr lang="en-US" dirty="0" smtClean="0"/>
            </a:br>
            <a:r>
              <a:rPr lang="en-US" dirty="0" smtClean="0"/>
              <a:t>when the surface resistivity plays important role</a:t>
            </a:r>
          </a:p>
          <a:p>
            <a:pPr lvl="1"/>
            <a:r>
              <a:rPr lang="en-US" dirty="0" smtClean="0"/>
              <a:t>Surface treated IPMCs</a:t>
            </a:r>
          </a:p>
          <a:p>
            <a:pPr lvl="1"/>
            <a:r>
              <a:rPr lang="en-US" dirty="0" smtClean="0"/>
              <a:t>More complicated structures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Simplify the model, reduce solution time</a:t>
            </a:r>
          </a:p>
          <a:p>
            <a:endParaRPr lang="en-US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715272" y="2500306"/>
          <a:ext cx="1168631" cy="2106611"/>
        </p:xfrm>
        <a:graphic>
          <a:graphicData uri="http://schemas.openxmlformats.org/presentationml/2006/ole">
            <p:oleObj spid="_x0000_s32771" name="Image" r:id="rId3" imgW="2565079" imgH="462222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 would like to acknowledge the financial support</a:t>
            </a:r>
            <a:br>
              <a:rPr lang="en-US" dirty="0" smtClean="0"/>
            </a:br>
            <a:r>
              <a:rPr lang="en-US" dirty="0" smtClean="0"/>
              <a:t>from the following organizations:</a:t>
            </a:r>
          </a:p>
          <a:p>
            <a:pPr lvl="1"/>
            <a:r>
              <a:rPr lang="en-US" dirty="0" smtClean="0"/>
              <a:t>U.S. National Science Foundation</a:t>
            </a:r>
          </a:p>
          <a:p>
            <a:pPr lvl="1"/>
            <a:r>
              <a:rPr lang="en-US" dirty="0" smtClean="0"/>
              <a:t>European Science Foundation </a:t>
            </a:r>
            <a:r>
              <a:rPr lang="en-US" dirty="0" err="1" smtClean="0"/>
              <a:t>DoRa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6083" name="Picture 3" descr="C:\Users\david\AppData\Local\Microsoft\Windows\Temporary Internet Files\Content.IE5\UT3QBJRG\MCj00787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178" y="2928934"/>
            <a:ext cx="1151015" cy="279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IPMC – Ionic Polymer-Metal Composite</a:t>
            </a:r>
          </a:p>
          <a:p>
            <a:pPr lvl="1"/>
            <a:r>
              <a:rPr lang="en-US" dirty="0" smtClean="0"/>
              <a:t>Electromechanical behavior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Mechanoelectrical behavior</a:t>
            </a:r>
            <a:endParaRPr lang="en-US" dirty="0"/>
          </a:p>
        </p:txBody>
      </p:sp>
      <p:pic>
        <p:nvPicPr>
          <p:cNvPr id="4" name="Picture 3" descr="IPM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571744"/>
            <a:ext cx="3447003" cy="1581782"/>
          </a:xfrm>
          <a:prstGeom prst="rect">
            <a:avLst/>
          </a:prstGeom>
        </p:spPr>
      </p:pic>
      <p:pic>
        <p:nvPicPr>
          <p:cNvPr id="5" name="Picture 4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643050"/>
            <a:ext cx="3520149" cy="2646969"/>
          </a:xfrm>
          <a:prstGeom prst="rect">
            <a:avLst/>
          </a:prstGeom>
        </p:spPr>
      </p:pic>
      <p:pic>
        <p:nvPicPr>
          <p:cNvPr id="6" name="Picture 5" descr="IPMC_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786322"/>
            <a:ext cx="176769" cy="182865"/>
          </a:xfrm>
          <a:prstGeom prst="rect">
            <a:avLst/>
          </a:prstGeom>
        </p:spPr>
      </p:pic>
      <p:pic>
        <p:nvPicPr>
          <p:cNvPr id="7" name="Picture 6" descr="IPMC_polym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286256"/>
            <a:ext cx="1408060" cy="1176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4546" y="464344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Nafion</a:t>
            </a:r>
            <a:r>
              <a:rPr lang="en-US" dirty="0" smtClean="0"/>
              <a:t>™ polymer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471488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Hydrated </a:t>
            </a:r>
            <a:r>
              <a:rPr lang="en-US" dirty="0" err="1" smtClean="0"/>
              <a:t>cation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143372" y="3357562"/>
            <a:ext cx="357190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/>
              <a:t>Ion migration and diffusion, Nernst-Planck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 – </a:t>
            </a:r>
            <a:r>
              <a:rPr lang="en-US" dirty="0" err="1" smtClean="0"/>
              <a:t>cation</a:t>
            </a:r>
            <a:r>
              <a:rPr lang="en-US" dirty="0" smtClean="0"/>
              <a:t> concentration</a:t>
            </a:r>
          </a:p>
          <a:p>
            <a:pPr lvl="2"/>
            <a:r>
              <a:rPr lang="en-US" dirty="0" smtClean="0"/>
              <a:t>D – Diffusion coefficient</a:t>
            </a:r>
          </a:p>
          <a:p>
            <a:pPr lvl="2"/>
            <a:r>
              <a:rPr lang="en-US" dirty="0" smtClean="0"/>
              <a:t>z – charge number</a:t>
            </a:r>
          </a:p>
          <a:p>
            <a:pPr lvl="2"/>
            <a:r>
              <a:rPr lang="en-US" dirty="0" smtClean="0"/>
              <a:t>   – mobility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2"/>
            <a:r>
              <a:rPr lang="en-US" dirty="0" smtClean="0"/>
              <a:t>   – electric potential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14686"/>
            <a:ext cx="4301897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43000" y="2395538"/>
          <a:ext cx="4214813" cy="822325"/>
        </p:xfrm>
        <a:graphic>
          <a:graphicData uri="http://schemas.openxmlformats.org/presentationml/2006/ole">
            <p:oleObj spid="_x0000_s1027" name="Equation" r:id="rId5" imgW="201924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04" y="4786322"/>
          <a:ext cx="285752" cy="290765"/>
        </p:xfrm>
        <a:graphic>
          <a:graphicData uri="http://schemas.openxmlformats.org/presentationml/2006/ole">
            <p:oleObj spid="_x0000_s1028" name="Equation" r:id="rId6" imgW="152280" imgH="1648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593850" y="5395913"/>
          <a:ext cx="238125" cy="357187"/>
        </p:xfrm>
        <a:graphic>
          <a:graphicData uri="http://schemas.openxmlformats.org/presentationml/2006/ole">
            <p:oleObj spid="_x0000_s1030" name="Equation" r:id="rId7" imgW="126720" imgH="20304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/>
              <a:t>Electric field, Poisson’ equation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Describes the electric field in the IPMC</a:t>
            </a:r>
          </a:p>
          <a:p>
            <a:pPr lvl="2"/>
            <a:r>
              <a:rPr lang="en-US" dirty="0" smtClean="0"/>
              <a:t>E – electric field</a:t>
            </a:r>
          </a:p>
          <a:p>
            <a:pPr lvl="2"/>
            <a:r>
              <a:rPr lang="en-US" dirty="0" smtClean="0"/>
              <a:t>   – potential</a:t>
            </a:r>
          </a:p>
          <a:p>
            <a:pPr lvl="2"/>
            <a:r>
              <a:rPr lang="en-US" dirty="0" smtClean="0"/>
              <a:t>   – charge density</a:t>
            </a:r>
          </a:p>
          <a:p>
            <a:pPr lvl="2"/>
            <a:r>
              <a:rPr lang="en-US" dirty="0" smtClean="0"/>
              <a:t>   – electric permittivity</a:t>
            </a:r>
          </a:p>
          <a:p>
            <a:pPr lvl="2"/>
            <a:r>
              <a:rPr lang="en-US" dirty="0" smtClean="0"/>
              <a:t>F – Faraday constant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3792480" cy="2651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929190" y="1428736"/>
          <a:ext cx="2428875" cy="474662"/>
        </p:xfrm>
        <a:graphic>
          <a:graphicData uri="http://schemas.openxmlformats.org/presentationml/2006/ole">
            <p:oleObj spid="_x0000_s2050" name="Equation" r:id="rId5" imgW="2019240" imgH="39348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2976" y="2428868"/>
          <a:ext cx="2500305" cy="870332"/>
        </p:xfrm>
        <a:graphic>
          <a:graphicData uri="http://schemas.openxmlformats.org/presentationml/2006/ole">
            <p:oleObj spid="_x0000_s2051" name="Equation" r:id="rId6" imgW="1130040" imgH="3934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71604" y="4000504"/>
          <a:ext cx="238125" cy="357187"/>
        </p:xfrm>
        <a:graphic>
          <a:graphicData uri="http://schemas.openxmlformats.org/presentationml/2006/ole">
            <p:oleObj spid="_x0000_s2052" name="Equation" r:id="rId7" imgW="1267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71604" y="4429132"/>
          <a:ext cx="285750" cy="290513"/>
        </p:xfrm>
        <a:graphic>
          <a:graphicData uri="http://schemas.openxmlformats.org/presentationml/2006/ole">
            <p:oleObj spid="_x0000_s2053" name="Equation" r:id="rId8" imgW="152280" imgH="16488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571604" y="4786322"/>
          <a:ext cx="238125" cy="246063"/>
        </p:xfrm>
        <a:graphic>
          <a:graphicData uri="http://schemas.openxmlformats.org/presentationml/2006/ole">
            <p:oleObj spid="_x0000_s2055" name="Equation" r:id="rId9" imgW="126720" imgH="139680" progId="Equation.3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500298" y="1571612"/>
            <a:ext cx="4572032" cy="1500198"/>
            <a:chOff x="2500298" y="1571612"/>
            <a:chExt cx="4572032" cy="1500198"/>
          </a:xfrm>
        </p:grpSpPr>
        <p:sp>
          <p:nvSpPr>
            <p:cNvPr id="11" name="Oval 10"/>
            <p:cNvSpPr/>
            <p:nvPr/>
          </p:nvSpPr>
          <p:spPr bwMode="auto">
            <a:xfrm>
              <a:off x="2500298" y="2714620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58016" y="157161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4" name="Elbow Connector 13"/>
            <p:cNvCxnSpPr>
              <a:stCxn id="11" idx="4"/>
              <a:endCxn id="12" idx="4"/>
            </p:cNvCxnSpPr>
            <p:nvPr/>
          </p:nvCxnSpPr>
          <p:spPr bwMode="auto">
            <a:xfrm rot="5400000" flipH="1" flipV="1">
              <a:off x="4179091" y="285728"/>
              <a:ext cx="1285884" cy="4286280"/>
            </a:xfrm>
            <a:prstGeom prst="bentConnector3">
              <a:avLst>
                <a:gd name="adj1" fmla="val -1777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The simple physical model: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Ion migration and diffusion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Electric field, Poisson’ equation</a:t>
            </a:r>
          </a:p>
          <a:p>
            <a:pPr lvl="1"/>
            <a:r>
              <a:rPr lang="en-US" dirty="0" smtClean="0"/>
              <a:t>Stress-strain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Stress is related to the charge</a:t>
            </a:r>
            <a:br>
              <a:rPr lang="en-US" dirty="0" smtClean="0"/>
            </a:br>
            <a:r>
              <a:rPr lang="en-US" dirty="0" smtClean="0"/>
              <a:t>density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considered in this work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IPMC_b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84955"/>
            <a:ext cx="3792480" cy="2511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Object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2428875" cy="7651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1857375"/>
            <a:ext cx="1500187" cy="522288"/>
          </a:xfrm>
          <a:prstGeom prst="rect">
            <a:avLst/>
          </a:prstGeom>
          <a:noFill/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785918" y="2857496"/>
          <a:ext cx="1739870" cy="463549"/>
        </p:xfrm>
        <a:graphic>
          <a:graphicData uri="http://schemas.openxmlformats.org/presentationml/2006/ole">
            <p:oleObj spid="_x0000_s3076" name="Equation" r:id="rId7" imgW="901440" imgH="24120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27288" y="3487738"/>
          <a:ext cx="715962" cy="290512"/>
        </p:xfrm>
        <a:graphic>
          <a:graphicData uri="http://schemas.openxmlformats.org/presentationml/2006/ole">
            <p:oleObj spid="_x0000_s3077" name="Equation" r:id="rId8" imgW="469800" imgH="19044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071802" y="1928802"/>
            <a:ext cx="3643338" cy="1428760"/>
            <a:chOff x="3071802" y="1928802"/>
            <a:chExt cx="3643338" cy="1428760"/>
          </a:xfrm>
        </p:grpSpPr>
        <p:sp>
          <p:nvSpPr>
            <p:cNvPr id="10" name="Oval 9"/>
            <p:cNvSpPr/>
            <p:nvPr/>
          </p:nvSpPr>
          <p:spPr bwMode="auto">
            <a:xfrm>
              <a:off x="3071802" y="3000372"/>
              <a:ext cx="357190" cy="357190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500826" y="1928802"/>
              <a:ext cx="214314" cy="214314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굴림" pitchFamily="50" charset="-127"/>
              </a:endParaRPr>
            </a:p>
          </p:txBody>
        </p:sp>
        <p:cxnSp>
          <p:nvCxnSpPr>
            <p:cNvPr id="12" name="Elbow Connector 11"/>
            <p:cNvCxnSpPr>
              <a:stCxn id="10" idx="4"/>
              <a:endCxn id="11" idx="4"/>
            </p:cNvCxnSpPr>
            <p:nvPr/>
          </p:nvCxnSpPr>
          <p:spPr bwMode="auto">
            <a:xfrm rot="5400000" flipH="1" flipV="1">
              <a:off x="4321967" y="1071546"/>
              <a:ext cx="1214446" cy="3357586"/>
            </a:xfrm>
            <a:prstGeom prst="bentConnector3">
              <a:avLst>
                <a:gd name="adj1" fmla="val -18823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- Bending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0050" y="1125538"/>
            <a:ext cx="8362950" cy="5000625"/>
          </a:xfrm>
        </p:spPr>
        <p:txBody>
          <a:bodyPr/>
          <a:lstStyle/>
          <a:p>
            <a:r>
              <a:rPr lang="en-US" dirty="0" smtClean="0"/>
              <a:t>Concentration graph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Bending related to concentration  electric properties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050" y="1598613"/>
            <a:ext cx="73279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4286280" cy="5143536"/>
          </a:xfrm>
        </p:spPr>
        <p:txBody>
          <a:bodyPr/>
          <a:lstStyle/>
          <a:p>
            <a:r>
              <a:rPr lang="en-US" dirty="0" smtClean="0"/>
              <a:t>Modeling </a:t>
            </a:r>
            <a:r>
              <a:rPr lang="en-US" dirty="0" smtClean="0"/>
              <a:t>the effect </a:t>
            </a:r>
            <a:r>
              <a:rPr lang="en-US" dirty="0" smtClean="0"/>
              <a:t>of the electrodes on the </a:t>
            </a:r>
            <a:br>
              <a:rPr lang="en-US" dirty="0" smtClean="0"/>
            </a:br>
            <a:r>
              <a:rPr lang="en-US" dirty="0" smtClean="0"/>
              <a:t>potential inside </a:t>
            </a:r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polymer. Why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1)Some samples have </a:t>
            </a:r>
            <a:br>
              <a:rPr lang="en-US" dirty="0" smtClean="0"/>
            </a:br>
            <a:r>
              <a:rPr lang="en-US" dirty="0" smtClean="0"/>
              <a:t>shown significant</a:t>
            </a:r>
            <a:br>
              <a:rPr lang="en-US" dirty="0" smtClean="0"/>
            </a:br>
            <a:r>
              <a:rPr lang="en-US" dirty="0" smtClean="0"/>
              <a:t>dynamic surface </a:t>
            </a:r>
            <a:br>
              <a:rPr lang="en-US" dirty="0" smtClean="0"/>
            </a:br>
            <a:r>
              <a:rPr lang="en-US" dirty="0" smtClean="0"/>
              <a:t>resistance…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142984"/>
            <a:ext cx="4135546" cy="431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14876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M. </a:t>
            </a:r>
            <a:r>
              <a:rPr lang="en-US" sz="1400" dirty="0" err="1" smtClean="0"/>
              <a:t>Kruusmaa</a:t>
            </a:r>
            <a:r>
              <a:rPr lang="en-US" sz="1400" dirty="0" smtClean="0"/>
              <a:t> and A. </a:t>
            </a:r>
            <a:r>
              <a:rPr lang="en-US" sz="1400" dirty="0" err="1" smtClean="0"/>
              <a:t>Aabloo</a:t>
            </a:r>
            <a:r>
              <a:rPr lang="en-US" sz="1400" dirty="0" smtClean="0"/>
              <a:t>, Sensors and Actuators, A: Physical </a:t>
            </a:r>
            <a:r>
              <a:rPr lang="en-US" sz="1400" b="1" dirty="0" smtClean="0"/>
              <a:t>133</a:t>
            </a:r>
            <a:r>
              <a:rPr lang="en-US" sz="1400" dirty="0" smtClean="0"/>
              <a:t> (1), 200 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modeling - 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… which leads to</a:t>
            </a:r>
            <a:br>
              <a:rPr lang="en-US" dirty="0" smtClean="0"/>
            </a:br>
            <a:r>
              <a:rPr lang="en-US" dirty="0" smtClean="0"/>
              <a:t>a voltage drop</a:t>
            </a:r>
            <a:br>
              <a:rPr lang="en-US" dirty="0" smtClean="0"/>
            </a:br>
            <a:r>
              <a:rPr lang="en-US" dirty="0" smtClean="0"/>
              <a:t>along the electrode</a:t>
            </a:r>
          </a:p>
          <a:p>
            <a:pPr lvl="1"/>
            <a:r>
              <a:rPr lang="en-US" dirty="0" smtClean="0"/>
              <a:t>U0, U1, U3 measured on the one side of</a:t>
            </a:r>
            <a:br>
              <a:rPr lang="en-US" dirty="0" smtClean="0"/>
            </a:br>
            <a:r>
              <a:rPr lang="en-US" dirty="0" smtClean="0"/>
              <a:t>IPMC</a:t>
            </a:r>
          </a:p>
          <a:p>
            <a:pPr lvl="1"/>
            <a:r>
              <a:rPr lang="en-US" dirty="0" smtClean="0"/>
              <a:t>Some of the drop  is due to electrolysis</a:t>
            </a:r>
          </a:p>
          <a:p>
            <a:pPr lvl="1"/>
            <a:r>
              <a:rPr lang="en-US" dirty="0" smtClean="0"/>
              <a:t>Part of it is due to</a:t>
            </a:r>
            <a:br>
              <a:rPr lang="en-US" dirty="0" smtClean="0"/>
            </a:br>
            <a:r>
              <a:rPr lang="en-US" dirty="0" smtClean="0"/>
              <a:t>surface resistance</a:t>
            </a:r>
          </a:p>
        </p:txBody>
      </p:sp>
      <p:pic>
        <p:nvPicPr>
          <p:cNvPr id="10" name="Picture 9" descr="punning_vdr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4448140" cy="4247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55007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Punning, Dissertation Thesis, </a:t>
            </a:r>
            <a:br>
              <a:rPr lang="en-US" sz="1400" dirty="0" smtClean="0"/>
            </a:br>
            <a:r>
              <a:rPr lang="en-US" sz="1400" dirty="0" smtClean="0"/>
              <a:t>Tartu University, 2007.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1464447" y="1821645"/>
            <a:ext cx="1143008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1714480" y="2857496"/>
            <a:ext cx="857256" cy="2857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10800000" flipV="1">
            <a:off x="1785918" y="2857496"/>
            <a:ext cx="1143008" cy="6725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00232" y="257174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U0, U1,U3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Tahoma"/>
        <a:ea typeface="굴림"/>
        <a:cs typeface="Tahoma"/>
      </a:majorFont>
      <a:minorFont>
        <a:latin typeface="Arial"/>
        <a:ea typeface="굴림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26136</TotalTime>
  <Words>723</Words>
  <Application>Microsoft Office PowerPoint</Application>
  <PresentationFormat>On-screen Show (4:3)</PresentationFormat>
  <Paragraphs>252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기본 디자인</vt:lpstr>
      <vt:lpstr>Equation</vt:lpstr>
      <vt:lpstr>Image</vt:lpstr>
      <vt:lpstr>Slide 1</vt:lpstr>
      <vt:lpstr>Outline</vt:lpstr>
      <vt:lpstr>IPMC material</vt:lpstr>
      <vt:lpstr>Simple model</vt:lpstr>
      <vt:lpstr>Simple model</vt:lpstr>
      <vt:lpstr>Simple model</vt:lpstr>
      <vt:lpstr>Concentration - Bending</vt:lpstr>
      <vt:lpstr>Electrode modeling - Motivation</vt:lpstr>
      <vt:lpstr>Electrode modeling - Motivation</vt:lpstr>
      <vt:lpstr>Electrode modeling - motivation</vt:lpstr>
      <vt:lpstr>Surface resistance model - background</vt:lpstr>
      <vt:lpstr>Surface resistance model – math.</vt:lpstr>
      <vt:lpstr>Surface resistance model  - Comsol</vt:lpstr>
      <vt:lpstr>Surface resistance model - Comsol</vt:lpstr>
      <vt:lpstr>Surface resistance model - Comsol</vt:lpstr>
      <vt:lpstr>Results</vt:lpstr>
      <vt:lpstr>Results – 2D model, current</vt:lpstr>
      <vt:lpstr>Results – 2D model, current</vt:lpstr>
      <vt:lpstr>Results – 2D model, Voltage</vt:lpstr>
      <vt:lpstr>Results – 2D model, Voltage</vt:lpstr>
      <vt:lpstr>Results</vt:lpstr>
      <vt:lpstr>Results – 3D model</vt:lpstr>
      <vt:lpstr>Discussion</vt:lpstr>
      <vt:lpstr>Results – simplifications</vt:lpstr>
      <vt:lpstr>Results – simplified model</vt:lpstr>
      <vt:lpstr>Conclusions</vt:lpstr>
      <vt:lpstr>Acknowledgments</vt:lpstr>
      <vt:lpstr>Thank you</vt:lpstr>
    </vt:vector>
  </TitlesOfParts>
  <Company>ExTra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XP_USER</dc:creator>
  <cp:lastModifiedBy>david</cp:lastModifiedBy>
  <cp:revision>929</cp:revision>
  <dcterms:created xsi:type="dcterms:W3CDTF">2007-11-28T08:24:32Z</dcterms:created>
  <dcterms:modified xsi:type="dcterms:W3CDTF">2009-09-21T18:23:14Z</dcterms:modified>
</cp:coreProperties>
</file>