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8" r:id="rId3"/>
    <p:sldId id="299" r:id="rId4"/>
    <p:sldId id="300" r:id="rId5"/>
    <p:sldId id="311" r:id="rId6"/>
    <p:sldId id="312" r:id="rId7"/>
    <p:sldId id="301" r:id="rId8"/>
    <p:sldId id="302" r:id="rId9"/>
    <p:sldId id="303" r:id="rId10"/>
    <p:sldId id="315" r:id="rId11"/>
    <p:sldId id="313" r:id="rId12"/>
    <p:sldId id="304" r:id="rId13"/>
    <p:sldId id="305" r:id="rId14"/>
    <p:sldId id="316" r:id="rId15"/>
    <p:sldId id="306" r:id="rId16"/>
    <p:sldId id="307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09" r:id="rId25"/>
    <p:sldId id="310" r:id="rId26"/>
    <p:sldId id="308" r:id="rId27"/>
  </p:sldIdLst>
  <p:sldSz cx="9144000" cy="6858000" type="screen4x3"/>
  <p:notesSz cx="6797675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6699"/>
    <a:srgbClr val="0099CC"/>
    <a:srgbClr val="0066CC"/>
    <a:srgbClr val="0000FF"/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77391" autoAdjust="0"/>
  </p:normalViewPr>
  <p:slideViewPr>
    <p:cSldViewPr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04" y="-11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2.wmf"/><Relationship Id="rId1" Type="http://schemas.openxmlformats.org/officeDocument/2006/relationships/image" Target="../media/image31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E1BD9D6A-ED8B-4C6A-9491-8E21CFE4C9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7E935A3B-800F-4D25-B50E-9B078F145B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BC94-FB20-4A8D-961C-2390C721C6E5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Outline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First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we </a:t>
            </a: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tallk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– everybody who knows it fairly well, please bear with me 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r>
              <a:rPr lang="en-US" sz="1800" baseline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After that, surface electrode model, the motivation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5A3B-800F-4D25-B50E-9B078F145B5C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1826-179F-4F72-AAE1-5A0F4E835A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BE3-CBDA-4EA8-A7EE-BA049A721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5F86-50F3-48CD-83C1-C3A2FFEA4C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5D83-6FB0-461E-BDAC-7BD54760C8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85720" y="1071546"/>
            <a:ext cx="8572560" cy="50006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B2B7-EF6E-45C3-A450-C5D91D0F30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638B9-D7DA-4536-AF7A-168E2E72E6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78063-465C-4C4D-8F81-B7198148AC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690E-4D5C-4DE4-ADBB-9C999927F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E461-D325-4AE7-B3EA-56F2349617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83C7-AB61-48BB-BB26-86AF79C23D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009B-84A8-42BD-816E-E94740859E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125538"/>
            <a:ext cx="8362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 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44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ea"/>
              </a:defRPr>
            </a:lvl1pPr>
          </a:lstStyle>
          <a:p>
            <a:fld id="{8CEC6007-B32D-4103-B4E8-CD1D59035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5825" y="-1000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D078D2-364F-4E2F-AF96-1A81F8068D40}" type="slidenum">
              <a:rPr kumimoji="0" lang="en-US" altLang="ko-KR" sz="1600" b="1">
                <a:solidFill>
                  <a:schemeClr val="bg1"/>
                </a:solidFill>
              </a:rPr>
              <a:pPr algn="r"/>
              <a:t>‹#›</a:t>
            </a:fld>
            <a:endParaRPr kumimoji="0" lang="en-US" altLang="ko-KR" sz="1600" b="1">
              <a:solidFill>
                <a:schemeClr val="bg1"/>
              </a:solidFill>
            </a:endParaRPr>
          </a:p>
        </p:txBody>
      </p:sp>
      <p:pic>
        <p:nvPicPr>
          <p:cNvPr id="1038" name="Picture 67" descr="Nevada_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237288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18000" y="6302375"/>
            <a:ext cx="42116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Active Materials and Processing Lab. (AMPL)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Low Carbon Green Technology Lab. (LCGTL)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28596" y="164305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Modeling IPMC material with dynamic surface characteristics</a:t>
            </a:r>
            <a:endParaRPr lang="en-US" altLang="ko-KR" sz="3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17925" y="3573463"/>
            <a:ext cx="5111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u="sng" dirty="0" smtClean="0"/>
              <a:t>David </a:t>
            </a:r>
            <a:r>
              <a:rPr lang="en-US" altLang="ko-KR" sz="2400" b="1" u="sng" dirty="0" err="1" smtClean="0"/>
              <a:t>Pugal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Alvo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Aabloo</a:t>
            </a:r>
            <a:r>
              <a:rPr lang="en-US" altLang="ko-KR" sz="2400" b="1" dirty="0" smtClean="0"/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 smtClean="0"/>
              <a:t>Kwang</a:t>
            </a:r>
            <a:r>
              <a:rPr lang="en-US" altLang="ko-KR" sz="2400" b="1" dirty="0" smtClean="0"/>
              <a:t> J. Kim, </a:t>
            </a:r>
            <a:r>
              <a:rPr lang="en-US" altLang="ko-KR" sz="2400" b="1" dirty="0" err="1" smtClean="0"/>
              <a:t>Youngsoo</a:t>
            </a:r>
            <a:r>
              <a:rPr lang="en-US" altLang="ko-KR" sz="2400" b="1" dirty="0" smtClean="0"/>
              <a:t> Jung</a:t>
            </a:r>
            <a:endParaRPr lang="en-US" altLang="ko-KR" sz="2400" b="1" dirty="0"/>
          </a:p>
          <a:p>
            <a:pPr algn="ctr">
              <a:spcBef>
                <a:spcPct val="50000"/>
              </a:spcBef>
            </a:pPr>
            <a:endParaRPr lang="en-US" altLang="ko-KR" sz="2400" b="1" dirty="0"/>
          </a:p>
          <a:p>
            <a:pPr algn="ctr">
              <a:spcBef>
                <a:spcPct val="50000"/>
              </a:spcBef>
            </a:pPr>
            <a:r>
              <a:rPr lang="en-US" altLang="ko-KR" sz="1400" dirty="0">
                <a:solidFill>
                  <a:srgbClr val="000000"/>
                </a:solidFill>
              </a:rPr>
              <a:t>Active Materials and Processing Laboratory (AMPL)</a:t>
            </a:r>
            <a:endParaRPr lang="en-US" altLang="ko-KR" sz="1400" dirty="0"/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Low Carbon Green Technology Laboratory (LCGTL)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Dept. of Mechanical Engineering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University of Nevada, Reno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42910" y="2857496"/>
            <a:ext cx="7916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2863" y="52388"/>
            <a:ext cx="815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Smart Materials, Adaptive Structures &amp; Intelligent Systems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September 21 – 23, Oxnard, California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857224" y="3286124"/>
            <a:ext cx="3002008" cy="31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8315354" cy="5000625"/>
          </a:xfrm>
        </p:spPr>
        <p:txBody>
          <a:bodyPr/>
          <a:lstStyle/>
          <a:p>
            <a:r>
              <a:rPr lang="en-US" dirty="0" smtClean="0"/>
              <a:t>Patterned electrodes</a:t>
            </a:r>
            <a:endParaRPr lang="en-US" dirty="0" smtClean="0"/>
          </a:p>
          <a:p>
            <a:pPr lvl="1"/>
            <a:r>
              <a:rPr lang="en-US" dirty="0" smtClean="0"/>
              <a:t>3D bending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/>
              <a:t>areas with different surface</a:t>
            </a:r>
            <a:br>
              <a:rPr lang="en-US" dirty="0" smtClean="0"/>
            </a:br>
            <a:r>
              <a:rPr lang="en-US" dirty="0" smtClean="0"/>
              <a:t>characteristics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Electrode </a:t>
            </a:r>
            <a:r>
              <a:rPr lang="en-US" dirty="0" smtClean="0"/>
              <a:t>conductivity </a:t>
            </a:r>
            <a:r>
              <a:rPr lang="en-US" dirty="0" smtClean="0"/>
              <a:t>characterization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E:\FEA_IPMC\No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2819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142976" y="2857496"/>
          <a:ext cx="1327150" cy="2392363"/>
        </p:xfrm>
        <a:graphic>
          <a:graphicData uri="http://schemas.openxmlformats.org/presentationml/2006/ole">
            <p:oleObj spid="_x0000_s25602" name="Image" r:id="rId4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Tie together the current flowing through the surface</a:t>
            </a:r>
            <a:br>
              <a:rPr lang="en-US" dirty="0" smtClean="0"/>
            </a:br>
            <a:r>
              <a:rPr lang="en-US" dirty="0" smtClean="0"/>
              <a:t>and the ionic current inside the polymer</a:t>
            </a:r>
          </a:p>
          <a:p>
            <a:r>
              <a:rPr lang="en-US" dirty="0" err="1" smtClean="0"/>
              <a:t>Ramo</a:t>
            </a:r>
            <a:r>
              <a:rPr lang="en-US" dirty="0" smtClean="0"/>
              <a:t>-Shockley theorem</a:t>
            </a:r>
          </a:p>
          <a:p>
            <a:pPr lvl="1"/>
            <a:r>
              <a:rPr lang="en-US" dirty="0" smtClean="0"/>
              <a:t>Plasma </a:t>
            </a:r>
            <a:r>
              <a:rPr lang="en-US" dirty="0" err="1" smtClean="0"/>
              <a:t>phycis</a:t>
            </a:r>
            <a:r>
              <a:rPr lang="en-US" dirty="0" smtClean="0"/>
              <a:t> *</a:t>
            </a:r>
          </a:p>
          <a:p>
            <a:pPr lvl="1"/>
            <a:r>
              <a:rPr lang="en-US" dirty="0" smtClean="0"/>
              <a:t>Ion channels in proteins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143380"/>
            <a:ext cx="535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P. Paris, M. </a:t>
            </a:r>
            <a:r>
              <a:rPr lang="en-US" sz="1200" dirty="0" err="1" smtClean="0"/>
              <a:t>Aints</a:t>
            </a:r>
            <a:r>
              <a:rPr lang="en-US" sz="1200" dirty="0" smtClean="0"/>
              <a:t>, M. </a:t>
            </a:r>
            <a:r>
              <a:rPr lang="en-US" sz="1200" dirty="0" err="1" smtClean="0"/>
              <a:t>Laan</a:t>
            </a:r>
            <a:r>
              <a:rPr lang="en-US" sz="1200" dirty="0" smtClean="0"/>
              <a:t>, and T. Plank, “Laser-induced current in air gap </a:t>
            </a:r>
          </a:p>
          <a:p>
            <a:pPr algn="l"/>
            <a:r>
              <a:rPr lang="en-US" sz="1200" dirty="0" smtClean="0"/>
              <a:t>at atmospheric pressure,” Journal of Physics D: Applied Physics 38(21), </a:t>
            </a:r>
          </a:p>
          <a:p>
            <a:pPr algn="l"/>
            <a:r>
              <a:rPr lang="en-US" sz="1200" dirty="0" smtClean="0"/>
              <a:t>pp. 3900–3906, 2005.</a:t>
            </a:r>
          </a:p>
          <a:p>
            <a:pPr algn="l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143512"/>
            <a:ext cx="553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# W. </a:t>
            </a:r>
            <a:r>
              <a:rPr lang="en-US" sz="1200" dirty="0" err="1" smtClean="0"/>
              <a:t>Nonner</a:t>
            </a:r>
            <a:r>
              <a:rPr lang="en-US" sz="1200" dirty="0" smtClean="0"/>
              <a:t>, A. </a:t>
            </a:r>
            <a:r>
              <a:rPr lang="en-US" sz="1200" dirty="0" err="1" smtClean="0"/>
              <a:t>Peyser</a:t>
            </a:r>
            <a:r>
              <a:rPr lang="en-US" sz="1200" dirty="0" smtClean="0"/>
              <a:t>, D. Gillespie, and B. Eisenberg, “Relating Microscopic  </a:t>
            </a:r>
          </a:p>
          <a:p>
            <a:pPr algn="l"/>
            <a:r>
              <a:rPr lang="en-US" sz="1200" dirty="0" smtClean="0"/>
              <a:t>Charge Movement to Macroscopic  Currents: The </a:t>
            </a:r>
            <a:r>
              <a:rPr lang="en-US" sz="1200" dirty="0" err="1" smtClean="0"/>
              <a:t>Ramo</a:t>
            </a:r>
            <a:r>
              <a:rPr lang="en-US" sz="1200" dirty="0" smtClean="0"/>
              <a:t>-Shockley Theorem </a:t>
            </a:r>
          </a:p>
          <a:p>
            <a:pPr algn="l"/>
            <a:r>
              <a:rPr lang="en-US" sz="1200" dirty="0" smtClean="0"/>
              <a:t>Applied to Ion Channels,” Biophysical Journal 87(6), pp. 3716–3722, 2004.</a:t>
            </a:r>
          </a:p>
          <a:p>
            <a:pPr algn="l"/>
            <a:endParaRPr lang="en-US" sz="1200" dirty="0"/>
          </a:p>
        </p:txBody>
      </p:sp>
      <p:pic>
        <p:nvPicPr>
          <p:cNvPr id="9" name="Picture 8" descr="plasma_la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143248"/>
            <a:ext cx="2968807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6072206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Laan</a:t>
            </a:r>
            <a:endParaRPr lang="en-US" sz="1000" dirty="0"/>
          </a:p>
        </p:txBody>
      </p:sp>
      <p:pic>
        <p:nvPicPr>
          <p:cNvPr id="11" name="Picture 10" descr="plasma_matthew_dingem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2595727" cy="928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285749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Dingemans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– math.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Current in the external circuit: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integrating over arbitrary trajectories, the charge: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following relation for current density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be derived: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71802" y="1714488"/>
          <a:ext cx="2147887" cy="1095375"/>
        </p:xfrm>
        <a:graphic>
          <a:graphicData uri="http://schemas.openxmlformats.org/presentationml/2006/ole">
            <p:oleObj spid="_x0000_s24578" name="Equation" r:id="rId3" imgW="1295280" imgH="660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64" y="3071810"/>
          <a:ext cx="3165475" cy="712788"/>
        </p:xfrm>
        <a:graphic>
          <a:graphicData uri="http://schemas.openxmlformats.org/presentationml/2006/ole">
            <p:oleObj spid="_x0000_s24579" name="Equation" r:id="rId4" imgW="1917360" imgH="431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71802" y="4714884"/>
          <a:ext cx="1557337" cy="857250"/>
        </p:xfrm>
        <a:graphic>
          <a:graphicData uri="http://schemas.openxmlformats.org/presentationml/2006/ole">
            <p:oleObj spid="_x0000_s24580" name="Equation" r:id="rId5" imgW="876240" imgH="4824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rot="10800000">
            <a:off x="4857752" y="5072074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29322" y="471488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form that is used in the</a:t>
            </a:r>
            <a:br>
              <a:rPr lang="en-US" dirty="0" smtClean="0"/>
            </a:br>
            <a:r>
              <a:rPr lang="en-US" dirty="0" smtClean="0"/>
              <a:t>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Comsol</a:t>
            </a:r>
            <a:endParaRPr lang="en-US" dirty="0" smtClean="0"/>
          </a:p>
          <a:p>
            <a:pPr lvl="1"/>
            <a:r>
              <a:rPr lang="en-US" dirty="0" smtClean="0"/>
              <a:t>2 different domains are modeled</a:t>
            </a:r>
          </a:p>
          <a:p>
            <a:pPr lvl="2"/>
            <a:r>
              <a:rPr lang="en-US" dirty="0" smtClean="0"/>
              <a:t>1: Polymer (Nernst-Planck and Poisson’ equation)</a:t>
            </a:r>
          </a:p>
          <a:p>
            <a:pPr lvl="2"/>
            <a:r>
              <a:rPr lang="en-US" dirty="0" smtClean="0"/>
              <a:t>2: Electrode (Ohm’ law)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B.C. Boundary between the bulk </a:t>
            </a:r>
            <a:r>
              <a:rPr lang="en-US" dirty="0" err="1" smtClean="0"/>
              <a:t>Nafion</a:t>
            </a:r>
            <a:r>
              <a:rPr lang="en-US" dirty="0" smtClean="0"/>
              <a:t> and electrode:</a:t>
            </a:r>
          </a:p>
          <a:p>
            <a:pPr lvl="2"/>
            <a:r>
              <a:rPr lang="en-US" dirty="0" smtClean="0"/>
              <a:t>Integrated ion flux from domain 1 was projected as an input 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domain 2:</a:t>
            </a:r>
          </a:p>
        </p:txBody>
      </p:sp>
      <p:pic>
        <p:nvPicPr>
          <p:cNvPr id="4" name="Picture 3" descr="IPMC_dom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4522858" cy="2005418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57884" y="4000504"/>
          <a:ext cx="2750202" cy="536574"/>
        </p:xfrm>
        <a:graphic>
          <a:graphicData uri="http://schemas.openxmlformats.org/presentationml/2006/ole">
            <p:oleObj spid="_x0000_s26626" name="Equation" r:id="rId4" imgW="2019240" imgH="393480" progId="Equation.3">
              <p:embed/>
            </p:oleObj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5286380" y="3214686"/>
            <a:ext cx="642942" cy="1214446"/>
          </a:xfrm>
          <a:prstGeom prst="rightBrac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857884" y="3214686"/>
          <a:ext cx="1714512" cy="596541"/>
        </p:xfrm>
        <a:graphic>
          <a:graphicData uri="http://schemas.openxmlformats.org/presentationml/2006/ole">
            <p:oleObj spid="_x0000_s26627" name="Equation" r:id="rId5" imgW="113004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72198" y="2643182"/>
          <a:ext cx="904875" cy="347662"/>
        </p:xfrm>
        <a:graphic>
          <a:graphicData uri="http://schemas.openxmlformats.org/presentationml/2006/ole">
            <p:oleObj spid="_x0000_s26628" name="Equation" r:id="rId6" imgW="596880" imgH="2286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 flipV="1">
            <a:off x="5286380" y="2786058"/>
            <a:ext cx="714380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00364" y="3857628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14678" y="2857496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1214414" y="2714620"/>
            <a:ext cx="1143008" cy="714380"/>
          </a:xfrm>
          <a:prstGeom prst="parallelogram">
            <a:avLst>
              <a:gd name="adj" fmla="val 1015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85852" y="2928934"/>
            <a:ext cx="428628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5720" y="25003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voltage</a:t>
            </a:r>
            <a:endParaRPr lang="en-US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714612" y="5357826"/>
          <a:ext cx="971550" cy="542925"/>
        </p:xfrm>
        <a:graphic>
          <a:graphicData uri="http://schemas.openxmlformats.org/presentationml/2006/ole">
            <p:oleObj spid="_x0000_s26630" name="Equation" r:id="rId7" imgW="863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28596" y="1142984"/>
            <a:ext cx="7786742" cy="5072098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The electric c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urrent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the IPMC is calculated by integrating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 flux is “projected to the electrode” where it becomes a boundary condition for the electrode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voltage of the electrode model, in turn,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becomes a boundary condition to the Poisson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equation, which is responsible for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28662" y="3500438"/>
            <a:ext cx="3657600" cy="381000"/>
            <a:chOff x="928662" y="3500438"/>
            <a:chExt cx="3657600" cy="3810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157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Oval 22"/>
            <p:cNvSpPr/>
            <p:nvPr/>
          </p:nvSpPr>
          <p:spPr>
            <a:xfrm>
              <a:off x="26812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860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4"/>
            <p:cNvSpPr/>
            <p:nvPr/>
          </p:nvSpPr>
          <p:spPr>
            <a:xfrm>
              <a:off x="9286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4338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9662" y="3500438"/>
              <a:ext cx="92845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Ion flux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38462" y="3500438"/>
              <a:ext cx="90281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current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62462" y="3500438"/>
            <a:ext cx="3429000" cy="381000"/>
            <a:chOff x="4662462" y="3500438"/>
            <a:chExt cx="3429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6415062" y="3500438"/>
              <a:ext cx="147995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voltage drop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2462" y="3500438"/>
              <a:ext cx="153118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electrode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b.c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7386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Oval 27"/>
            <p:cNvSpPr/>
            <p:nvPr/>
          </p:nvSpPr>
          <p:spPr>
            <a:xfrm>
              <a:off x="61864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91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>
            <a:xfrm>
              <a:off x="79390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cxnSp>
        <p:nvCxnSpPr>
          <p:cNvPr id="33" name="Elbow Connector 32"/>
          <p:cNvCxnSpPr>
            <a:stCxn id="32" idx="3"/>
            <a:endCxn id="25" idx="3"/>
          </p:cNvCxnSpPr>
          <p:nvPr/>
        </p:nvCxnSpPr>
        <p:spPr>
          <a:xfrm rot="5400000">
            <a:off x="4456180" y="353920"/>
            <a:ext cx="1588" cy="7010400"/>
          </a:xfrm>
          <a:prstGeom prst="bentConnector3">
            <a:avLst>
              <a:gd name="adj1" fmla="val 15800882"/>
            </a:avLst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Implementing in </a:t>
            </a:r>
            <a:r>
              <a:rPr lang="en-US" dirty="0" err="1" smtClean="0"/>
              <a:t>Comsol</a:t>
            </a:r>
            <a:r>
              <a:rPr lang="en-US" dirty="0" smtClean="0"/>
              <a:t> – meshing</a:t>
            </a:r>
            <a:endParaRPr lang="en-US" dirty="0"/>
          </a:p>
        </p:txBody>
      </p:sp>
      <p:pic>
        <p:nvPicPr>
          <p:cNvPr id="5" name="Picture 4" descr="3dmesh.png"/>
          <p:cNvPicPr>
            <a:picLocks noChangeAspect="1"/>
          </p:cNvPicPr>
          <p:nvPr/>
        </p:nvPicPr>
        <p:blipFill>
          <a:blip r:embed="rId2" cstate="print"/>
          <a:srcRect l="8163" b="9800"/>
          <a:stretch>
            <a:fillRect/>
          </a:stretch>
        </p:blipFill>
        <p:spPr>
          <a:xfrm>
            <a:off x="857224" y="2357430"/>
            <a:ext cx="3214710" cy="3429024"/>
          </a:xfrm>
          <a:prstGeom prst="rect">
            <a:avLst/>
          </a:prstGeom>
        </p:spPr>
      </p:pic>
      <p:pic>
        <p:nvPicPr>
          <p:cNvPr id="6" name="Picture 5" descr="3dmesh_f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2531485" cy="36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mapped mesh - faster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00024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mesh – due to projection coupling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2D modeling – experimental setup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2D modeling – the model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1472" y="1928802"/>
            <a:ext cx="990600" cy="2819400"/>
            <a:chOff x="2514600" y="2514600"/>
            <a:chExt cx="990600" cy="2819400"/>
          </a:xfrm>
          <a:effectLst/>
          <a:scene3d>
            <a:camera prst="isometricLeftDown">
              <a:rot lat="1200000" lon="1800000" rev="0"/>
            </a:camera>
            <a:lightRig rig="brightRoom" dir="t"/>
          </a:scene3d>
        </p:grpSpPr>
        <p:sp>
          <p:nvSpPr>
            <p:cNvPr id="39" name="Rectangle 38"/>
            <p:cNvSpPr/>
            <p:nvPr/>
          </p:nvSpPr>
          <p:spPr>
            <a:xfrm>
              <a:off x="26670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514600"/>
              <a:ext cx="381000" cy="2819400"/>
            </a:xfrm>
            <a:prstGeom prst="rect">
              <a:avLst/>
            </a:prstGeom>
            <a:solidFill>
              <a:srgbClr val="DDE9EC">
                <a:lumMod val="50000"/>
                <a:alpha val="66000"/>
              </a:srgb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04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37338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50292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p3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46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00364" y="1643050"/>
            <a:ext cx="1809679" cy="3083976"/>
            <a:chOff x="3000364" y="1643050"/>
            <a:chExt cx="1809679" cy="3083976"/>
          </a:xfrm>
        </p:grpSpPr>
        <p:grpSp>
          <p:nvGrpSpPr>
            <p:cNvPr id="46" name="Group 45"/>
            <p:cNvGrpSpPr/>
            <p:nvPr/>
          </p:nvGrpSpPr>
          <p:grpSpPr>
            <a:xfrm>
              <a:off x="3071802" y="1643050"/>
              <a:ext cx="1738241" cy="2593777"/>
              <a:chOff x="2057400" y="2286000"/>
              <a:chExt cx="1738241" cy="25937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46"/>
              <p:cNvSpPr/>
              <p:nvPr/>
            </p:nvSpPr>
            <p:spPr>
              <a:xfrm>
                <a:off x="2514600" y="2743200"/>
                <a:ext cx="304800" cy="21336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5400000" flipH="1" flipV="1">
                <a:off x="2743200" y="2438400"/>
                <a:ext cx="533400" cy="3810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49" name="Curved Connector 48"/>
              <p:cNvCxnSpPr/>
              <p:nvPr/>
            </p:nvCxnSpPr>
            <p:spPr>
              <a:xfrm rot="16200000" flipV="1">
                <a:off x="2019300" y="2400300"/>
                <a:ext cx="533400" cy="4572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0" name="Shape 39"/>
              <p:cNvCxnSpPr>
                <a:stCxn id="47" idx="3"/>
              </p:cNvCxnSpPr>
              <p:nvPr/>
            </p:nvCxnSpPr>
            <p:spPr>
              <a:xfrm flipV="1">
                <a:off x="2819400" y="35814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1" name="Shape 40"/>
              <p:cNvCxnSpPr/>
              <p:nvPr/>
            </p:nvCxnSpPr>
            <p:spPr>
              <a:xfrm flipV="1">
                <a:off x="2819400" y="4495800"/>
                <a:ext cx="381000" cy="3048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2133600" y="22860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19400" y="2286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048000" y="36576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2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048000" y="45720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3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000364" y="435769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Straight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43504" y="1357298"/>
            <a:ext cx="3429140" cy="3369728"/>
            <a:chOff x="5143504" y="1357298"/>
            <a:chExt cx="3429140" cy="3369728"/>
          </a:xfrm>
        </p:grpSpPr>
        <p:sp>
          <p:nvSpPr>
            <p:cNvPr id="70" name="TextBox 69"/>
            <p:cNvSpPr txBox="1"/>
            <p:nvPr/>
          </p:nvSpPr>
          <p:spPr>
            <a:xfrm>
              <a:off x="5429256" y="4357694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143504" y="1357298"/>
              <a:ext cx="3429140" cy="2943228"/>
              <a:chOff x="5143504" y="1357298"/>
              <a:chExt cx="3429140" cy="294322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143504" y="1785926"/>
                <a:ext cx="2119241" cy="2514600"/>
                <a:chOff x="5181600" y="2667000"/>
                <a:chExt cx="2119241" cy="25146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5181600" y="26670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+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" name="Group 71"/>
                <p:cNvGrpSpPr/>
                <p:nvPr/>
              </p:nvGrpSpPr>
              <p:grpSpPr>
                <a:xfrm>
                  <a:off x="5181600" y="2667000"/>
                  <a:ext cx="2119241" cy="2514600"/>
                  <a:chOff x="3581400" y="2514600"/>
                  <a:chExt cx="2119241" cy="25146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4343400" y="3352800"/>
                    <a:ext cx="304800" cy="914400"/>
                  </a:xfrm>
                  <a:prstGeom prst="rect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L-Shape 59"/>
                  <p:cNvSpPr/>
                  <p:nvPr/>
                </p:nvSpPr>
                <p:spPr>
                  <a:xfrm rot="10800000">
                    <a:off x="3962400" y="2743200"/>
                    <a:ext cx="685800" cy="609600"/>
                  </a:xfrm>
                  <a:prstGeom prst="corner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L-Shape 60"/>
                  <p:cNvSpPr/>
                  <p:nvPr/>
                </p:nvSpPr>
                <p:spPr>
                  <a:xfrm>
                    <a:off x="4343400" y="4267200"/>
                    <a:ext cx="609600" cy="762000"/>
                  </a:xfrm>
                  <a:prstGeom prst="corner">
                    <a:avLst>
                      <a:gd name="adj1" fmla="val 1"/>
                      <a:gd name="adj2" fmla="val 50000"/>
                    </a:avLst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" name="Curved Connector 61"/>
                  <p:cNvCxnSpPr/>
                  <p:nvPr/>
                </p:nvCxnSpPr>
                <p:spPr>
                  <a:xfrm rot="10800000">
                    <a:off x="3657600" y="2514600"/>
                    <a:ext cx="3810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Shape 43"/>
                  <p:cNvCxnSpPr>
                    <a:stCxn id="59" idx="3"/>
                  </p:cNvCxnSpPr>
                  <p:nvPr/>
                </p:nvCxnSpPr>
                <p:spPr>
                  <a:xfrm flipV="1">
                    <a:off x="4648200" y="3429000"/>
                    <a:ext cx="457200" cy="3810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Shape 44"/>
                  <p:cNvCxnSpPr/>
                  <p:nvPr/>
                </p:nvCxnSpPr>
                <p:spPr>
                  <a:xfrm rot="5400000" flipH="1" flipV="1">
                    <a:off x="4648200" y="4572000"/>
                    <a:ext cx="457200" cy="4572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Curved Connector 64"/>
                  <p:cNvCxnSpPr/>
                  <p:nvPr/>
                </p:nvCxnSpPr>
                <p:spPr>
                  <a:xfrm rot="10800000" flipV="1">
                    <a:off x="3810000" y="3048000"/>
                    <a:ext cx="3048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581400" y="2971800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-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953000" y="34290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953000" y="43434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3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71" name="TextBox 70"/>
              <p:cNvSpPr txBox="1"/>
              <p:nvPr/>
            </p:nvSpPr>
            <p:spPr>
              <a:xfrm>
                <a:off x="6786578" y="1357298"/>
                <a:ext cx="178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Small area of higher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Surface resistance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rot="10800000" flipV="1">
                <a:off x="6215074" y="1714488"/>
                <a:ext cx="571504" cy="28575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74" name="TextBox 73"/>
          <p:cNvSpPr txBox="1"/>
          <p:nvPr/>
        </p:nvSpPr>
        <p:spPr>
          <a:xfrm>
            <a:off x="42859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357826"/>
            <a:ext cx="46021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494" y="1000108"/>
            <a:ext cx="8242506" cy="5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428596" y="1643050"/>
            <a:ext cx="470107" cy="1065576"/>
            <a:chOff x="2057400" y="2286000"/>
            <a:chExt cx="1143000" cy="259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2514600" y="2743200"/>
              <a:ext cx="304800" cy="213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urved Connector 33"/>
            <p:cNvCxnSpPr/>
            <p:nvPr/>
          </p:nvCxnSpPr>
          <p:spPr>
            <a:xfrm rot="5400000" flipH="1" flipV="1">
              <a:off x="2743200" y="2438400"/>
              <a:ext cx="533400" cy="3810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V="1">
              <a:off x="2019300" y="2400300"/>
              <a:ext cx="533400" cy="4572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336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158" y="4071942"/>
            <a:ext cx="665018" cy="1219200"/>
            <a:chOff x="5181600" y="2667000"/>
            <a:chExt cx="13716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extBox 42"/>
            <p:cNvSpPr txBox="1"/>
            <p:nvPr/>
          </p:nvSpPr>
          <p:spPr>
            <a:xfrm>
              <a:off x="51816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44" name="Group 71"/>
            <p:cNvGrpSpPr/>
            <p:nvPr/>
          </p:nvGrpSpPr>
          <p:grpSpPr>
            <a:xfrm>
              <a:off x="5181600" y="2667000"/>
              <a:ext cx="1371600" cy="2514600"/>
              <a:chOff x="3581400" y="2514600"/>
              <a:chExt cx="1371600" cy="2514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3400" y="3352800"/>
                <a:ext cx="304800" cy="914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-Shape 45"/>
              <p:cNvSpPr/>
              <p:nvPr/>
            </p:nvSpPr>
            <p:spPr>
              <a:xfrm rot="10800000">
                <a:off x="3962400" y="2743200"/>
                <a:ext cx="685800" cy="609600"/>
              </a:xfrm>
              <a:prstGeom prst="corne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-Shape 46"/>
              <p:cNvSpPr/>
              <p:nvPr/>
            </p:nvSpPr>
            <p:spPr>
              <a:xfrm>
                <a:off x="4343400" y="4267200"/>
                <a:ext cx="609600" cy="762000"/>
              </a:xfrm>
              <a:prstGeom prst="corner">
                <a:avLst>
                  <a:gd name="adj1" fmla="val 1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10800000">
                <a:off x="3657600" y="25146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urved Connector 50"/>
              <p:cNvCxnSpPr/>
              <p:nvPr/>
            </p:nvCxnSpPr>
            <p:spPr>
              <a:xfrm rot="10800000" flipV="1">
                <a:off x="3810000" y="3048000"/>
                <a:ext cx="3048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581400" y="29718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12813"/>
            <a:ext cx="85725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876300"/>
            <a:ext cx="84978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1751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material</a:t>
            </a:r>
          </a:p>
          <a:p>
            <a:r>
              <a:rPr lang="en-US" dirty="0" smtClean="0"/>
              <a:t>Basic mathematical description of actuation</a:t>
            </a:r>
          </a:p>
          <a:p>
            <a:r>
              <a:rPr lang="en-US" dirty="0" smtClean="0"/>
              <a:t>Surface electrode model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Physics background</a:t>
            </a:r>
            <a:endParaRPr lang="en-US" dirty="0" smtClean="0"/>
          </a:p>
          <a:p>
            <a:pPr lvl="1"/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3D modeling – experimental setup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 modeling – the model</a:t>
            </a:r>
          </a:p>
          <a:p>
            <a:pPr lvl="1"/>
            <a:r>
              <a:rPr lang="en-US" dirty="0" smtClean="0"/>
              <a:t>Scaled model is used!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333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7" y="1071546"/>
            <a:ext cx="38655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207167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3D model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2135234" cy="16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– simplifications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Loose the feedback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Better </a:t>
            </a:r>
            <a:r>
              <a:rPr lang="en-US" dirty="0" smtClean="0"/>
              <a:t>convergence</a:t>
            </a:r>
          </a:p>
          <a:p>
            <a:pPr lvl="1"/>
            <a:r>
              <a:rPr lang="en-US" dirty="0" smtClean="0"/>
              <a:t>Reduced calculation time</a:t>
            </a:r>
          </a:p>
          <a:p>
            <a:pPr lvl="1"/>
            <a:r>
              <a:rPr lang="en-US" dirty="0" smtClean="0"/>
              <a:t>Ionic </a:t>
            </a:r>
            <a:r>
              <a:rPr lang="en-US" dirty="0" smtClean="0"/>
              <a:t>current does cause the voltage drop on the electrodes</a:t>
            </a:r>
          </a:p>
          <a:p>
            <a:pPr lvl="1"/>
            <a:r>
              <a:rPr lang="en-US" dirty="0" smtClean="0"/>
              <a:t>The voltage drop does not change the ionic </a:t>
            </a:r>
            <a:r>
              <a:rPr lang="en-US" dirty="0" smtClean="0"/>
              <a:t>current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Could be used for characterizing the surface – does not </a:t>
            </a:r>
            <a:br>
              <a:rPr lang="en-US" dirty="0" smtClean="0"/>
            </a:br>
            <a:r>
              <a:rPr lang="en-US" dirty="0" smtClean="0"/>
              <a:t>change the ionic behavior</a:t>
            </a:r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857224" y="1785926"/>
            <a:ext cx="7162800" cy="381000"/>
            <a:chOff x="834112" y="2356732"/>
            <a:chExt cx="7162800" cy="381000"/>
          </a:xfrm>
        </p:grpSpPr>
        <p:grpSp>
          <p:nvGrpSpPr>
            <p:cNvPr id="5" name="Group 4"/>
            <p:cNvGrpSpPr/>
            <p:nvPr/>
          </p:nvGrpSpPr>
          <p:grpSpPr>
            <a:xfrm>
              <a:off x="834112" y="2356732"/>
              <a:ext cx="3657600" cy="381000"/>
              <a:chOff x="928662" y="3500438"/>
              <a:chExt cx="3657600" cy="3810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157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7" name="Oval 6"/>
              <p:cNvSpPr/>
              <p:nvPr/>
            </p:nvSpPr>
            <p:spPr>
              <a:xfrm>
                <a:off x="26812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29860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9" name="Oval 8"/>
              <p:cNvSpPr/>
              <p:nvPr/>
            </p:nvSpPr>
            <p:spPr>
              <a:xfrm>
                <a:off x="9286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4338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9662" y="3500438"/>
                <a:ext cx="928459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Ion flux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38462" y="3500438"/>
                <a:ext cx="902811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current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67912" y="2356732"/>
              <a:ext cx="3429000" cy="381000"/>
              <a:chOff x="4662462" y="3500438"/>
              <a:chExt cx="3429000" cy="3810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15062" y="3500438"/>
                <a:ext cx="1479957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voltage drop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62462" y="3500438"/>
                <a:ext cx="153118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electrode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7386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7" name="Oval 16"/>
              <p:cNvSpPr/>
              <p:nvPr/>
            </p:nvSpPr>
            <p:spPr>
              <a:xfrm>
                <a:off x="61864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491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9" name="Oval 18"/>
              <p:cNvSpPr/>
              <p:nvPr/>
            </p:nvSpPr>
            <p:spPr>
              <a:xfrm>
                <a:off x="79390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Elbow Connector 19"/>
            <p:cNvCxnSpPr/>
            <p:nvPr/>
          </p:nvCxnSpPr>
          <p:spPr>
            <a:xfrm rot="5400000">
              <a:off x="4361630" y="-789786"/>
              <a:ext cx="1588" cy="7010400"/>
            </a:xfrm>
            <a:prstGeom prst="bentConnector3">
              <a:avLst>
                <a:gd name="adj1" fmla="val 1580088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7" name="Group 26"/>
          <p:cNvGrpSpPr/>
          <p:nvPr/>
        </p:nvGrpSpPr>
        <p:grpSpPr>
          <a:xfrm>
            <a:off x="4000496" y="2214554"/>
            <a:ext cx="500066" cy="357190"/>
            <a:chOff x="4000496" y="2214554"/>
            <a:chExt cx="500066" cy="35719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4000496" y="2214554"/>
              <a:ext cx="500066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000496" y="2214554"/>
              <a:ext cx="428628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simplified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2766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Changed diffusion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constant.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Electric current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smtClean="0">
                <a:solidFill>
                  <a:srgbClr val="C00000"/>
                </a:solidFill>
              </a:rPr>
              <a:t>value is not </a:t>
            </a:r>
            <a:r>
              <a:rPr lang="en-US" sz="1600" b="1" dirty="0" smtClean="0">
                <a:solidFill>
                  <a:srgbClr val="C00000"/>
                </a:solidFill>
              </a:rPr>
              <a:t>correct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423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downsides of the model</a:t>
            </a:r>
          </a:p>
          <a:p>
            <a:pPr lvl="1"/>
            <a:r>
              <a:rPr lang="en-US" dirty="0" smtClean="0"/>
              <a:t>Time consuming calculation</a:t>
            </a:r>
          </a:p>
          <a:p>
            <a:pPr lvl="1"/>
            <a:r>
              <a:rPr lang="en-US" dirty="0" smtClean="0"/>
              <a:t>The convergence problems due to the feedback nature of</a:t>
            </a:r>
            <a:br>
              <a:rPr lang="en-US" dirty="0" smtClean="0"/>
            </a:br>
            <a:r>
              <a:rPr lang="en-US" dirty="0" smtClean="0"/>
              <a:t>the model</a:t>
            </a:r>
          </a:p>
          <a:p>
            <a:r>
              <a:rPr lang="en-US" dirty="0" smtClean="0"/>
              <a:t>Possible solutions</a:t>
            </a:r>
          </a:p>
          <a:p>
            <a:pPr lvl="1"/>
            <a:r>
              <a:rPr lang="en-US" dirty="0" smtClean="0"/>
              <a:t>Different solver?</a:t>
            </a:r>
          </a:p>
          <a:p>
            <a:pPr lvl="1"/>
            <a:r>
              <a:rPr lang="en-US" dirty="0" smtClean="0"/>
              <a:t>Use time stepping instead of full time dependent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surface resistance model works fairly well</a:t>
            </a:r>
          </a:p>
          <a:p>
            <a:r>
              <a:rPr lang="en-US" dirty="0" smtClean="0"/>
              <a:t>The 3D scaled model was developed</a:t>
            </a:r>
          </a:p>
          <a:p>
            <a:pPr lvl="1"/>
            <a:r>
              <a:rPr lang="en-US" dirty="0" smtClean="0"/>
              <a:t>With simple 3D IPMC, the surface could be omitted and the</a:t>
            </a:r>
            <a:br>
              <a:rPr lang="en-US" dirty="0" smtClean="0"/>
            </a:br>
            <a:r>
              <a:rPr lang="en-US" dirty="0" smtClean="0"/>
              <a:t>full scale model can be used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Ramo</a:t>
            </a:r>
            <a:r>
              <a:rPr lang="en-US" dirty="0" smtClean="0"/>
              <a:t>-Shockley theorem is beneficial,</a:t>
            </a:r>
            <a:br>
              <a:rPr lang="en-US" dirty="0" smtClean="0"/>
            </a:br>
            <a:r>
              <a:rPr lang="en-US" dirty="0" smtClean="0"/>
              <a:t>when the surface resistivity plays important role</a:t>
            </a:r>
          </a:p>
          <a:p>
            <a:pPr lvl="1"/>
            <a:r>
              <a:rPr lang="en-US" dirty="0" smtClean="0"/>
              <a:t>Surface treated IPMCs</a:t>
            </a:r>
          </a:p>
          <a:p>
            <a:pPr lvl="1"/>
            <a:r>
              <a:rPr lang="en-US" dirty="0" smtClean="0"/>
              <a:t>More complicated structures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Simplify the model, reduce solution time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– Ionic Polymer-Metal Composite</a:t>
            </a:r>
          </a:p>
          <a:p>
            <a:pPr lvl="1"/>
            <a:r>
              <a:rPr lang="en-US" dirty="0" smtClean="0"/>
              <a:t>Electromechanical behavior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Mechanoelectrical behavior</a:t>
            </a:r>
            <a:endParaRPr lang="en-US" dirty="0"/>
          </a:p>
        </p:txBody>
      </p:sp>
      <p:pic>
        <p:nvPicPr>
          <p:cNvPr id="4" name="Picture 3" descr="IPM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3447003" cy="1581782"/>
          </a:xfrm>
          <a:prstGeom prst="rect">
            <a:avLst/>
          </a:prstGeom>
        </p:spPr>
      </p:pic>
      <p:pic>
        <p:nvPicPr>
          <p:cNvPr id="5" name="Picture 4" descr="IPMC_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3520149" cy="2646969"/>
          </a:xfrm>
          <a:prstGeom prst="rect">
            <a:avLst/>
          </a:prstGeom>
        </p:spPr>
      </p:pic>
      <p:pic>
        <p:nvPicPr>
          <p:cNvPr id="6" name="Picture 5" descr="IPMC_c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786322"/>
            <a:ext cx="176769" cy="182865"/>
          </a:xfrm>
          <a:prstGeom prst="rect">
            <a:avLst/>
          </a:prstGeom>
        </p:spPr>
      </p:pic>
      <p:pic>
        <p:nvPicPr>
          <p:cNvPr id="7" name="Picture 6" descr="IPMC_poly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286256"/>
            <a:ext cx="1408060" cy="1176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Nafion</a:t>
            </a:r>
            <a:r>
              <a:rPr lang="en-US" dirty="0" smtClean="0"/>
              <a:t>™ polymer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Hydrated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143372" y="3357562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/>
              <a:t>Ion migration and diffusion, Nernst-Planck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 – </a:t>
            </a:r>
            <a:r>
              <a:rPr lang="en-US" dirty="0" err="1" smtClean="0"/>
              <a:t>cation</a:t>
            </a:r>
            <a:r>
              <a:rPr lang="en-US" dirty="0" smtClean="0"/>
              <a:t> concentration</a:t>
            </a:r>
          </a:p>
          <a:p>
            <a:pPr lvl="2"/>
            <a:r>
              <a:rPr lang="en-US" dirty="0" smtClean="0"/>
              <a:t>D – Diffusion coefficient</a:t>
            </a:r>
          </a:p>
          <a:p>
            <a:pPr lvl="2"/>
            <a:r>
              <a:rPr lang="en-US" dirty="0" smtClean="0"/>
              <a:t>z – charge number</a:t>
            </a:r>
          </a:p>
          <a:p>
            <a:pPr lvl="2"/>
            <a:r>
              <a:rPr lang="en-US" dirty="0" smtClean="0"/>
              <a:t>   – mobility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2"/>
            <a:r>
              <a:rPr lang="en-US" dirty="0" smtClean="0"/>
              <a:t>   – electric potential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214686"/>
            <a:ext cx="4301897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2395538"/>
          <a:ext cx="4214813" cy="822325"/>
        </p:xfrm>
        <a:graphic>
          <a:graphicData uri="http://schemas.openxmlformats.org/presentationml/2006/ole">
            <p:oleObj spid="_x0000_s1027" name="Equation" r:id="rId4" imgW="201924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04" y="4786322"/>
          <a:ext cx="285752" cy="290765"/>
        </p:xfrm>
        <a:graphic>
          <a:graphicData uri="http://schemas.openxmlformats.org/presentationml/2006/ole">
            <p:oleObj spid="_x0000_s1028" name="Equation" r:id="rId5" imgW="152280" imgH="1648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593850" y="5395913"/>
          <a:ext cx="238125" cy="357187"/>
        </p:xfrm>
        <a:graphic>
          <a:graphicData uri="http://schemas.openxmlformats.org/presentationml/2006/ole">
            <p:oleObj spid="_x0000_s1030" name="Equation" r:id="rId6" imgW="126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/>
              <a:t>Electric field, Poisson’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Describes the electric field in the IPMC</a:t>
            </a:r>
          </a:p>
          <a:p>
            <a:pPr lvl="2"/>
            <a:r>
              <a:rPr lang="en-US" dirty="0" smtClean="0"/>
              <a:t>E – electric field</a:t>
            </a:r>
          </a:p>
          <a:p>
            <a:pPr lvl="2"/>
            <a:r>
              <a:rPr lang="en-US" dirty="0" smtClean="0"/>
              <a:t>   – potential</a:t>
            </a:r>
          </a:p>
          <a:p>
            <a:pPr lvl="2"/>
            <a:r>
              <a:rPr lang="en-US" dirty="0" smtClean="0"/>
              <a:t>   – charge density</a:t>
            </a:r>
          </a:p>
          <a:p>
            <a:pPr lvl="2"/>
            <a:r>
              <a:rPr lang="en-US" dirty="0" smtClean="0"/>
              <a:t>   – electric permittivity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3792480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88" y="1573213"/>
          <a:ext cx="2428875" cy="474662"/>
        </p:xfrm>
        <a:graphic>
          <a:graphicData uri="http://schemas.openxmlformats.org/presentationml/2006/ole">
            <p:oleObj spid="_x0000_s2050" name="Equation" r:id="rId4" imgW="201924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2428868"/>
          <a:ext cx="2500305" cy="870332"/>
        </p:xfrm>
        <a:graphic>
          <a:graphicData uri="http://schemas.openxmlformats.org/presentationml/2006/ole">
            <p:oleObj spid="_x0000_s2051" name="Equation" r:id="rId5" imgW="113004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71604" y="4000504"/>
          <a:ext cx="238125" cy="357187"/>
        </p:xfrm>
        <a:graphic>
          <a:graphicData uri="http://schemas.openxmlformats.org/presentationml/2006/ole">
            <p:oleObj spid="_x0000_s2052" name="Equation" r:id="rId6" imgW="12672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571604" y="4429132"/>
          <a:ext cx="285750" cy="290513"/>
        </p:xfrm>
        <a:graphic>
          <a:graphicData uri="http://schemas.openxmlformats.org/presentationml/2006/ole">
            <p:oleObj spid="_x0000_s2053" name="Equation" r:id="rId7" imgW="15228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71604" y="4786322"/>
          <a:ext cx="238125" cy="246063"/>
        </p:xfrm>
        <a:graphic>
          <a:graphicData uri="http://schemas.openxmlformats.org/presentationml/2006/ole">
            <p:oleObj spid="_x0000_s2055" name="Equation" r:id="rId8" imgW="126720" imgH="13968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500298" y="1571612"/>
            <a:ext cx="4572032" cy="1500198"/>
            <a:chOff x="2500298" y="1571612"/>
            <a:chExt cx="4572032" cy="1500198"/>
          </a:xfrm>
        </p:grpSpPr>
        <p:sp>
          <p:nvSpPr>
            <p:cNvPr id="11" name="Oval 10"/>
            <p:cNvSpPr/>
            <p:nvPr/>
          </p:nvSpPr>
          <p:spPr bwMode="auto">
            <a:xfrm>
              <a:off x="2500298" y="2714620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58016" y="157161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4" name="Elbow Connector 13"/>
            <p:cNvCxnSpPr>
              <a:stCxn id="11" idx="4"/>
              <a:endCxn id="12" idx="4"/>
            </p:cNvCxnSpPr>
            <p:nvPr/>
          </p:nvCxnSpPr>
          <p:spPr bwMode="auto">
            <a:xfrm rot="5400000" flipH="1" flipV="1">
              <a:off x="4179091" y="285728"/>
              <a:ext cx="1285884" cy="4286280"/>
            </a:xfrm>
            <a:prstGeom prst="bentConnector3">
              <a:avLst>
                <a:gd name="adj1" fmla="val -17778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Electric field, Poisson’ equation</a:t>
            </a:r>
          </a:p>
          <a:p>
            <a:pPr lvl="1"/>
            <a:r>
              <a:rPr lang="en-US" dirty="0" smtClean="0"/>
              <a:t>Stress-strain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Stress is related to the charge</a:t>
            </a:r>
            <a:br>
              <a:rPr lang="en-US" dirty="0" smtClean="0"/>
            </a:br>
            <a:r>
              <a:rPr lang="en-US" dirty="0" smtClean="0"/>
              <a:t>density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Not considered in this work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84955"/>
            <a:ext cx="3792480" cy="251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Object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2428875" cy="7651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857375"/>
            <a:ext cx="1500187" cy="522288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785918" y="2857496"/>
          <a:ext cx="1739870" cy="463549"/>
        </p:xfrm>
        <a:graphic>
          <a:graphicData uri="http://schemas.openxmlformats.org/presentationml/2006/ole">
            <p:oleObj spid="_x0000_s3076" name="Equation" r:id="rId6" imgW="9014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27288" y="3487738"/>
          <a:ext cx="715962" cy="290512"/>
        </p:xfrm>
        <a:graphic>
          <a:graphicData uri="http://schemas.openxmlformats.org/presentationml/2006/ole">
            <p:oleObj spid="_x0000_s3077" name="Equation" r:id="rId7" imgW="469800" imgH="19044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71802" y="1928802"/>
            <a:ext cx="3643338" cy="1428760"/>
            <a:chOff x="3071802" y="1928802"/>
            <a:chExt cx="3643338" cy="1428760"/>
          </a:xfrm>
        </p:grpSpPr>
        <p:sp>
          <p:nvSpPr>
            <p:cNvPr id="10" name="Oval 9"/>
            <p:cNvSpPr/>
            <p:nvPr/>
          </p:nvSpPr>
          <p:spPr bwMode="auto">
            <a:xfrm>
              <a:off x="3071802" y="3000372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00826" y="192880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2" name="Elbow Connector 11"/>
            <p:cNvCxnSpPr>
              <a:stCxn id="10" idx="4"/>
              <a:endCxn id="11" idx="4"/>
            </p:cNvCxnSpPr>
            <p:nvPr/>
          </p:nvCxnSpPr>
          <p:spPr bwMode="auto">
            <a:xfrm rot="5400000" flipH="1" flipV="1">
              <a:off x="4321967" y="1071546"/>
              <a:ext cx="1214446" cy="3357586"/>
            </a:xfrm>
            <a:prstGeom prst="bentConnector3">
              <a:avLst>
                <a:gd name="adj1" fmla="val -18823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-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Concentration graph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Bending related to concentration  electric properties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598613"/>
            <a:ext cx="7327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4286280" cy="5143536"/>
          </a:xfrm>
        </p:spPr>
        <p:txBody>
          <a:bodyPr/>
          <a:lstStyle/>
          <a:p>
            <a:r>
              <a:rPr lang="en-US" dirty="0" smtClean="0"/>
              <a:t>Modeling electrode</a:t>
            </a:r>
            <a:br>
              <a:rPr lang="en-US" dirty="0" smtClean="0"/>
            </a:br>
            <a:r>
              <a:rPr lang="en-US" dirty="0" smtClean="0"/>
              <a:t>effect on the potential</a:t>
            </a:r>
            <a:br>
              <a:rPr lang="en-US" dirty="0" smtClean="0"/>
            </a:br>
            <a:r>
              <a:rPr lang="en-US" dirty="0" smtClean="0"/>
              <a:t>inside the polymer.</a:t>
            </a:r>
            <a:br>
              <a:rPr lang="en-US" dirty="0" smtClean="0"/>
            </a:br>
            <a:r>
              <a:rPr lang="en-US" dirty="0" smtClean="0"/>
              <a:t>Why?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1)Some </a:t>
            </a:r>
            <a:r>
              <a:rPr lang="en-US" dirty="0" smtClean="0"/>
              <a:t>samples have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shown </a:t>
            </a:r>
            <a:r>
              <a:rPr lang="en-US" dirty="0" smtClean="0"/>
              <a:t>significant</a:t>
            </a:r>
            <a:br>
              <a:rPr lang="en-US" dirty="0" smtClean="0"/>
            </a:br>
            <a:r>
              <a:rPr lang="en-US" dirty="0" smtClean="0"/>
              <a:t>dynamic surface </a:t>
            </a:r>
            <a:br>
              <a:rPr lang="en-US" dirty="0" smtClean="0"/>
            </a:br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Related directly to</a:t>
            </a:r>
            <a:br>
              <a:rPr lang="en-US" dirty="0" smtClean="0"/>
            </a:br>
            <a:r>
              <a:rPr lang="en-US" dirty="0" smtClean="0"/>
              <a:t>voltage drop and</a:t>
            </a:r>
            <a:br>
              <a:rPr lang="en-US" dirty="0" smtClean="0"/>
            </a:br>
            <a:r>
              <a:rPr lang="en-US" dirty="0" smtClean="0"/>
              <a:t>therefore the</a:t>
            </a:r>
            <a:br>
              <a:rPr lang="en-US" dirty="0" smtClean="0"/>
            </a:br>
            <a:r>
              <a:rPr lang="en-US" dirty="0" smtClean="0"/>
              <a:t>actuation of IPMC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135546" cy="43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M. </a:t>
            </a:r>
            <a:r>
              <a:rPr lang="en-US" sz="1400" dirty="0" err="1" smtClean="0"/>
              <a:t>Kruusmaa</a:t>
            </a:r>
            <a:r>
              <a:rPr lang="en-US" sz="1400" dirty="0" smtClean="0"/>
              <a:t> and A. </a:t>
            </a:r>
            <a:r>
              <a:rPr lang="en-US" sz="1400" dirty="0" err="1" smtClean="0"/>
              <a:t>Aabloo</a:t>
            </a:r>
            <a:r>
              <a:rPr lang="en-US" sz="1400" dirty="0" smtClean="0"/>
              <a:t>, Sensors and Actuators, A: Physical </a:t>
            </a:r>
            <a:r>
              <a:rPr lang="en-US" sz="1400" b="1" dirty="0" smtClean="0"/>
              <a:t>133</a:t>
            </a:r>
            <a:r>
              <a:rPr lang="en-US" sz="1400" dirty="0" smtClean="0"/>
              <a:t> (1), 200 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 which leads to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voltage </a:t>
            </a:r>
            <a:r>
              <a:rPr lang="en-US" dirty="0" smtClean="0"/>
              <a:t>drop</a:t>
            </a:r>
            <a:br>
              <a:rPr lang="en-US" dirty="0" smtClean="0"/>
            </a:br>
            <a:r>
              <a:rPr lang="en-US" dirty="0" smtClean="0"/>
              <a:t>along the electrode</a:t>
            </a:r>
          </a:p>
          <a:p>
            <a:pPr lvl="1"/>
            <a:r>
              <a:rPr lang="en-US" dirty="0" smtClean="0"/>
              <a:t>U0, U1, U3 measured on the one side of</a:t>
            </a:r>
            <a:br>
              <a:rPr lang="en-US" dirty="0" smtClean="0"/>
            </a:br>
            <a:r>
              <a:rPr lang="en-US" dirty="0" smtClean="0"/>
              <a:t>IPMC</a:t>
            </a:r>
          </a:p>
          <a:p>
            <a:pPr lvl="1"/>
            <a:r>
              <a:rPr lang="en-US" dirty="0" smtClean="0"/>
              <a:t>Some of the </a:t>
            </a:r>
            <a:r>
              <a:rPr lang="en-US" dirty="0" smtClean="0"/>
              <a:t>drop  </a:t>
            </a:r>
            <a:r>
              <a:rPr lang="en-US" dirty="0" smtClean="0"/>
              <a:t>is due to electrolysis</a:t>
            </a:r>
          </a:p>
          <a:p>
            <a:pPr lvl="1"/>
            <a:r>
              <a:rPr lang="en-US" dirty="0" smtClean="0"/>
              <a:t>Part of it is due to</a:t>
            </a:r>
            <a:br>
              <a:rPr lang="en-US" dirty="0" smtClean="0"/>
            </a:br>
            <a:r>
              <a:rPr lang="en-US" dirty="0" smtClean="0"/>
              <a:t>surface resistance</a:t>
            </a:r>
          </a:p>
        </p:txBody>
      </p:sp>
      <p:pic>
        <p:nvPicPr>
          <p:cNvPr id="10" name="Picture 9" descr="punning_v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448140" cy="4247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Dissertation Thesis, </a:t>
            </a:r>
            <a:br>
              <a:rPr lang="en-US" sz="1400" dirty="0" smtClean="0"/>
            </a:br>
            <a:r>
              <a:rPr lang="en-US" sz="1400" dirty="0" smtClean="0"/>
              <a:t>Tartu University, 2007.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64447" y="1821645"/>
            <a:ext cx="1143008" cy="500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714480" y="2857496"/>
            <a:ext cx="857256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1785918" y="2857496"/>
            <a:ext cx="1143008" cy="672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00232" y="257174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U0, U1,U3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굴림"/>
        <a:cs typeface="Tahoma"/>
      </a:majorFont>
      <a:minorFont>
        <a:latin typeface="Arial"/>
        <a:ea typeface="굴림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25904</TotalTime>
  <Words>747</Words>
  <Application>Microsoft Office PowerPoint</Application>
  <PresentationFormat>On-screen Show (4:3)</PresentationFormat>
  <Paragraphs>247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기본 디자인</vt:lpstr>
      <vt:lpstr>Microsoft Equation 3.0</vt:lpstr>
      <vt:lpstr>Equation</vt:lpstr>
      <vt:lpstr>Image</vt:lpstr>
      <vt:lpstr>Slide 1</vt:lpstr>
      <vt:lpstr>Outline</vt:lpstr>
      <vt:lpstr>IPMC material</vt:lpstr>
      <vt:lpstr>Simple model</vt:lpstr>
      <vt:lpstr>Simple model</vt:lpstr>
      <vt:lpstr>Simple model</vt:lpstr>
      <vt:lpstr>Concentration - Bending</vt:lpstr>
      <vt:lpstr>Electrode modeling - Motivation</vt:lpstr>
      <vt:lpstr>Electrode modeling - Motivation</vt:lpstr>
      <vt:lpstr>Electrode modeling - motivation</vt:lpstr>
      <vt:lpstr>Surface resistance model - background</vt:lpstr>
      <vt:lpstr>Surface resistance model – math.</vt:lpstr>
      <vt:lpstr>Surface resistance model  - Comsol</vt:lpstr>
      <vt:lpstr>Surface resistance model - Comsol</vt:lpstr>
      <vt:lpstr>Surface resistance model - Comsol</vt:lpstr>
      <vt:lpstr>Results</vt:lpstr>
      <vt:lpstr>Results – 2D model, current</vt:lpstr>
      <vt:lpstr>Results – 2D model, Voltage</vt:lpstr>
      <vt:lpstr>Results – 2D model, Voltage</vt:lpstr>
      <vt:lpstr>Results</vt:lpstr>
      <vt:lpstr>Results – 3D model</vt:lpstr>
      <vt:lpstr>Results – simplifications</vt:lpstr>
      <vt:lpstr>Results – simplified model</vt:lpstr>
      <vt:lpstr>Discussion</vt:lpstr>
      <vt:lpstr>Conclusions</vt:lpstr>
      <vt:lpstr>Thank you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david</cp:lastModifiedBy>
  <cp:revision>890</cp:revision>
  <dcterms:created xsi:type="dcterms:W3CDTF">2007-11-28T08:24:32Z</dcterms:created>
  <dcterms:modified xsi:type="dcterms:W3CDTF">2009-09-21T02:39:32Z</dcterms:modified>
</cp:coreProperties>
</file>