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1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8" r:id="rId10"/>
    <p:sldId id="289" r:id="rId11"/>
    <p:sldId id="260" r:id="rId12"/>
    <p:sldId id="290" r:id="rId13"/>
    <p:sldId id="261" r:id="rId14"/>
    <p:sldId id="262" r:id="rId15"/>
    <p:sldId id="274" r:id="rId16"/>
    <p:sldId id="275" r:id="rId17"/>
    <p:sldId id="276" r:id="rId18"/>
    <p:sldId id="277" r:id="rId19"/>
    <p:sldId id="278" r:id="rId20"/>
    <p:sldId id="263" r:id="rId21"/>
    <p:sldId id="264" r:id="rId22"/>
    <p:sldId id="268" r:id="rId23"/>
    <p:sldId id="265" r:id="rId24"/>
    <p:sldId id="266" r:id="rId25"/>
    <p:sldId id="267" r:id="rId26"/>
    <p:sldId id="269" r:id="rId27"/>
    <p:sldId id="270" r:id="rId28"/>
    <p:sldId id="271" r:id="rId29"/>
    <p:sldId id="272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273" r:id="rId4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76FA2-AA81-48B3-8AC1-A23B82CFC6AE}" type="datetimeFigureOut">
              <a:rPr lang="et-EE" smtClean="0"/>
              <a:t>28.11.2007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1B2F-751C-4F6F-B6D4-D145FFFD6E66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3B3D-F9B7-4E6E-97D2-7A215C7DA4FE}" type="datetime1">
              <a:rPr lang="et-EE" smtClean="0"/>
              <a:t>28.11.2007</a:t>
            </a:fld>
            <a:endParaRPr lang="et-E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Sissejuhatus erialasse 2007</a:t>
            </a:r>
            <a:endParaRPr lang="et-E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15CE-F5D7-4DDA-8274-32E2B00B6EBF}" type="datetime1">
              <a:rPr lang="et-EE" smtClean="0"/>
              <a:t>28.11.2007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Sissejuhatus erialasse 2007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5FAB-78DD-410D-BB65-8E1A472A23A7}" type="datetime1">
              <a:rPr lang="et-EE" smtClean="0"/>
              <a:t>28.11.2007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Sissejuhatus erialasse 2007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BD95-4D2D-4F68-ABCE-CF9AB42D8325}" type="datetime1">
              <a:rPr lang="et-EE" smtClean="0"/>
              <a:t>28.11.2007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Sissejuhatus erialasse 2007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EFBCE-6D62-48CF-BD36-ABF5DCBF5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F34B-48C1-4E17-A108-5923EACF4134}" type="datetime1">
              <a:rPr lang="et-EE" smtClean="0"/>
              <a:t>28.11.2007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Sissejuhatus erialasse 2007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4B39-C4F7-43E3-B423-4CB13C8B56E2}" type="datetime1">
              <a:rPr lang="et-EE" smtClean="0"/>
              <a:t>28.11.2007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Sissejuhatus erialasse 2007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25EE-CEB4-4862-9300-9497DE0EFFA3}" type="datetime1">
              <a:rPr lang="et-EE" smtClean="0"/>
              <a:t>28.11.2007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Sissejuhatus erialasse 2007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AE21-F385-48CB-94C7-EA8E1AE79453}" type="datetime1">
              <a:rPr lang="et-EE" smtClean="0"/>
              <a:t>28.11.2007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Sissejuhatus erialasse 2007</a:t>
            </a:r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2C99-D612-4B37-A1E5-893201750B58}" type="datetime1">
              <a:rPr lang="et-EE" smtClean="0"/>
              <a:t>28.11.2007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Sissejuhatus erialasse 2007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DCB6-9F7A-49CD-8253-DAE469CC47B8}" type="datetime1">
              <a:rPr lang="et-EE" smtClean="0"/>
              <a:t>28.11.2007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Sissejuhatus erialasse 2007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436C-9F27-482A-A732-03297EDE53AF}" type="datetime1">
              <a:rPr lang="et-EE" smtClean="0"/>
              <a:t>28.11.2007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Sissejuhatus erialasse 2007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A9EF-C151-42F0-ABEA-92784F6E1442}" type="datetime1">
              <a:rPr lang="et-EE" smtClean="0"/>
              <a:t>28.11.2007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Sissejuhatus erialasse 2007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0AF329-441D-464D-849C-7FA805F27989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54124D-24AC-4FEF-A2AA-C9075618D8DB}" type="datetime1">
              <a:rPr lang="et-EE" smtClean="0"/>
              <a:t>28.11.2007</a:t>
            </a:fld>
            <a:endParaRPr lang="et-E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t-EE" smtClean="0"/>
              <a:t>Sissejuhatus erialasse 2007</a:t>
            </a:r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0AF329-441D-464D-849C-7FA805F27989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vo@ut.ee" TargetMode="External"/><Relationship Id="rId2" Type="http://schemas.openxmlformats.org/officeDocument/2006/relationships/hyperlink" Target="http://www.ims.ut.e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upload.wikimedia.org/wikipedia/en/0/0a/SWORDS.jpg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ctive-robots.com/products/sensors/devantech/srf04-500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0/Pid-feedback-nct-int-correct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HONDA_ASIMO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s.ut.ee/" TargetMode="External"/><Relationship Id="rId2" Type="http://schemas.openxmlformats.org/officeDocument/2006/relationships/hyperlink" Target="http://www.ut.ee/robotiklubi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stuff\sissejuhatus\BTbZJHRc3qk.avi" TargetMode="External"/><Relationship Id="rId1" Type="http://schemas.openxmlformats.org/officeDocument/2006/relationships/video" Target="file:///C:\stuff\sissejuhatus\JzfP0Ig7eVQ.avi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stuff\sissejuhatus\28-medium_xvid.avi" TargetMode="External"/><Relationship Id="rId1" Type="http://schemas.openxmlformats.org/officeDocument/2006/relationships/video" Target="Allveefilm.wm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robotex.ee/index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stuff\sissejuhatus\robotfarm_xvid.avi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stuff\sissejuhatus\robut.wmv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s.ut.ee/" TargetMode="External"/><Relationship Id="rId2" Type="http://schemas.openxmlformats.org/officeDocument/2006/relationships/hyperlink" Target="mailto:alvo@ut.ee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MultiMove%20Aplication%2066-50014_24-50027.MPG" TargetMode="External"/><Relationship Id="rId1" Type="http://schemas.openxmlformats.org/officeDocument/2006/relationships/video" Target="file:///C:\stuff\sissejuhatus\uV_m59v_LJM.mpe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Image:Robocop_versus_The_Terminator_box_u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IRL versus URL robootikas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Alvo Aabloo</a:t>
            </a:r>
          </a:p>
          <a:p>
            <a:r>
              <a:rPr lang="et-EE" dirty="0" smtClean="0"/>
              <a:t>Arukate materjalide ja seadmete labor</a:t>
            </a:r>
          </a:p>
          <a:p>
            <a:r>
              <a:rPr lang="et-EE" dirty="0" smtClean="0"/>
              <a:t>TÜ Tehnoloogiainstituut</a:t>
            </a:r>
          </a:p>
          <a:p>
            <a:r>
              <a:rPr lang="et-EE" dirty="0" err="1" smtClean="0">
                <a:hlinkClick r:id="rId2"/>
              </a:rPr>
              <a:t>www.ims.ut.ee</a:t>
            </a:r>
            <a:endParaRPr lang="et-EE" dirty="0" smtClean="0"/>
          </a:p>
          <a:p>
            <a:r>
              <a:rPr lang="et-EE" dirty="0" err="1" smtClean="0">
                <a:hlinkClick r:id="rId3"/>
              </a:rPr>
              <a:t>alvo@ut.ee</a:t>
            </a:r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Militaarrobotid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3267AD-BC7C-4BD5-859E-543F87F6E440}" type="slidenum">
              <a:rPr lang="en-GB" smtClean="0"/>
              <a:pPr/>
              <a:t>10</a:t>
            </a:fld>
            <a:endParaRPr lang="en-GB" smtClean="0"/>
          </a:p>
        </p:txBody>
      </p:sp>
      <p:pic>
        <p:nvPicPr>
          <p:cNvPr id="13317" name="Picture 2" descr="http://www.learnaboutrobots.com/images/smartCran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928813"/>
            <a:ext cx="2000250" cy="1301750"/>
          </a:xfrm>
          <a:noFill/>
        </p:spPr>
      </p:pic>
      <p:pic>
        <p:nvPicPr>
          <p:cNvPr id="13318" name="Picture 4" descr="http://www.learnaboutrobots.com/images/predat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428875"/>
            <a:ext cx="21272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http://www.learnaboutrobots.com/images/remusUnderwat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428875"/>
            <a:ext cx="22002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mage:SWORDS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4429125"/>
            <a:ext cx="26193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Robot kui selline</a:t>
            </a:r>
            <a:endParaRPr lang="et-EE" dirty="0"/>
          </a:p>
        </p:txBody>
      </p:sp>
      <p:grpSp>
        <p:nvGrpSpPr>
          <p:cNvPr id="31" name="Group 30"/>
          <p:cNvGrpSpPr/>
          <p:nvPr/>
        </p:nvGrpSpPr>
        <p:grpSpPr>
          <a:xfrm>
            <a:off x="1142976" y="2143116"/>
            <a:ext cx="7715304" cy="4143404"/>
            <a:chOff x="1142976" y="2143116"/>
            <a:chExt cx="7715304" cy="4143404"/>
          </a:xfrm>
        </p:grpSpPr>
        <p:sp>
          <p:nvSpPr>
            <p:cNvPr id="6" name="Oval 5"/>
            <p:cNvSpPr/>
            <p:nvPr/>
          </p:nvSpPr>
          <p:spPr>
            <a:xfrm>
              <a:off x="3428992" y="2143116"/>
              <a:ext cx="1571636" cy="157163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050" dirty="0" smtClean="0"/>
                <a:t>Sisendandmed</a:t>
              </a:r>
              <a:endParaRPr lang="et-EE" sz="11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142976" y="2428868"/>
              <a:ext cx="7715304" cy="3857652"/>
              <a:chOff x="1142976" y="2428868"/>
              <a:chExt cx="7715304" cy="3857652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214414" y="2428868"/>
                <a:ext cx="1571636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dirty="0" smtClean="0"/>
                  <a:t>Sisendseade</a:t>
                </a:r>
                <a:endParaRPr lang="et-EE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>
                <a:off x="6286512" y="4214818"/>
                <a:ext cx="2571768" cy="914400"/>
              </a:xfrm>
              <a:prstGeom prst="hex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dirty="0" smtClean="0"/>
                  <a:t>Kontrollalgoritm</a:t>
                </a:r>
                <a:endParaRPr lang="et-EE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142976" y="4429132"/>
                <a:ext cx="1571636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dirty="0" smtClean="0"/>
                  <a:t>Täitur</a:t>
                </a:r>
                <a:endParaRPr lang="et-EE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142976" y="5357826"/>
                <a:ext cx="1571636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dirty="0" smtClean="0"/>
                  <a:t>Muu väljundseade</a:t>
                </a:r>
                <a:endParaRPr lang="et-EE" dirty="0"/>
              </a:p>
            </p:txBody>
          </p:sp>
          <p:sp>
            <p:nvSpPr>
              <p:cNvPr id="12" name="Up Arrow 11"/>
              <p:cNvSpPr/>
              <p:nvPr/>
            </p:nvSpPr>
            <p:spPr>
              <a:xfrm>
                <a:off x="1714480" y="3357562"/>
                <a:ext cx="484632" cy="978408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t-EE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28728" y="378619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dirty="0" smtClean="0"/>
                  <a:t>Tagasiside</a:t>
                </a:r>
                <a:endParaRPr lang="et-EE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214942" y="4929198"/>
                <a:ext cx="1285884" cy="135732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sz="1050" dirty="0" smtClean="0"/>
                  <a:t>Väljundinfo</a:t>
                </a:r>
                <a:endParaRPr lang="et-EE" sz="1100" dirty="0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2786050" y="2857496"/>
                <a:ext cx="642942" cy="14287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t-EE"/>
              </a:p>
            </p:txBody>
          </p:sp>
          <p:sp>
            <p:nvSpPr>
              <p:cNvPr id="20" name="Snip Same Side Corner Rectangle 19"/>
              <p:cNvSpPr/>
              <p:nvPr/>
            </p:nvSpPr>
            <p:spPr>
              <a:xfrm>
                <a:off x="5500694" y="2500306"/>
                <a:ext cx="914400" cy="914400"/>
              </a:xfrm>
              <a:prstGeom prst="snip2Same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dirty="0" smtClean="0"/>
                  <a:t>Filter</a:t>
                </a:r>
                <a:endParaRPr lang="et-EE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143768" y="2428868"/>
                <a:ext cx="1143008" cy="1128714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sz="1050" dirty="0" smtClean="0"/>
                  <a:t>Sisendinfo</a:t>
                </a:r>
                <a:endParaRPr lang="et-EE" sz="1100" dirty="0"/>
              </a:p>
            </p:txBody>
          </p:sp>
          <p:cxnSp>
            <p:nvCxnSpPr>
              <p:cNvPr id="23" name="Straight Arrow Connector 22"/>
              <p:cNvCxnSpPr>
                <a:stCxn id="6" idx="6"/>
                <a:endCxn id="20" idx="2"/>
              </p:cNvCxnSpPr>
              <p:nvPr/>
            </p:nvCxnSpPr>
            <p:spPr>
              <a:xfrm>
                <a:off x="5000628" y="2928934"/>
                <a:ext cx="468000" cy="0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0" idx="0"/>
                <a:endCxn id="21" idx="2"/>
              </p:cNvCxnSpPr>
              <p:nvPr/>
            </p:nvCxnSpPr>
            <p:spPr>
              <a:xfrm>
                <a:off x="6415094" y="2957506"/>
                <a:ext cx="728674" cy="35719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1" idx="4"/>
              </p:cNvCxnSpPr>
              <p:nvPr/>
            </p:nvCxnSpPr>
            <p:spPr>
              <a:xfrm rot="5400000">
                <a:off x="7386654" y="3886200"/>
                <a:ext cx="657236" cy="1588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endCxn id="14" idx="6"/>
              </p:cNvCxnSpPr>
              <p:nvPr/>
            </p:nvCxnSpPr>
            <p:spPr>
              <a:xfrm rot="10800000" flipV="1">
                <a:off x="6500826" y="5143511"/>
                <a:ext cx="1357322" cy="464347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14" idx="2"/>
                <a:endCxn id="36" idx="6"/>
              </p:cNvCxnSpPr>
              <p:nvPr/>
            </p:nvCxnSpPr>
            <p:spPr>
              <a:xfrm rot="10800000">
                <a:off x="4500562" y="5572141"/>
                <a:ext cx="714380" cy="35719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3071802" y="4857760"/>
                <a:ext cx="1428760" cy="142876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sz="1050" dirty="0" smtClean="0"/>
                  <a:t>Väljundliides</a:t>
                </a:r>
                <a:endParaRPr lang="et-EE" sz="1100" dirty="0"/>
              </a:p>
            </p:txBody>
          </p:sp>
          <p:sp>
            <p:nvSpPr>
              <p:cNvPr id="47" name="Right Arrow 46"/>
              <p:cNvSpPr/>
              <p:nvPr/>
            </p:nvSpPr>
            <p:spPr>
              <a:xfrm rot="11067814">
                <a:off x="2646587" y="5302959"/>
                <a:ext cx="432922" cy="18117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t-EE"/>
              </a:p>
            </p:txBody>
          </p:sp>
        </p:grp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11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Multidistsiplinaarne lahendus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Füüsika</a:t>
            </a:r>
          </a:p>
          <a:p>
            <a:r>
              <a:rPr lang="et-EE" dirty="0" smtClean="0"/>
              <a:t>Keemia</a:t>
            </a:r>
          </a:p>
          <a:p>
            <a:r>
              <a:rPr lang="et-EE" dirty="0" smtClean="0"/>
              <a:t>Materjaliteadus</a:t>
            </a:r>
          </a:p>
          <a:p>
            <a:r>
              <a:rPr lang="et-EE" dirty="0" smtClean="0"/>
              <a:t>Mehaanika</a:t>
            </a:r>
          </a:p>
          <a:p>
            <a:r>
              <a:rPr lang="et-EE" dirty="0" smtClean="0"/>
              <a:t>Elektroonika</a:t>
            </a:r>
          </a:p>
          <a:p>
            <a:r>
              <a:rPr lang="et-EE" dirty="0" smtClean="0"/>
              <a:t>Signaalitöötlus</a:t>
            </a:r>
          </a:p>
          <a:p>
            <a:r>
              <a:rPr lang="et-EE" dirty="0" smtClean="0"/>
              <a:t>Kontrollteooria</a:t>
            </a:r>
          </a:p>
          <a:p>
            <a:r>
              <a:rPr lang="et-EE" dirty="0" smtClean="0"/>
              <a:t>Tööstusmatemaatika</a:t>
            </a:r>
          </a:p>
          <a:p>
            <a:r>
              <a:rPr lang="et-EE" dirty="0" smtClean="0"/>
              <a:t>Infotehnoloogia</a:t>
            </a:r>
          </a:p>
          <a:p>
            <a:r>
              <a:rPr lang="et-EE" dirty="0" smtClean="0"/>
              <a:t>Tööstusdisain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12</a:t>
            </a:fld>
            <a:endParaRPr lang="et-EE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857364"/>
            <a:ext cx="50403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Sisend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Milleks?</a:t>
            </a:r>
          </a:p>
          <a:p>
            <a:r>
              <a:rPr lang="et-EE" dirty="0" smtClean="0"/>
              <a:t>Asukoht</a:t>
            </a:r>
            <a:r>
              <a:rPr lang="et-EE" dirty="0" smtClean="0"/>
              <a:t>, positsioon</a:t>
            </a:r>
            <a:r>
              <a:rPr lang="et-EE" dirty="0" smtClean="0"/>
              <a:t>, kiirus enda kohta...</a:t>
            </a:r>
          </a:p>
          <a:p>
            <a:r>
              <a:rPr lang="et-EE" dirty="0" smtClean="0"/>
              <a:t>Sama väliste objektide kohta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13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Sisendseadmed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IR</a:t>
            </a:r>
          </a:p>
          <a:p>
            <a:r>
              <a:rPr lang="et-EE" dirty="0" smtClean="0"/>
              <a:t>Sonar ehk ultraheli</a:t>
            </a:r>
          </a:p>
          <a:p>
            <a:r>
              <a:rPr lang="et-EE" dirty="0" smtClean="0"/>
              <a:t>Laserkaugusemõõtja</a:t>
            </a:r>
          </a:p>
          <a:p>
            <a:r>
              <a:rPr lang="et-EE" dirty="0" smtClean="0"/>
              <a:t>Puute andur</a:t>
            </a:r>
          </a:p>
          <a:p>
            <a:r>
              <a:rPr lang="et-EE" dirty="0" smtClean="0"/>
              <a:t>Kompass ja </a:t>
            </a:r>
            <a:r>
              <a:rPr lang="et-EE" dirty="0" err="1" smtClean="0"/>
              <a:t>gürokompass</a:t>
            </a:r>
            <a:endParaRPr lang="et-EE" dirty="0" smtClean="0"/>
          </a:p>
          <a:p>
            <a:r>
              <a:rPr lang="et-EE" dirty="0" smtClean="0"/>
              <a:t>Kiirendusemõõtja ehk </a:t>
            </a:r>
            <a:r>
              <a:rPr lang="et-EE" dirty="0" err="1" smtClean="0"/>
              <a:t>akseleromeeter</a:t>
            </a:r>
            <a:endParaRPr lang="et-EE" dirty="0" smtClean="0"/>
          </a:p>
          <a:p>
            <a:r>
              <a:rPr lang="et-EE" dirty="0" err="1" smtClean="0"/>
              <a:t>LocalGPS</a:t>
            </a:r>
            <a:endParaRPr lang="et-EE" dirty="0" smtClean="0"/>
          </a:p>
          <a:p>
            <a:r>
              <a:rPr lang="et-EE" dirty="0" smtClean="0"/>
              <a:t>Surveandur</a:t>
            </a:r>
          </a:p>
          <a:p>
            <a:r>
              <a:rPr lang="et-EE" dirty="0" err="1" smtClean="0"/>
              <a:t>Jne....rõhk</a:t>
            </a:r>
            <a:r>
              <a:rPr lang="et-EE" dirty="0" smtClean="0"/>
              <a:t>, gaasid, aeg, kiirgused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14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Laserkaugusemõõtja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Täpsus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 0.00001-10mm</a:t>
            </a:r>
          </a:p>
          <a:p>
            <a:r>
              <a:rPr lang="et-EE" dirty="0" smtClean="0">
                <a:latin typeface="Arial" pitchFamily="34" charset="0"/>
                <a:cs typeface="Arial" pitchFamily="34" charset="0"/>
              </a:rPr>
              <a:t>Peegeldumine objektilt</a:t>
            </a:r>
          </a:p>
          <a:p>
            <a:pPr lvl="1"/>
            <a:r>
              <a:rPr lang="et-EE" dirty="0" smtClean="0">
                <a:latin typeface="Arial" pitchFamily="34" charset="0"/>
                <a:cs typeface="Arial" pitchFamily="34" charset="0"/>
              </a:rPr>
              <a:t>Kauguse määramine</a:t>
            </a:r>
          </a:p>
          <a:p>
            <a:r>
              <a:rPr lang="et-EE" dirty="0" smtClean="0">
                <a:latin typeface="Arial" pitchFamily="34" charset="0"/>
                <a:cs typeface="Arial" pitchFamily="34" charset="0"/>
              </a:rPr>
              <a:t>2D ehk skaneeriv</a:t>
            </a:r>
          </a:p>
          <a:p>
            <a:pPr lvl="1"/>
            <a:r>
              <a:rPr lang="et-EE" dirty="0" smtClean="0">
                <a:latin typeface="Arial" pitchFamily="34" charset="0"/>
                <a:cs typeface="Arial" pitchFamily="34" charset="0"/>
              </a:rPr>
              <a:t>nurgamääramine</a:t>
            </a:r>
          </a:p>
          <a:p>
            <a:endParaRPr lang="et-EE" dirty="0"/>
          </a:p>
        </p:txBody>
      </p:sp>
      <p:pic>
        <p:nvPicPr>
          <p:cNvPr id="1026" name="Picture 2" descr="URG-04LX Laser Range Fi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00240"/>
            <a:ext cx="2381250" cy="3124201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15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IR kaugusemõõtja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Täpsus a </a:t>
            </a:r>
            <a:r>
              <a:rPr lang="et-EE" dirty="0" smtClean="0">
                <a:latin typeface="Arial" pitchFamily="34" charset="0"/>
                <a:cs typeface="Arial" pitchFamily="34" charset="0"/>
              </a:rPr>
              <a:t>1cm,</a:t>
            </a:r>
          </a:p>
          <a:p>
            <a:r>
              <a:rPr lang="et-EE" dirty="0" smtClean="0">
                <a:latin typeface="Arial" pitchFamily="34" charset="0"/>
                <a:cs typeface="Arial" pitchFamily="34" charset="0"/>
              </a:rPr>
              <a:t>Peegeldus</a:t>
            </a:r>
          </a:p>
          <a:p>
            <a:r>
              <a:rPr lang="et-EE" dirty="0" smtClean="0">
                <a:latin typeface="Arial" pitchFamily="34" charset="0"/>
                <a:cs typeface="Arial" pitchFamily="34" charset="0"/>
              </a:rPr>
              <a:t>Sirgjoon</a:t>
            </a:r>
            <a:endParaRPr lang="et-EE" dirty="0"/>
          </a:p>
        </p:txBody>
      </p:sp>
      <p:pic>
        <p:nvPicPr>
          <p:cNvPr id="32770" name="Picture 2" descr="Sharp GP2Y0A21YK Sensor with Brack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357430"/>
            <a:ext cx="2381250" cy="200977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16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Puuteandur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Proximity</a:t>
            </a:r>
            <a:r>
              <a:rPr lang="et-EE" dirty="0" smtClean="0"/>
              <a:t> sensor</a:t>
            </a:r>
          </a:p>
          <a:p>
            <a:pPr lvl="1"/>
            <a:r>
              <a:rPr lang="et-EE" dirty="0" smtClean="0"/>
              <a:t>Lüliti</a:t>
            </a:r>
          </a:p>
          <a:p>
            <a:pPr lvl="1"/>
            <a:r>
              <a:rPr lang="et-EE" dirty="0" smtClean="0"/>
              <a:t>IR</a:t>
            </a:r>
          </a:p>
          <a:p>
            <a:pPr lvl="1"/>
            <a:endParaRPr lang="et-EE" dirty="0"/>
          </a:p>
        </p:txBody>
      </p:sp>
      <p:pic>
        <p:nvPicPr>
          <p:cNvPr id="33794" name="Picture 2" descr="Phidgets IR Reflective Sensor 5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928934"/>
            <a:ext cx="2381250" cy="1828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17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Sonar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Ultraheli</a:t>
            </a:r>
          </a:p>
          <a:p>
            <a:r>
              <a:rPr lang="et-EE" dirty="0" smtClean="0"/>
              <a:t>Peegeldumine</a:t>
            </a:r>
          </a:p>
          <a:p>
            <a:r>
              <a:rPr lang="et-EE" dirty="0" smtClean="0"/>
              <a:t>Lairuuminurk</a:t>
            </a:r>
          </a:p>
          <a:p>
            <a:r>
              <a:rPr lang="et-EE" dirty="0" smtClean="0"/>
              <a:t>Ebatäpne</a:t>
            </a:r>
          </a:p>
          <a:p>
            <a:r>
              <a:rPr lang="et-EE" dirty="0" smtClean="0"/>
              <a:t>Mõõteala sõltub võimsusest</a:t>
            </a:r>
          </a:p>
          <a:p>
            <a:pPr>
              <a:buNone/>
            </a:pPr>
            <a:endParaRPr lang="et-EE" dirty="0" smtClean="0"/>
          </a:p>
        </p:txBody>
      </p:sp>
      <p:pic>
        <p:nvPicPr>
          <p:cNvPr id="34818" name="Picture 2" descr="SRF04 Ultrasonic Range Finde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2381250" cy="20002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18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Kaamera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latin typeface="Arial" pitchFamily="34" charset="0"/>
                <a:cs typeface="Arial" pitchFamily="34" charset="0"/>
              </a:rPr>
              <a:t>1 Silm</a:t>
            </a:r>
          </a:p>
          <a:p>
            <a:r>
              <a:rPr lang="et-EE" dirty="0" smtClean="0">
                <a:latin typeface="Arial" pitchFamily="34" charset="0"/>
                <a:cs typeface="Arial" pitchFamily="34" charset="0"/>
              </a:rPr>
              <a:t>2 Silma</a:t>
            </a:r>
          </a:p>
          <a:p>
            <a:r>
              <a:rPr lang="et-EE" dirty="0" smtClean="0">
                <a:latin typeface="Arial" pitchFamily="34" charset="0"/>
                <a:cs typeface="Arial" pitchFamily="34" charset="0"/>
              </a:rPr>
              <a:t>3 Silma</a:t>
            </a:r>
          </a:p>
          <a:p>
            <a:r>
              <a:rPr lang="et-EE" dirty="0" smtClean="0">
                <a:latin typeface="Arial" pitchFamily="34" charset="0"/>
                <a:cs typeface="Arial" pitchFamily="34" charset="0"/>
              </a:rPr>
              <a:t>....</a:t>
            </a:r>
          </a:p>
          <a:p>
            <a:endParaRPr lang="et-EE" dirty="0" smtClean="0">
              <a:latin typeface="Arial" pitchFamily="34" charset="0"/>
              <a:cs typeface="Arial" pitchFamily="34" charset="0"/>
            </a:endParaRPr>
          </a:p>
          <a:p>
            <a:r>
              <a:rPr lang="et-EE" dirty="0" smtClean="0">
                <a:latin typeface="Arial" pitchFamily="34" charset="0"/>
                <a:cs typeface="Arial" pitchFamily="34" charset="0"/>
              </a:rPr>
              <a:t>Videotöötlus</a:t>
            </a:r>
          </a:p>
          <a:p>
            <a:r>
              <a:rPr lang="et-EE" dirty="0" smtClean="0">
                <a:latin typeface="Arial" pitchFamily="34" charset="0"/>
                <a:cs typeface="Arial" pitchFamily="34" charset="0"/>
              </a:rPr>
              <a:t>Sõltuvus valgustusest, samas võimsaim</a:t>
            </a:r>
            <a:endParaRPr lang="et-E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19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 smtClean="0"/>
              <a:t>Mis on robootika?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dirty="0" smtClean="0"/>
              <a:t>Mis on robot?</a:t>
            </a:r>
          </a:p>
          <a:p>
            <a:pPr lvl="1" eaLnBrk="1" hangingPunct="1"/>
            <a:r>
              <a:rPr lang="et-EE" dirty="0" err="1" smtClean="0"/>
              <a:t>Karel</a:t>
            </a:r>
            <a:r>
              <a:rPr lang="et-EE" dirty="0" smtClean="0"/>
              <a:t> </a:t>
            </a:r>
            <a:r>
              <a:rPr lang="et-EE" dirty="0" err="1" smtClean="0"/>
              <a:t>Chapek</a:t>
            </a:r>
            <a:endParaRPr lang="et-EE" dirty="0" smtClean="0"/>
          </a:p>
          <a:p>
            <a:pPr lvl="2" eaLnBrk="1" hangingPunct="1"/>
            <a:r>
              <a:rPr lang="et-EE" dirty="0" smtClean="0"/>
              <a:t>Töö </a:t>
            </a:r>
            <a:r>
              <a:rPr lang="et-EE" dirty="0" err="1" smtClean="0"/>
              <a:t>raboota</a:t>
            </a:r>
            <a:endParaRPr lang="et-EE" dirty="0" smtClean="0"/>
          </a:p>
          <a:p>
            <a:pPr lvl="3" eaLnBrk="1" hangingPunct="1"/>
            <a:r>
              <a:rPr lang="et-EE" dirty="0" err="1" smtClean="0"/>
              <a:t>Rab</a:t>
            </a:r>
            <a:r>
              <a:rPr lang="et-EE" dirty="0" smtClean="0"/>
              <a:t>, ori	</a:t>
            </a:r>
          </a:p>
          <a:p>
            <a:pPr eaLnBrk="1" hangingPunct="1"/>
            <a:r>
              <a:rPr lang="et-EE" dirty="0" smtClean="0"/>
              <a:t>Masin, mis teeb ära inimese eest töö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7803C1-31C8-49B3-ADE0-C2C5D3B4CC83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Väljund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Positsioon..ehk täitur</a:t>
            </a:r>
          </a:p>
          <a:p>
            <a:pPr lvl="1"/>
            <a:r>
              <a:rPr lang="et-EE" dirty="0" smtClean="0"/>
              <a:t>Mootor</a:t>
            </a:r>
          </a:p>
          <a:p>
            <a:pPr lvl="1"/>
            <a:r>
              <a:rPr lang="et-EE" dirty="0" smtClean="0"/>
              <a:t>Hüdroajam</a:t>
            </a:r>
          </a:p>
          <a:p>
            <a:pPr lvl="1"/>
            <a:r>
              <a:rPr lang="et-EE" dirty="0" err="1" smtClean="0"/>
              <a:t>Pneumoajam</a:t>
            </a:r>
            <a:endParaRPr lang="et-EE" dirty="0" smtClean="0"/>
          </a:p>
          <a:p>
            <a:pPr lvl="1"/>
            <a:r>
              <a:rPr lang="et-EE" dirty="0" smtClean="0"/>
              <a:t>Muu </a:t>
            </a:r>
            <a:r>
              <a:rPr lang="et-EE" dirty="0" err="1" smtClean="0"/>
              <a:t>like</a:t>
            </a:r>
            <a:r>
              <a:rPr lang="et-EE" dirty="0" smtClean="0"/>
              <a:t> kunstlihased</a:t>
            </a:r>
          </a:p>
          <a:p>
            <a:r>
              <a:rPr lang="et-EE" dirty="0" smtClean="0"/>
              <a:t>Valgus</a:t>
            </a:r>
          </a:p>
          <a:p>
            <a:r>
              <a:rPr lang="et-EE" dirty="0" smtClean="0"/>
              <a:t>Heli</a:t>
            </a:r>
          </a:p>
          <a:p>
            <a:r>
              <a:rPr lang="et-EE" dirty="0" smtClean="0"/>
              <a:t>Jne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20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Sisendfilter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Milleks</a:t>
            </a:r>
            <a:r>
              <a:rPr lang="et-EE" dirty="0" smtClean="0"/>
              <a:t>?</a:t>
            </a:r>
          </a:p>
          <a:p>
            <a:r>
              <a:rPr lang="et-EE" dirty="0" smtClean="0"/>
              <a:t>Riistvaraline filter! Ehk sina ei pea mitte oma riistvaralist käpardlust tarkvaraliselt lahendama</a:t>
            </a:r>
          </a:p>
          <a:p>
            <a:r>
              <a:rPr lang="et-EE" dirty="0" smtClean="0"/>
              <a:t>Puuteanduri näide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21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Vigade allikad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Füüsikalis-materjaliteaduslikud mürad</a:t>
            </a:r>
          </a:p>
          <a:p>
            <a:r>
              <a:rPr lang="et-EE" dirty="0" smtClean="0"/>
              <a:t>Häired</a:t>
            </a:r>
          </a:p>
          <a:p>
            <a:r>
              <a:rPr lang="et-EE" dirty="0" smtClean="0"/>
              <a:t>Tarkvaralised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22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Sisendandmed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Andmed mille alusel saab teha </a:t>
            </a:r>
            <a:r>
              <a:rPr lang="et-EE" dirty="0" smtClean="0"/>
              <a:t>otsuseid</a:t>
            </a:r>
          </a:p>
          <a:p>
            <a:r>
              <a:rPr lang="et-EE" dirty="0" smtClean="0"/>
              <a:t>Ajaline lahutus, diskreetsed andmed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23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Juhtimisalgoritm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Näiteks PID </a:t>
            </a:r>
            <a:r>
              <a:rPr lang="et-EE" dirty="0" smtClean="0"/>
              <a:t>kontroller (</a:t>
            </a:r>
            <a:r>
              <a:rPr lang="et-EE" dirty="0" err="1" smtClean="0"/>
              <a:t>proportional-integral-derivative</a:t>
            </a:r>
            <a:r>
              <a:rPr lang="et-EE" dirty="0" smtClean="0"/>
              <a:t> </a:t>
            </a:r>
            <a:r>
              <a:rPr lang="et-EE" dirty="0" err="1" smtClean="0"/>
              <a:t>controller</a:t>
            </a:r>
            <a:r>
              <a:rPr lang="et-EE" dirty="0" smtClean="0"/>
              <a:t> </a:t>
            </a:r>
            <a:r>
              <a:rPr lang="et-EE" dirty="0" smtClean="0"/>
              <a:t>)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24</a:t>
            </a:fld>
            <a:endParaRPr lang="et-EE"/>
          </a:p>
        </p:txBody>
      </p:sp>
      <p:pic>
        <p:nvPicPr>
          <p:cNvPr id="8194" name="Picture 2" descr="\mathrm{MV(t)}=K_p{e(t)} + K_i\int_{0}^{t}{e(\tau)}\,{d\tau} + K_d\frac{de}{dt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428868"/>
            <a:ext cx="3286125" cy="476250"/>
          </a:xfrm>
          <a:prstGeom prst="rect">
            <a:avLst/>
          </a:prstGeom>
          <a:noFill/>
        </p:spPr>
      </p:pic>
      <p:pic>
        <p:nvPicPr>
          <p:cNvPr id="8196" name="Picture 4" descr="Image:Pid-feedback-nct-int-correct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7620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Väljund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Täitur</a:t>
            </a:r>
          </a:p>
          <a:p>
            <a:pPr lvl="1"/>
            <a:r>
              <a:rPr lang="et-EE" dirty="0" smtClean="0"/>
              <a:t>Mootor</a:t>
            </a:r>
          </a:p>
          <a:p>
            <a:pPr lvl="2"/>
            <a:r>
              <a:rPr lang="et-EE" dirty="0" smtClean="0"/>
              <a:t>DC mootor</a:t>
            </a:r>
          </a:p>
          <a:p>
            <a:pPr lvl="2"/>
            <a:r>
              <a:rPr lang="et-EE" dirty="0" smtClean="0"/>
              <a:t>Samm-mootor</a:t>
            </a:r>
          </a:p>
          <a:p>
            <a:pPr lvl="2"/>
            <a:r>
              <a:rPr lang="et-EE" dirty="0" err="1" smtClean="0"/>
              <a:t>Servomootor</a:t>
            </a:r>
            <a:endParaRPr lang="et-EE" dirty="0" smtClean="0"/>
          </a:p>
          <a:p>
            <a:r>
              <a:rPr lang="et-EE" dirty="0" err="1" smtClean="0"/>
              <a:t>Valgus,heli</a:t>
            </a:r>
            <a:r>
              <a:rPr lang="et-EE" dirty="0" smtClean="0"/>
              <a:t>, spets...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25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Täpsus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Täpsus sõltub seadmest....</a:t>
            </a:r>
          </a:p>
          <a:p>
            <a:r>
              <a:rPr lang="et-EE" dirty="0" smtClean="0"/>
              <a:t>Oluline on ajaline lahutus</a:t>
            </a:r>
            <a:endParaRPr lang="et-EE" dirty="0" smtClean="0"/>
          </a:p>
          <a:p>
            <a:r>
              <a:rPr lang="et-EE" dirty="0" smtClean="0"/>
              <a:t>Vead on juhuslikud ja süstemaatilised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26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Määramatus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Kuna vead on tihti aditiivsed, siis tekib nn triiv</a:t>
            </a:r>
          </a:p>
          <a:p>
            <a:r>
              <a:rPr lang="et-EE" dirty="0" smtClean="0"/>
              <a:t>Määramatus versus mõõtetäpsus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27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Tagasisidega juhtimine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Välise anduri abil täituri töö koht info tagastamine</a:t>
            </a:r>
          </a:p>
          <a:p>
            <a:pPr lvl="1"/>
            <a:r>
              <a:rPr lang="et-EE" dirty="0" smtClean="0"/>
              <a:t>Näited</a:t>
            </a:r>
            <a:endParaRPr lang="et-EE" dirty="0"/>
          </a:p>
          <a:p>
            <a:r>
              <a:rPr lang="et-EE" dirty="0" smtClean="0"/>
              <a:t>Integreeritud täiturid</a:t>
            </a:r>
          </a:p>
          <a:p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28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Tagasisideta juhtimine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Määramatus on väiksem kui vajalik täpsus</a:t>
            </a:r>
          </a:p>
          <a:p>
            <a:r>
              <a:rPr lang="et-EE" dirty="0" smtClean="0"/>
              <a:t>Piiratud olukorrad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29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t-EE" smtClean="0"/>
              <a:t>Kui inimene ütleb robot, mõtleb ta ...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9866E6-BDAA-4F27-B543-F7841D2CBF51}" type="slidenum">
              <a:rPr lang="en-GB" smtClean="0"/>
              <a:pPr/>
              <a:t>3</a:t>
            </a:fld>
            <a:endParaRPr lang="en-GB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928813"/>
            <a:ext cx="1714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Honda's ASIMO, an example of a humanoid robot">
            <a:hlinkClick r:id="rId3" tooltip="Honda's ASIMO, an example of a humanoid robot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785938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3000375"/>
            <a:ext cx="36099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TÜ ja robootika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TÜ robootikaklubi </a:t>
            </a:r>
            <a:r>
              <a:rPr lang="et-EE" smtClean="0">
                <a:hlinkClick r:id="rId2"/>
              </a:rPr>
              <a:t>http://www.ut.ee/robotiklubi</a:t>
            </a:r>
            <a:endParaRPr lang="et-EE" smtClean="0"/>
          </a:p>
          <a:p>
            <a:pPr eaLnBrk="1" hangingPunct="1"/>
            <a:r>
              <a:rPr lang="et-EE" smtClean="0"/>
              <a:t>Arukate materjalide ja seadmete labor </a:t>
            </a:r>
            <a:r>
              <a:rPr lang="et-EE" smtClean="0">
                <a:hlinkClick r:id="rId3"/>
              </a:rPr>
              <a:t>http://www.ims.ut.ee</a:t>
            </a:r>
            <a:endParaRPr lang="et-EE" smtClean="0"/>
          </a:p>
          <a:p>
            <a:pPr eaLnBrk="1" hangingPunct="1"/>
            <a:endParaRPr lang="et-EE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D9FC7-43C8-440D-8F20-270B1AF00C99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Tehislihaste omadused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7772400" cy="4114800"/>
          </a:xfrm>
        </p:spPr>
        <p:txBody>
          <a:bodyPr/>
          <a:lstStyle/>
          <a:p>
            <a:pPr eaLnBrk="1" hangingPunct="1"/>
            <a:r>
              <a:rPr lang="et-EE" smtClean="0"/>
              <a:t>Sarnanevad pärislihastega</a:t>
            </a:r>
          </a:p>
          <a:p>
            <a:pPr eaLnBrk="1" hangingPunct="1"/>
            <a:r>
              <a:rPr lang="et-EE" smtClean="0"/>
              <a:t>Ei tekita müra</a:t>
            </a:r>
          </a:p>
          <a:p>
            <a:pPr eaLnBrk="1" hangingPunct="1"/>
            <a:r>
              <a:rPr lang="et-EE" smtClean="0"/>
              <a:t>On pehmed ja painduvad</a:t>
            </a:r>
          </a:p>
          <a:p>
            <a:pPr eaLnBrk="1" hangingPunct="1"/>
            <a:r>
              <a:rPr lang="et-EE" smtClean="0"/>
              <a:t>Töötavad ka anduritena</a:t>
            </a:r>
          </a:p>
          <a:p>
            <a:pPr eaLnBrk="1" hangingPunct="1"/>
            <a:r>
              <a:rPr lang="et-EE" smtClean="0"/>
              <a:t>Sisaldavad vähe metalli</a:t>
            </a:r>
          </a:p>
          <a:p>
            <a:pPr eaLnBrk="1" hangingPunct="1"/>
            <a:r>
              <a:rPr lang="et-EE" smtClean="0"/>
              <a:t>On mehaaniliselt lihtsad ja kerged</a:t>
            </a:r>
          </a:p>
          <a:p>
            <a:pPr eaLnBrk="1" hangingPunct="1"/>
            <a:r>
              <a:rPr lang="et-EE" smtClean="0"/>
              <a:t>Lihtsalt miniaturiseeritavad</a:t>
            </a:r>
          </a:p>
          <a:p>
            <a:pPr eaLnBrk="1" hangingPunct="1"/>
            <a:endParaRPr lang="et-EE" smtClean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141663"/>
            <a:ext cx="230346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E43D26-7880-4325-AA9A-D4B30BA5845A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z="4000" smtClean="0"/>
              <a:t>Milleks saab tehislihaseid kasutada?</a:t>
            </a:r>
            <a:endParaRPr lang="en-US" sz="400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Biomimeetilised seadmed</a:t>
            </a:r>
          </a:p>
          <a:p>
            <a:pPr eaLnBrk="1" hangingPunct="1"/>
            <a:r>
              <a:rPr lang="et-EE" smtClean="0"/>
              <a:t>Proteesid</a:t>
            </a:r>
          </a:p>
          <a:p>
            <a:pPr eaLnBrk="1" hangingPunct="1"/>
            <a:r>
              <a:rPr lang="et-EE" smtClean="0"/>
              <a:t>Mikrorobotid</a:t>
            </a:r>
          </a:p>
          <a:p>
            <a:pPr eaLnBrk="1" hangingPunct="1"/>
            <a:r>
              <a:rPr lang="et-EE" smtClean="0"/>
              <a:t>Targad kangad</a:t>
            </a:r>
          </a:p>
          <a:p>
            <a:pPr eaLnBrk="1" hangingPunct="1"/>
            <a:r>
              <a:rPr lang="et-EE" smtClean="0"/>
              <a:t>aga…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429132"/>
            <a:ext cx="2303462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HybridAssistiveLimbs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644900"/>
            <a:ext cx="32400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FAE8F-863A-46A7-8BA2-72603257CCE5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Biomimeetilised robotid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A13F5F-7CB6-44BA-9F03-520088FA57CB}" type="slidenum">
              <a:rPr lang="en-GB" smtClean="0"/>
              <a:pPr/>
              <a:t>33</a:t>
            </a:fld>
            <a:endParaRPr lang="en-GB" smtClean="0"/>
          </a:p>
        </p:txBody>
      </p:sp>
      <p:pic>
        <p:nvPicPr>
          <p:cNvPr id="6" name="JzfP0Ig7eVQ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785813" y="2071688"/>
            <a:ext cx="3048000" cy="2286000"/>
          </a:xfrm>
        </p:spPr>
      </p:pic>
      <p:pic>
        <p:nvPicPr>
          <p:cNvPr id="8" name="BTbZJHRc3qk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8575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Biomimeetiline allveerobot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t-EE" sz="2800" smtClean="0"/>
              <a:t>Keskonnaseireks jm. järelevalve ning otsingurakendusteks</a:t>
            </a:r>
          </a:p>
          <a:p>
            <a:pPr eaLnBrk="1" hangingPunct="1"/>
            <a:r>
              <a:rPr lang="et-EE" sz="2800" smtClean="0"/>
              <a:t>Madala vee ja mudase põhjaga veekogudes</a:t>
            </a:r>
            <a:endParaRPr lang="en-US" sz="2800" smtClean="0"/>
          </a:p>
        </p:txBody>
      </p:sp>
      <p:pic>
        <p:nvPicPr>
          <p:cNvPr id="68614" name="Allveefilm.wmv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232400" y="4114800"/>
            <a:ext cx="2641600" cy="1981200"/>
          </a:xfrm>
        </p:spPr>
      </p:pic>
      <p:pic>
        <p:nvPicPr>
          <p:cNvPr id="8" name="28-medium_xvid.avi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5072063" y="1571625"/>
            <a:ext cx="3048000" cy="2286000"/>
          </a:xfrm>
        </p:spPr>
      </p:pic>
      <p:sp>
        <p:nvSpPr>
          <p:cNvPr id="2253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197510-4CCE-403C-AA3D-A1C7D397D40E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86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1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765175"/>
            <a:ext cx="7772400" cy="719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/>
              <a:t>Robotex</a:t>
            </a:r>
            <a:r>
              <a:rPr lang="et-EE" sz="4000" dirty="0" smtClean="0"/>
              <a:t/>
            </a:r>
            <a:br>
              <a:rPr lang="et-EE" sz="4000" dirty="0" smtClean="0"/>
            </a:br>
            <a:r>
              <a:rPr lang="et-EE" sz="4000" dirty="0" smtClean="0"/>
              <a:t>http://www.robotex.ee</a:t>
            </a:r>
            <a:endParaRPr lang="en-US" sz="4000" dirty="0" smtClean="0"/>
          </a:p>
        </p:txBody>
      </p:sp>
      <p:pic>
        <p:nvPicPr>
          <p:cNvPr id="23556" name="Picture 6" descr="layerrobotblu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19240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pilt_avaleht: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492375"/>
            <a:ext cx="29527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img01: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2540000"/>
            <a:ext cx="367188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8B653-9783-43BE-BBE3-261554840040}" type="slidenum">
              <a:rPr lang="en-GB" smtClean="0"/>
              <a:pPr/>
              <a:t>35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AHHAA robotifarm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24580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D5C178-3833-4C74-ADBD-6FB48C9BC201}" type="slidenum">
              <a:rPr lang="en-GB" smtClean="0"/>
              <a:pPr/>
              <a:t>36</a:t>
            </a:fld>
            <a:endParaRPr lang="en-GB" smtClean="0"/>
          </a:p>
        </p:txBody>
      </p:sp>
      <p:pic>
        <p:nvPicPr>
          <p:cNvPr id="10" name="robotfarm_xvid.avi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571625" y="2071674"/>
            <a:ext cx="5357829" cy="42862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9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Huvitavaid projekte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25604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256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917B28-766A-4E41-AFD4-CBF470A49C7D}" type="slidenum">
              <a:rPr lang="en-GB" smtClean="0"/>
              <a:pPr/>
              <a:t>37</a:t>
            </a:fld>
            <a:endParaRPr lang="en-GB" smtClean="0"/>
          </a:p>
        </p:txBody>
      </p:sp>
      <p:pic>
        <p:nvPicPr>
          <p:cNvPr id="10" name="robut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643188" y="2286000"/>
            <a:ext cx="3905250" cy="29289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Tänan tähelepanu eest!</a:t>
            </a:r>
          </a:p>
        </p:txBody>
      </p:sp>
      <p:sp>
        <p:nvSpPr>
          <p:cNvPr id="2662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Alvo Aabloo</a:t>
            </a:r>
          </a:p>
          <a:p>
            <a:pPr eaLnBrk="1" hangingPunct="1"/>
            <a:r>
              <a:rPr lang="et-EE" smtClean="0">
                <a:hlinkClick r:id="rId2"/>
              </a:rPr>
              <a:t>alvo@ut.ee</a:t>
            </a:r>
            <a:endParaRPr lang="et-EE" smtClean="0"/>
          </a:p>
          <a:p>
            <a:pPr eaLnBrk="1" hangingPunct="1"/>
            <a:r>
              <a:rPr lang="et-EE" smtClean="0">
                <a:hlinkClick r:id="rId3"/>
              </a:rPr>
              <a:t>www.ims.ut.ee</a:t>
            </a:r>
            <a:endParaRPr lang="et-EE" smtClean="0"/>
          </a:p>
          <a:p>
            <a:pPr eaLnBrk="1" hangingPunct="1"/>
            <a:endParaRPr lang="et-EE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EC47AE-1B9F-4FFC-982C-829B303FE7B9}" type="slidenum">
              <a:rPr lang="en-GB" smtClean="0"/>
              <a:pPr/>
              <a:t>38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Meie </a:t>
            </a:r>
            <a:r>
              <a:rPr lang="et-EE" dirty="0" smtClean="0"/>
              <a:t>tegemised</a:t>
            </a:r>
            <a:br>
              <a:rPr lang="et-EE" dirty="0" smtClean="0"/>
            </a:br>
            <a:r>
              <a:rPr lang="et-EE" dirty="0" smtClean="0"/>
              <a:t>IMS LAB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329-441D-464D-849C-7FA805F27989}" type="slidenum">
              <a:rPr lang="et-EE" smtClean="0"/>
              <a:pPr/>
              <a:t>39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Tööstusrobotid on 90%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7EC2F-F746-4A90-BBE4-E297279C2FF9}" type="slidenum">
              <a:rPr lang="en-GB" smtClean="0"/>
              <a:pPr/>
              <a:t>4</a:t>
            </a:fld>
            <a:endParaRPr lang="en-GB" smtClean="0"/>
          </a:p>
        </p:txBody>
      </p:sp>
      <p:pic>
        <p:nvPicPr>
          <p:cNvPr id="16" name="uV_m59v_LJM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929188" y="3571875"/>
            <a:ext cx="3500437" cy="2625725"/>
          </a:xfrm>
        </p:spPr>
      </p:pic>
      <p:pic>
        <p:nvPicPr>
          <p:cNvPr id="17" name="MultiMove Aplication 66-50014_24-50027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42938" y="1928813"/>
            <a:ext cx="4024312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61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3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Aga!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Robootika areneb</a:t>
            </a:r>
          </a:p>
          <a:p>
            <a:pPr lvl="1" eaLnBrk="1" hangingPunct="1"/>
            <a:r>
              <a:rPr lang="et-EE" smtClean="0"/>
              <a:t>Mõnedel hinnangutel järgmise 10 aasta jooksul 5korda</a:t>
            </a:r>
          </a:p>
          <a:p>
            <a:pPr lvl="1" eaLnBrk="1" hangingPunct="1"/>
            <a:r>
              <a:rPr lang="et-EE" smtClean="0"/>
              <a:t>Kasutusvaldkonnad arenevad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405DA1-0E99-4A9E-9134-1BF311C89049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Teenindus</a:t>
            </a:r>
          </a:p>
        </p:txBody>
      </p:sp>
      <p:pic>
        <p:nvPicPr>
          <p:cNvPr id="7171" name="Content Placeholder 4" descr="651px-Roomba_origina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981200"/>
            <a:ext cx="4464050" cy="4114800"/>
          </a:xfrm>
        </p:spPr>
      </p:pic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634B3B-3E46-4155-AF53-8F1EEF8B25E4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Abistamine</a:t>
            </a:r>
          </a:p>
        </p:txBody>
      </p:sp>
      <p:pic>
        <p:nvPicPr>
          <p:cNvPr id="8195" name="Content Placeholder 4" descr="HybridAssistiveLimbs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357438"/>
            <a:ext cx="4352925" cy="2919412"/>
          </a:xfrm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357438"/>
            <a:ext cx="20193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92F02-5079-4593-9C3F-B3377AA92C47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Robotid meelelahutuseks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CA6D70-C3EA-4770-B7B5-CC35992A2A3D}" type="slidenum">
              <a:rPr lang="en-GB" smtClean="0"/>
              <a:pPr/>
              <a:t>8</a:t>
            </a:fld>
            <a:endParaRPr lang="en-GB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1433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928813"/>
            <a:ext cx="3957637" cy="2024062"/>
          </a:xfrm>
          <a:noFill/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929063"/>
            <a:ext cx="392906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42938" y="1785938"/>
            <a:ext cx="7772400" cy="1143000"/>
          </a:xfrm>
        </p:spPr>
        <p:txBody>
          <a:bodyPr/>
          <a:lstStyle/>
          <a:p>
            <a:pPr eaLnBrk="1" hangingPunct="1"/>
            <a:r>
              <a:rPr lang="et-EE" smtClean="0"/>
              <a:t>Kes on robot inimesele?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F5739F-C95E-4C0C-AF4F-9FE71467B862}" type="slidenum">
              <a:rPr lang="en-GB" smtClean="0"/>
              <a:pPr/>
              <a:t>9</a:t>
            </a:fld>
            <a:endParaRPr lang="en-GB" smtClean="0"/>
          </a:p>
        </p:txBody>
      </p:sp>
      <p:pic>
        <p:nvPicPr>
          <p:cNvPr id="12293" name="Picture 6" descr="http://upload.wikimedia.org/wikipedia/en/thumb/5/5e/Robocop_versus_The_Terminator_box_uk.jpg/250px-Robocop_versus_The_Terminator_box_uk.jpg">
            <a:hlinkClick r:id="rId2" tooltip="Robocop versus The Terminator box uk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857500"/>
            <a:ext cx="23812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IMG_13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024188"/>
            <a:ext cx="4643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2514</TotalTime>
  <Words>420</Words>
  <Application>Microsoft Office PowerPoint</Application>
  <PresentationFormat>On-screen Show (4:3)</PresentationFormat>
  <Paragraphs>198</Paragraphs>
  <Slides>39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IRL versus URL robootikas</vt:lpstr>
      <vt:lpstr>Mis on robootika?</vt:lpstr>
      <vt:lpstr>Kui inimene ütleb robot, mõtleb ta ...</vt:lpstr>
      <vt:lpstr>Tööstusrobotid on 90%</vt:lpstr>
      <vt:lpstr>Aga!</vt:lpstr>
      <vt:lpstr>Teenindus</vt:lpstr>
      <vt:lpstr>Abistamine</vt:lpstr>
      <vt:lpstr>Robotid meelelahutuseks</vt:lpstr>
      <vt:lpstr>Kes on robot inimesele?</vt:lpstr>
      <vt:lpstr>Militaarrobotid</vt:lpstr>
      <vt:lpstr>Robot kui selline</vt:lpstr>
      <vt:lpstr>Multidistsiplinaarne lahendus</vt:lpstr>
      <vt:lpstr>Sisend</vt:lpstr>
      <vt:lpstr>Sisendseadmed</vt:lpstr>
      <vt:lpstr>Laserkaugusemõõtja</vt:lpstr>
      <vt:lpstr>IR kaugusemõõtja</vt:lpstr>
      <vt:lpstr>Puuteandur</vt:lpstr>
      <vt:lpstr>Sonar</vt:lpstr>
      <vt:lpstr>Kaamera</vt:lpstr>
      <vt:lpstr>Väljund</vt:lpstr>
      <vt:lpstr>Sisendfilter</vt:lpstr>
      <vt:lpstr>Vigade allikad</vt:lpstr>
      <vt:lpstr>Sisendandmed</vt:lpstr>
      <vt:lpstr>Juhtimisalgoritm</vt:lpstr>
      <vt:lpstr>Väljund</vt:lpstr>
      <vt:lpstr>Täpsus</vt:lpstr>
      <vt:lpstr>Määramatus</vt:lpstr>
      <vt:lpstr>Tagasisidega juhtimine</vt:lpstr>
      <vt:lpstr>Tagasisideta juhtimine</vt:lpstr>
      <vt:lpstr>TÜ ja robootika</vt:lpstr>
      <vt:lpstr>Tehislihaste omadused</vt:lpstr>
      <vt:lpstr>Milleks saab tehislihaseid kasutada?</vt:lpstr>
      <vt:lpstr>Biomimeetilised robotid</vt:lpstr>
      <vt:lpstr>Biomimeetiline allveerobot</vt:lpstr>
      <vt:lpstr>Robotex http://www.robotex.ee</vt:lpstr>
      <vt:lpstr>AHHAA robotifarm</vt:lpstr>
      <vt:lpstr>Huvitavaid projekte</vt:lpstr>
      <vt:lpstr>Tänan tähelepanu eest!</vt:lpstr>
      <vt:lpstr>Meie tegemised IMS LAB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IRL versus URL robootikas</dc:title>
  <dc:creator>Alvo Aabloo</dc:creator>
  <cp:lastModifiedBy>Alvo Aabloo</cp:lastModifiedBy>
  <cp:revision>12</cp:revision>
  <dcterms:created xsi:type="dcterms:W3CDTF">2007-11-24T23:03:14Z</dcterms:created>
  <dcterms:modified xsi:type="dcterms:W3CDTF">2007-11-28T00:12:23Z</dcterms:modified>
</cp:coreProperties>
</file>