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30279975" cy="42808525"/>
  <p:notesSz cx="31940500" cy="44361100"/>
  <p:defaultTextStyle>
    <a:defPPr>
      <a:defRPr lang="et-EE"/>
    </a:defPPr>
    <a:lvl1pPr marL="0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215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43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64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86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107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929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7507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572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921" autoAdjust="0"/>
    <p:restoredTop sz="94660"/>
  </p:normalViewPr>
  <p:slideViewPr>
    <p:cSldViewPr>
      <p:cViewPr>
        <p:scale>
          <a:sx n="100" d="100"/>
          <a:sy n="100" d="100"/>
        </p:scale>
        <p:origin x="10482" y="9114"/>
      </p:cViewPr>
      <p:guideLst>
        <p:guide orient="horz" pos="13483"/>
        <p:guide pos="95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1000" y="13298395"/>
            <a:ext cx="25737979" cy="9176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996" y="24258163"/>
            <a:ext cx="21195983" cy="1093995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8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4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2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A31BD-4BF1-47FD-A273-843CE275C980}" type="datetimeFigureOut">
              <a:rPr lang="et-EE" smtClean="0"/>
              <a:pPr/>
              <a:t>03.12.2008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BDE66-F5AF-415F-A5AA-B8E7F4E554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A31BD-4BF1-47FD-A273-843CE275C980}" type="datetimeFigureOut">
              <a:rPr lang="et-EE" smtClean="0"/>
              <a:pPr/>
              <a:t>03.12.2008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BDE66-F5AF-415F-A5AA-B8E7F4E554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952982" y="1714331"/>
            <a:ext cx="6812994" cy="365259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4001" y="1714331"/>
            <a:ext cx="19934317" cy="365259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A31BD-4BF1-47FD-A273-843CE275C980}" type="datetimeFigureOut">
              <a:rPr lang="et-EE" smtClean="0"/>
              <a:pPr/>
              <a:t>03.12.2008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BDE66-F5AF-415F-A5AA-B8E7F4E554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A31BD-4BF1-47FD-A273-843CE275C980}" type="datetimeFigureOut">
              <a:rPr lang="et-EE" smtClean="0"/>
              <a:pPr/>
              <a:t>03.12.2008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BDE66-F5AF-415F-A5AA-B8E7F4E554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911" y="27508446"/>
            <a:ext cx="25737979" cy="8502249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1911" y="18144084"/>
            <a:ext cx="25737979" cy="9364363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8215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6431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464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286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A31BD-4BF1-47FD-A273-843CE275C980}" type="datetimeFigureOut">
              <a:rPr lang="et-EE" smtClean="0"/>
              <a:pPr/>
              <a:t>03.12.2008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BDE66-F5AF-415F-A5AA-B8E7F4E554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4000" y="9988659"/>
            <a:ext cx="13373656" cy="28251648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92320" y="9988659"/>
            <a:ext cx="13373656" cy="28251648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A31BD-4BF1-47FD-A273-843CE275C980}" type="datetimeFigureOut">
              <a:rPr lang="et-EE" smtClean="0"/>
              <a:pPr/>
              <a:t>03.12.2008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BDE66-F5AF-415F-A5AA-B8E7F4E554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999" y="9582378"/>
            <a:ext cx="13378914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999" y="13575853"/>
            <a:ext cx="13378914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81808" y="9582378"/>
            <a:ext cx="13384170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81808" y="13575853"/>
            <a:ext cx="13384170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A31BD-4BF1-47FD-A273-843CE275C980}" type="datetimeFigureOut">
              <a:rPr lang="et-EE" smtClean="0"/>
              <a:pPr/>
              <a:t>03.12.2008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BDE66-F5AF-415F-A5AA-B8E7F4E554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A31BD-4BF1-47FD-A273-843CE275C980}" type="datetimeFigureOut">
              <a:rPr lang="et-EE" smtClean="0"/>
              <a:pPr/>
              <a:t>03.12.2008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BDE66-F5AF-415F-A5AA-B8E7F4E554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A31BD-4BF1-47FD-A273-843CE275C980}" type="datetimeFigureOut">
              <a:rPr lang="et-EE" smtClean="0"/>
              <a:pPr/>
              <a:t>03.12.2008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BDE66-F5AF-415F-A5AA-B8E7F4E554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002" y="1704413"/>
            <a:ext cx="9961903" cy="7253667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8630" y="1704417"/>
            <a:ext cx="16927347" cy="36535890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4002" y="8958084"/>
            <a:ext cx="9961903" cy="29282223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A31BD-4BF1-47FD-A273-843CE275C980}" type="datetimeFigureOut">
              <a:rPr lang="et-EE" smtClean="0"/>
              <a:pPr/>
              <a:t>03.12.2008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BDE66-F5AF-415F-A5AA-B8E7F4E554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5089" y="29965968"/>
            <a:ext cx="18167985" cy="3537652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5089" y="3825023"/>
            <a:ext cx="18167985" cy="25685115"/>
          </a:xfrm>
        </p:spPr>
        <p:txBody>
          <a:bodyPr/>
          <a:lstStyle>
            <a:lvl1pPr marL="0" indent="0">
              <a:buNone/>
              <a:defRPr sz="14600"/>
            </a:lvl1pPr>
            <a:lvl2pPr marL="2088215" indent="0">
              <a:buNone/>
              <a:defRPr sz="12800"/>
            </a:lvl2pPr>
            <a:lvl3pPr marL="4176431" indent="0">
              <a:buNone/>
              <a:defRPr sz="11000"/>
            </a:lvl3pPr>
            <a:lvl4pPr marL="6264646" indent="0">
              <a:buNone/>
              <a:defRPr sz="9100"/>
            </a:lvl4pPr>
            <a:lvl5pPr marL="8352861" indent="0">
              <a:buNone/>
              <a:defRPr sz="9100"/>
            </a:lvl5pPr>
            <a:lvl6pPr marL="10441076" indent="0">
              <a:buNone/>
              <a:defRPr sz="9100"/>
            </a:lvl6pPr>
            <a:lvl7pPr marL="12529292" indent="0">
              <a:buNone/>
              <a:defRPr sz="9100"/>
            </a:lvl7pPr>
            <a:lvl8pPr marL="14617507" indent="0">
              <a:buNone/>
              <a:defRPr sz="9100"/>
            </a:lvl8pPr>
            <a:lvl9pPr marL="16705722" indent="0">
              <a:buNone/>
              <a:defRPr sz="9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5089" y="33503623"/>
            <a:ext cx="18167985" cy="5024053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A31BD-4BF1-47FD-A273-843CE275C980}" type="datetimeFigureOut">
              <a:rPr lang="et-EE" smtClean="0"/>
              <a:pPr/>
              <a:t>03.12.2008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BDE66-F5AF-415F-A5AA-B8E7F4E554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4000" y="1714326"/>
            <a:ext cx="27251978" cy="7134753"/>
          </a:xfrm>
          <a:prstGeom prst="rect">
            <a:avLst/>
          </a:prstGeom>
        </p:spPr>
        <p:txBody>
          <a:bodyPr vert="horz" lIns="417643" tIns="208822" rIns="417643" bIns="20882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4000" y="9988659"/>
            <a:ext cx="27251978" cy="28251648"/>
          </a:xfrm>
          <a:prstGeom prst="rect">
            <a:avLst/>
          </a:prstGeom>
        </p:spPr>
        <p:txBody>
          <a:bodyPr vert="horz" lIns="417643" tIns="208822" rIns="417643" bIns="20882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3998" y="39677166"/>
            <a:ext cx="7065328" cy="2279159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A31BD-4BF1-47FD-A273-843CE275C980}" type="datetimeFigureOut">
              <a:rPr lang="et-EE" smtClean="0"/>
              <a:pPr/>
              <a:t>03.12.2008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5660" y="39677166"/>
            <a:ext cx="9588659" cy="2279159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700649" y="39677166"/>
            <a:ext cx="7065328" cy="2279159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BDE66-F5AF-415F-A5AA-B8E7F4E554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6431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6161" indent="-1566161" algn="l" defTabSz="4176431" rtl="0" eaLnBrk="1" latinLnBrk="0" hangingPunct="1">
        <a:spcBef>
          <a:spcPct val="20000"/>
        </a:spcBef>
        <a:buFont typeface="Arial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3350" indent="-1305135" algn="l" defTabSz="4176431" rtl="0" eaLnBrk="1" latinLnBrk="0" hangingPunct="1">
        <a:spcBef>
          <a:spcPct val="20000"/>
        </a:spcBef>
        <a:buFont typeface="Arial" pitchFamily="34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20538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8753" indent="-1044108" algn="l" defTabSz="4176431" rtl="0" eaLnBrk="1" latinLnBrk="0" hangingPunct="1">
        <a:spcBef>
          <a:spcPct val="20000"/>
        </a:spcBef>
        <a:buFont typeface="Arial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969" indent="-1044108" algn="l" defTabSz="4176431" rtl="0" eaLnBrk="1" latinLnBrk="0" hangingPunct="1">
        <a:spcBef>
          <a:spcPct val="20000"/>
        </a:spcBef>
        <a:buFont typeface="Arial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5184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399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615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830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215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43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64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86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107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29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507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72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oleObject" Target="../embeddings/oleObject1.bin"/><Relationship Id="rId18" Type="http://schemas.openxmlformats.org/officeDocument/2006/relationships/image" Target="../media/image14.jpeg"/><Relationship Id="rId26" Type="http://schemas.openxmlformats.org/officeDocument/2006/relationships/image" Target="../media/image21.jpeg"/><Relationship Id="rId3" Type="http://schemas.openxmlformats.org/officeDocument/2006/relationships/video" Target="file:///C:\home\alvo\meetings\eapad2008\PunnEapad08Ppt\v010_xvid.avi" TargetMode="External"/><Relationship Id="rId21" Type="http://schemas.openxmlformats.org/officeDocument/2006/relationships/image" Target="../media/image17.png"/><Relationship Id="rId7" Type="http://schemas.openxmlformats.org/officeDocument/2006/relationships/image" Target="../media/image4.jpeg"/><Relationship Id="rId12" Type="http://schemas.openxmlformats.org/officeDocument/2006/relationships/image" Target="../media/image9.png"/><Relationship Id="rId17" Type="http://schemas.openxmlformats.org/officeDocument/2006/relationships/image" Target="../media/image13.png"/><Relationship Id="rId25" Type="http://schemas.openxmlformats.org/officeDocument/2006/relationships/hyperlink" Target="http://www.ims.ut.ee/mediawiki/upload/6/6d/DSCN2681.JPG" TargetMode="External"/><Relationship Id="rId33" Type="http://schemas.openxmlformats.org/officeDocument/2006/relationships/hyperlink" Target="mailto:alvo@ut.ee" TargetMode="External"/><Relationship Id="rId2" Type="http://schemas.openxmlformats.org/officeDocument/2006/relationships/video" Target="kala5c_xvid.avi" TargetMode="External"/><Relationship Id="rId16" Type="http://schemas.openxmlformats.org/officeDocument/2006/relationships/image" Target="../media/image12.jpeg"/><Relationship Id="rId20" Type="http://schemas.openxmlformats.org/officeDocument/2006/relationships/image" Target="../media/image16.png"/><Relationship Id="rId29" Type="http://schemas.openxmlformats.org/officeDocument/2006/relationships/image" Target="../media/image23.jpeg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tiff"/><Relationship Id="rId11" Type="http://schemas.openxmlformats.org/officeDocument/2006/relationships/image" Target="../media/image8.png"/><Relationship Id="rId24" Type="http://schemas.openxmlformats.org/officeDocument/2006/relationships/image" Target="../media/image20.wmf"/><Relationship Id="rId32" Type="http://schemas.openxmlformats.org/officeDocument/2006/relationships/image" Target="../media/image26.jpeg"/><Relationship Id="rId5" Type="http://schemas.openxmlformats.org/officeDocument/2006/relationships/image" Target="../media/image2.gif"/><Relationship Id="rId15" Type="http://schemas.openxmlformats.org/officeDocument/2006/relationships/image" Target="../media/image11.emf"/><Relationship Id="rId23" Type="http://schemas.openxmlformats.org/officeDocument/2006/relationships/image" Target="../media/image19.jpeg"/><Relationship Id="rId28" Type="http://schemas.openxmlformats.org/officeDocument/2006/relationships/image" Target="../media/image22.jpeg"/><Relationship Id="rId10" Type="http://schemas.openxmlformats.org/officeDocument/2006/relationships/image" Target="../media/image7.jpeg"/><Relationship Id="rId19" Type="http://schemas.openxmlformats.org/officeDocument/2006/relationships/image" Target="../media/image15.jpeg"/><Relationship Id="rId31" Type="http://schemas.openxmlformats.org/officeDocument/2006/relationships/image" Target="../media/image25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6.png"/><Relationship Id="rId14" Type="http://schemas.openxmlformats.org/officeDocument/2006/relationships/image" Target="../media/image10.jpeg"/><Relationship Id="rId22" Type="http://schemas.openxmlformats.org/officeDocument/2006/relationships/image" Target="../media/image18.wmf"/><Relationship Id="rId27" Type="http://schemas.openxmlformats.org/officeDocument/2006/relationships/hyperlink" Target="http://www.ims.ut.ee/mediawiki/index.php/Image:Matagant.jpg" TargetMode="External"/><Relationship Id="rId30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Vertical Scroll 208"/>
          <p:cNvSpPr/>
          <p:nvPr/>
        </p:nvSpPr>
        <p:spPr>
          <a:xfrm>
            <a:off x="16282995" y="29691070"/>
            <a:ext cx="11930146" cy="7215238"/>
          </a:xfrm>
          <a:prstGeom prst="verticalScroll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4400" dirty="0" smtClean="0">
                <a:solidFill>
                  <a:schemeClr val="tx1"/>
                </a:solidFill>
              </a:rPr>
              <a:t>Muud tegevused</a:t>
            </a:r>
          </a:p>
          <a:p>
            <a:pPr algn="ctr"/>
            <a:endParaRPr lang="et-EE" sz="44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t-EE" sz="4000" dirty="0" smtClean="0">
                <a:solidFill>
                  <a:schemeClr val="tx1"/>
                </a:solidFill>
              </a:rPr>
              <a:t>Robootika jpt rakendusprojektid</a:t>
            </a:r>
          </a:p>
          <a:p>
            <a:pPr>
              <a:buFont typeface="Arial" pitchFamily="34" charset="0"/>
              <a:buChar char="•"/>
            </a:pPr>
            <a:endParaRPr lang="et-EE" sz="4000" dirty="0">
              <a:solidFill>
                <a:schemeClr val="tx1"/>
              </a:solidFill>
            </a:endParaRPr>
          </a:p>
          <a:p>
            <a:endParaRPr lang="et-EE" sz="4000" dirty="0">
              <a:solidFill>
                <a:schemeClr val="tx1"/>
              </a:solidFill>
            </a:endParaRPr>
          </a:p>
          <a:p>
            <a:endParaRPr lang="et-EE" sz="40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t-EE" sz="4000" dirty="0" smtClean="0">
                <a:solidFill>
                  <a:schemeClr val="tx1"/>
                </a:solidFill>
              </a:rPr>
              <a:t>Robootika populariseerimine</a:t>
            </a:r>
          </a:p>
          <a:p>
            <a:pPr lvl="1">
              <a:buFont typeface="Arial" pitchFamily="34" charset="0"/>
              <a:buChar char="•"/>
            </a:pPr>
            <a:r>
              <a:rPr lang="et-EE" sz="4000" dirty="0" err="1" smtClean="0">
                <a:solidFill>
                  <a:schemeClr val="tx1"/>
                </a:solidFill>
              </a:rPr>
              <a:t>www.robootika.ee</a:t>
            </a:r>
            <a:endParaRPr lang="et-EE" sz="4000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et-EE" sz="40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et-EE" sz="4000" dirty="0">
              <a:solidFill>
                <a:schemeClr val="tx1"/>
              </a:solidFill>
            </a:endParaRPr>
          </a:p>
          <a:p>
            <a:pPr algn="ctr"/>
            <a:endParaRPr lang="et-EE" sz="4400" dirty="0" smtClean="0">
              <a:solidFill>
                <a:schemeClr val="tx1"/>
              </a:solidFill>
            </a:endParaRPr>
          </a:p>
          <a:p>
            <a:pPr algn="ctr"/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168" name="Picture 167" descr="Picture2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2519" y="14403338"/>
            <a:ext cx="27127200" cy="14773275"/>
          </a:xfrm>
          <a:prstGeom prst="rect">
            <a:avLst/>
          </a:prstGeom>
        </p:spPr>
      </p:pic>
      <p:sp>
        <p:nvSpPr>
          <p:cNvPr id="169" name="TextBox 168"/>
          <p:cNvSpPr txBox="1"/>
          <p:nvPr/>
        </p:nvSpPr>
        <p:spPr>
          <a:xfrm>
            <a:off x="1566767" y="4187704"/>
            <a:ext cx="27646506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13000" dirty="0" smtClean="0">
                <a:latin typeface="Imprint MT Shadow" pitchFamily="82" charset="0"/>
              </a:rPr>
              <a:t>Arukate materjalide ja seadmete labor</a:t>
            </a:r>
          </a:p>
          <a:p>
            <a:pPr algn="ctr"/>
            <a:r>
              <a:rPr lang="et-E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rint MT Shadow" pitchFamily="82" charset="0"/>
              </a:rPr>
              <a:t>Intelligent </a:t>
            </a:r>
            <a:r>
              <a:rPr lang="et-EE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Imprint MT Shadow" pitchFamily="82" charset="0"/>
              </a:rPr>
              <a:t>Materials</a:t>
            </a:r>
            <a:r>
              <a:rPr lang="et-E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rint MT Shadow" pitchFamily="82" charset="0"/>
              </a:rPr>
              <a:t> and </a:t>
            </a:r>
            <a:r>
              <a:rPr lang="et-E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Imprint MT Shadow" pitchFamily="82" charset="0"/>
              </a:rPr>
              <a:t>S</a:t>
            </a:r>
            <a:r>
              <a:rPr lang="et-EE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Imprint MT Shadow" pitchFamily="82" charset="0"/>
              </a:rPr>
              <a:t>ystems</a:t>
            </a:r>
            <a:r>
              <a:rPr lang="et-E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rint MT Shadow" pitchFamily="82" charset="0"/>
              </a:rPr>
              <a:t> </a:t>
            </a:r>
            <a:r>
              <a:rPr lang="et-EE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Imprint MT Shadow" pitchFamily="82" charset="0"/>
              </a:rPr>
              <a:t>Lab</a:t>
            </a:r>
            <a:endParaRPr lang="et-EE" dirty="0" smtClean="0">
              <a:solidFill>
                <a:schemeClr val="tx1">
                  <a:lumMod val="75000"/>
                  <a:lumOff val="25000"/>
                </a:schemeClr>
              </a:solidFill>
              <a:latin typeface="Imprint MT Shadow" pitchFamily="82" charset="0"/>
            </a:endParaRPr>
          </a:p>
          <a:p>
            <a:pPr algn="ctr"/>
            <a:r>
              <a:rPr lang="et-EE" dirty="0" err="1" smtClean="0">
                <a:latin typeface="Imprint MT Shadow" pitchFamily="82" charset="0"/>
              </a:rPr>
              <a:t>www.ims.ut.ee</a:t>
            </a:r>
            <a:endParaRPr lang="et-EE" dirty="0" smtClean="0">
              <a:latin typeface="Imprint MT Shadow" pitchFamily="82" charset="0"/>
            </a:endParaRPr>
          </a:p>
          <a:p>
            <a:endParaRPr lang="en-US" dirty="0"/>
          </a:p>
        </p:txBody>
      </p:sp>
      <p:pic>
        <p:nvPicPr>
          <p:cNvPr id="170" name="Picture 169" descr="TY_logo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0883" y="401490"/>
            <a:ext cx="3205328" cy="3205328"/>
          </a:xfrm>
          <a:prstGeom prst="rect">
            <a:avLst/>
          </a:prstGeom>
        </p:spPr>
      </p:pic>
      <p:sp>
        <p:nvSpPr>
          <p:cNvPr id="172" name="TextBox 171"/>
          <p:cNvSpPr txBox="1"/>
          <p:nvPr/>
        </p:nvSpPr>
        <p:spPr>
          <a:xfrm>
            <a:off x="3995659" y="1187308"/>
            <a:ext cx="1264452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>
                <a:latin typeface="Imprint MT Shadow" pitchFamily="82" charset="0"/>
              </a:rPr>
              <a:t>TÜ Tehnoloogiainstituut</a:t>
            </a:r>
            <a:endParaRPr lang="en-US" dirty="0">
              <a:latin typeface="Imprint MT Shadow" pitchFamily="82" charset="0"/>
            </a:endParaRPr>
          </a:p>
        </p:txBody>
      </p:sp>
      <p:pic>
        <p:nvPicPr>
          <p:cNvPr id="173" name="Picture 172" descr="mankn_210807_0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498365" y="31119830"/>
            <a:ext cx="1357322" cy="2535104"/>
          </a:xfrm>
          <a:prstGeom prst="rect">
            <a:avLst/>
          </a:prstGeom>
        </p:spPr>
      </p:pic>
      <p:pic>
        <p:nvPicPr>
          <p:cNvPr id="174" name="Picture 7" descr="DAP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22640977" y="11045752"/>
            <a:ext cx="2928958" cy="1720075"/>
          </a:xfrm>
          <a:prstGeom prst="rect">
            <a:avLst/>
          </a:prstGeom>
          <a:noFill/>
        </p:spPr>
      </p:pic>
      <p:grpSp>
        <p:nvGrpSpPr>
          <p:cNvPr id="182" name="Group 181"/>
          <p:cNvGrpSpPr/>
          <p:nvPr/>
        </p:nvGrpSpPr>
        <p:grpSpPr>
          <a:xfrm>
            <a:off x="19854895" y="25547666"/>
            <a:ext cx="2500329" cy="1857389"/>
            <a:chOff x="3424155" y="10513235"/>
            <a:chExt cx="4236231" cy="2961410"/>
          </a:xfrm>
        </p:grpSpPr>
        <p:pic>
          <p:nvPicPr>
            <p:cNvPr id="175" name="Picture 5" descr="078-2a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781609" y="11974447"/>
              <a:ext cx="1878777" cy="1500198"/>
            </a:xfrm>
            <a:prstGeom prst="rect">
              <a:avLst/>
            </a:prstGeom>
            <a:noFill/>
          </p:spPr>
        </p:pic>
        <p:pic>
          <p:nvPicPr>
            <p:cNvPr id="176" name="Picture 4" descr="ExpSetup_01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424155" y="10513235"/>
              <a:ext cx="2371716" cy="2939150"/>
            </a:xfrm>
            <a:prstGeom prst="rect">
              <a:avLst/>
            </a:prstGeom>
            <a:noFill/>
          </p:spPr>
        </p:pic>
        <p:pic>
          <p:nvPicPr>
            <p:cNvPr id="177" name="v010_xvid.avi">
              <a:hlinkClick r:id="" action="ppaction://media"/>
            </p:cNvPr>
            <p:cNvPicPr>
              <a:picLocks noRot="1" noChangeAspect="1" noChangeArrowheads="1"/>
            </p:cNvPicPr>
            <p:nvPr>
              <a:videoFile r:link="rId3"/>
            </p:nvPr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781609" y="10527826"/>
              <a:ext cx="1857388" cy="1446620"/>
            </a:xfrm>
            <a:prstGeom prst="rect">
              <a:avLst/>
            </a:prstGeom>
            <a:noFill/>
          </p:spPr>
        </p:pic>
      </p:grpSp>
      <p:pic>
        <p:nvPicPr>
          <p:cNvPr id="178" name="Picture 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7426003" y="11045752"/>
            <a:ext cx="3500462" cy="169048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8426135" y="19475436"/>
          <a:ext cx="7893050" cy="1173162"/>
        </p:xfrm>
        <a:graphic>
          <a:graphicData uri="http://schemas.openxmlformats.org/presentationml/2006/ole">
            <p:oleObj spid="_x0000_s1027" name="Equation" r:id="rId13" imgW="7226280" imgH="1066680" progId="">
              <p:embed/>
            </p:oleObj>
          </a:graphicData>
        </a:graphic>
      </p:graphicFrame>
      <p:pic>
        <p:nvPicPr>
          <p:cNvPr id="180" name="Picture 179" descr="IMG_4221.jpg"/>
          <p:cNvPicPr>
            <a:picLocks noChangeAspect="1"/>
          </p:cNvPicPr>
          <p:nvPr/>
        </p:nvPicPr>
        <p:blipFill>
          <a:blip r:embed="rId14" cstate="print">
            <a:lum bright="-10000"/>
          </a:blip>
          <a:stretch>
            <a:fillRect/>
          </a:stretch>
        </p:blipFill>
        <p:spPr>
          <a:xfrm>
            <a:off x="22355225" y="31762772"/>
            <a:ext cx="1539522" cy="1226079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3212481" y="23761716"/>
            <a:ext cx="3263900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3" name="TextBox 182"/>
          <p:cNvSpPr txBox="1"/>
          <p:nvPr/>
        </p:nvSpPr>
        <p:spPr>
          <a:xfrm>
            <a:off x="3638469" y="9188364"/>
            <a:ext cx="240031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4800" b="1" dirty="0" smtClean="0"/>
              <a:t>Põhitegevus</a:t>
            </a:r>
          </a:p>
          <a:p>
            <a:r>
              <a:rPr lang="et-EE" sz="4000" dirty="0" err="1" smtClean="0"/>
              <a:t>E</a:t>
            </a:r>
            <a:r>
              <a:rPr lang="et-EE" sz="4000" i="1" dirty="0" err="1" smtClean="0"/>
              <a:t>lektroaktiivsete</a:t>
            </a:r>
            <a:r>
              <a:rPr lang="et-EE" sz="4000" i="1" dirty="0" smtClean="0"/>
              <a:t> polümeeride (EAP) uurimine </a:t>
            </a:r>
            <a:r>
              <a:rPr lang="et-EE" sz="4000" i="1" dirty="0" smtClean="0"/>
              <a:t>ning </a:t>
            </a:r>
            <a:r>
              <a:rPr lang="et-EE" sz="4000" i="1" dirty="0" smtClean="0"/>
              <a:t>nende</a:t>
            </a:r>
            <a:r>
              <a:rPr lang="et-EE" sz="4000" i="1" dirty="0" smtClean="0"/>
              <a:t> </a:t>
            </a:r>
            <a:r>
              <a:rPr lang="et-EE" sz="4000" i="1" dirty="0" smtClean="0"/>
              <a:t>rakendused robootikas, biomeditsiinis ja </a:t>
            </a:r>
            <a:r>
              <a:rPr lang="et-EE" sz="4000" i="1" dirty="0" smtClean="0"/>
              <a:t>kosmoses</a:t>
            </a:r>
            <a:endParaRPr lang="en-US" sz="4000" i="1" dirty="0"/>
          </a:p>
        </p:txBody>
      </p:sp>
      <p:sp>
        <p:nvSpPr>
          <p:cNvPr id="185" name="Vertical Scroll 184"/>
          <p:cNvSpPr/>
          <p:nvPr/>
        </p:nvSpPr>
        <p:spPr>
          <a:xfrm>
            <a:off x="3495593" y="10831438"/>
            <a:ext cx="11572956" cy="3198019"/>
          </a:xfrm>
          <a:prstGeom prst="verticalScroll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t-EE" sz="4400" b="1" dirty="0" smtClean="0">
                <a:solidFill>
                  <a:schemeClr val="tx1"/>
                </a:solidFill>
              </a:rPr>
              <a:t>Mis on EAP?</a:t>
            </a:r>
          </a:p>
          <a:p>
            <a:r>
              <a:rPr lang="et-EE" sz="4000" dirty="0" smtClean="0">
                <a:solidFill>
                  <a:schemeClr val="tx1"/>
                </a:solidFill>
              </a:rPr>
              <a:t>EAP  on </a:t>
            </a:r>
            <a:r>
              <a:rPr lang="et-EE" sz="4000" dirty="0" err="1" smtClean="0">
                <a:solidFill>
                  <a:schemeClr val="tx1"/>
                </a:solidFill>
              </a:rPr>
              <a:t>polümeerne</a:t>
            </a:r>
            <a:r>
              <a:rPr lang="et-EE" sz="4000" dirty="0" smtClean="0">
                <a:solidFill>
                  <a:schemeClr val="tx1"/>
                </a:solidFill>
              </a:rPr>
              <a:t> </a:t>
            </a:r>
            <a:r>
              <a:rPr lang="et-EE" sz="4000" dirty="0" err="1" smtClean="0">
                <a:solidFill>
                  <a:schemeClr val="tx1"/>
                </a:solidFill>
              </a:rPr>
              <a:t>komposiitmaterjal,mis</a:t>
            </a:r>
            <a:r>
              <a:rPr lang="et-EE" sz="4000" dirty="0" smtClean="0">
                <a:solidFill>
                  <a:schemeClr val="tx1"/>
                </a:solidFill>
              </a:rPr>
              <a:t> </a:t>
            </a:r>
            <a:r>
              <a:rPr lang="et-EE" sz="4000" dirty="0" smtClean="0">
                <a:solidFill>
                  <a:schemeClr val="tx1"/>
                </a:solidFill>
              </a:rPr>
              <a:t>paindub või paisub/tõmbub kokku </a:t>
            </a:r>
            <a:r>
              <a:rPr lang="et-EE" sz="4000" dirty="0" smtClean="0">
                <a:solidFill>
                  <a:schemeClr val="tx1"/>
                </a:solidFill>
              </a:rPr>
              <a:t>elektrivoolu/pinge </a:t>
            </a:r>
            <a:r>
              <a:rPr lang="et-EE" sz="4000" dirty="0" smtClean="0">
                <a:solidFill>
                  <a:schemeClr val="tx1"/>
                </a:solidFill>
              </a:rPr>
              <a:t>toimel.</a:t>
            </a:r>
            <a:endParaRPr lang="en-US" sz="4000" dirty="0" smtClean="0">
              <a:solidFill>
                <a:schemeClr val="tx1"/>
              </a:solidFill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17568879" y="12688826"/>
            <a:ext cx="3136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3600" dirty="0" smtClean="0"/>
              <a:t>Materjali ehitus</a:t>
            </a:r>
            <a:endParaRPr lang="en-US" sz="3600" dirty="0"/>
          </a:p>
        </p:txBody>
      </p:sp>
      <p:sp>
        <p:nvSpPr>
          <p:cNvPr id="187" name="TextBox 186"/>
          <p:cNvSpPr txBox="1"/>
          <p:nvPr/>
        </p:nvSpPr>
        <p:spPr>
          <a:xfrm>
            <a:off x="22355225" y="12760264"/>
            <a:ext cx="3796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3600" dirty="0" smtClean="0"/>
              <a:t>Valmistamise näide</a:t>
            </a:r>
            <a:endParaRPr lang="en-US" sz="3600" dirty="0"/>
          </a:p>
        </p:txBody>
      </p:sp>
      <p:sp>
        <p:nvSpPr>
          <p:cNvPr id="188" name="TextBox 187"/>
          <p:cNvSpPr txBox="1"/>
          <p:nvPr/>
        </p:nvSpPr>
        <p:spPr>
          <a:xfrm>
            <a:off x="10282203" y="14617652"/>
            <a:ext cx="12825370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Multidistsiplinaarne uurimine</a:t>
            </a:r>
            <a:endParaRPr lang="en-US" dirty="0"/>
          </a:p>
        </p:txBody>
      </p:sp>
      <p:pic>
        <p:nvPicPr>
          <p:cNvPr id="189" name="Picture 2" descr="http://i17.ebayimg.com/05/i/001/06/fc/b67e_1_b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4141175" y="33977350"/>
            <a:ext cx="2083608" cy="2500330"/>
          </a:xfrm>
          <a:prstGeom prst="rect">
            <a:avLst/>
          </a:prstGeom>
          <a:noFill/>
        </p:spPr>
      </p:pic>
      <p:pic>
        <p:nvPicPr>
          <p:cNvPr id="190" name="Picture 2"/>
          <p:cNvPicPr>
            <a:picLocks noChangeAspect="1" noChangeArrowheads="1"/>
          </p:cNvPicPr>
          <p:nvPr/>
        </p:nvPicPr>
        <p:blipFill>
          <a:blip r:embed="rId17"/>
          <a:srcRect l="24844" t="56357" r="22981" b="7085"/>
          <a:stretch>
            <a:fillRect/>
          </a:stretch>
        </p:blipFill>
        <p:spPr bwMode="auto">
          <a:xfrm>
            <a:off x="21069341" y="16760792"/>
            <a:ext cx="1592263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  <p:grpSp>
        <p:nvGrpSpPr>
          <p:cNvPr id="200" name="Group 199"/>
          <p:cNvGrpSpPr/>
          <p:nvPr/>
        </p:nvGrpSpPr>
        <p:grpSpPr>
          <a:xfrm>
            <a:off x="23783985" y="14617652"/>
            <a:ext cx="2093828" cy="1501893"/>
            <a:chOff x="1116013" y="1981200"/>
            <a:chExt cx="6961187" cy="4208463"/>
          </a:xfrm>
        </p:grpSpPr>
        <p:pic>
          <p:nvPicPr>
            <p:cNvPr id="191" name="Picture 3" descr="S2-0528x0600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>
            <a:xfrm>
              <a:off x="1116013" y="1989138"/>
              <a:ext cx="3621087" cy="4114800"/>
            </a:xfrm>
            <a:prstGeom prst="rect">
              <a:avLst/>
            </a:prstGeom>
            <a:noFill/>
            <a:ln/>
          </p:spPr>
        </p:pic>
        <p:grpSp>
          <p:nvGrpSpPr>
            <p:cNvPr id="192" name="Group 4"/>
            <p:cNvGrpSpPr>
              <a:grpSpLocks/>
            </p:cNvGrpSpPr>
            <p:nvPr/>
          </p:nvGrpSpPr>
          <p:grpSpPr bwMode="auto">
            <a:xfrm>
              <a:off x="2819400" y="1981200"/>
              <a:ext cx="5257800" cy="4208463"/>
              <a:chOff x="1776" y="1248"/>
              <a:chExt cx="3312" cy="2651"/>
            </a:xfrm>
          </p:grpSpPr>
          <p:sp>
            <p:nvSpPr>
              <p:cNvPr id="193" name="Oval 5"/>
              <p:cNvSpPr>
                <a:spLocks noChangeArrowheads="1"/>
              </p:cNvSpPr>
              <p:nvPr/>
            </p:nvSpPr>
            <p:spPr bwMode="auto">
              <a:xfrm rot="-1133060">
                <a:off x="3713" y="1541"/>
                <a:ext cx="768" cy="1344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" name="Oval 6"/>
              <p:cNvSpPr>
                <a:spLocks noChangeArrowheads="1"/>
              </p:cNvSpPr>
              <p:nvPr/>
            </p:nvSpPr>
            <p:spPr bwMode="auto">
              <a:xfrm rot="-1133060">
                <a:off x="3896" y="1486"/>
                <a:ext cx="720" cy="1344"/>
              </a:xfrm>
              <a:prstGeom prst="ellipse">
                <a:avLst/>
              </a:prstGeom>
              <a:solidFill>
                <a:srgbClr val="4D4D4D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" name="Oval 7"/>
              <p:cNvSpPr>
                <a:spLocks noChangeArrowheads="1"/>
              </p:cNvSpPr>
              <p:nvPr/>
            </p:nvSpPr>
            <p:spPr bwMode="auto">
              <a:xfrm rot="-1133060">
                <a:off x="3900" y="1557"/>
                <a:ext cx="576" cy="1248"/>
              </a:xfrm>
              <a:prstGeom prst="ellipse">
                <a:avLst/>
              </a:prstGeom>
              <a:solidFill>
                <a:srgbClr val="76C6F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" name="AutoShape 8"/>
              <p:cNvSpPr>
                <a:spLocks noChangeArrowheads="1"/>
              </p:cNvSpPr>
              <p:nvPr/>
            </p:nvSpPr>
            <p:spPr bwMode="auto">
              <a:xfrm rot="-1133060">
                <a:off x="4441" y="2795"/>
                <a:ext cx="240" cy="1104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" name="Line 9"/>
              <p:cNvSpPr>
                <a:spLocks noChangeShapeType="1"/>
              </p:cNvSpPr>
              <p:nvPr/>
            </p:nvSpPr>
            <p:spPr bwMode="auto">
              <a:xfrm flipV="1">
                <a:off x="1776" y="1584"/>
                <a:ext cx="2112" cy="13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" name="Line 10"/>
              <p:cNvSpPr>
                <a:spLocks noChangeShapeType="1"/>
              </p:cNvSpPr>
              <p:nvPr/>
            </p:nvSpPr>
            <p:spPr bwMode="auto">
              <a:xfrm flipV="1">
                <a:off x="1776" y="2832"/>
                <a:ext cx="25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" name="Text Box 11"/>
              <p:cNvSpPr txBox="1">
                <a:spLocks noChangeArrowheads="1"/>
              </p:cNvSpPr>
              <p:nvPr/>
            </p:nvSpPr>
            <p:spPr bwMode="auto">
              <a:xfrm>
                <a:off x="4128" y="1248"/>
                <a:ext cx="96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t-EE" sz="2000">
                  <a:latin typeface="Comic Sans MS" pitchFamily="66" charset="0"/>
                </a:endParaRPr>
              </a:p>
            </p:txBody>
          </p:sp>
        </p:grpSp>
      </p:grpSp>
      <p:pic>
        <p:nvPicPr>
          <p:cNvPr id="201" name="kala5c_xvid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19"/>
          <a:srcRect/>
          <a:stretch>
            <a:fillRect/>
          </a:stretch>
        </p:blipFill>
        <p:spPr>
          <a:xfrm>
            <a:off x="8996319" y="24761848"/>
            <a:ext cx="2281226" cy="1710920"/>
          </a:xfrm>
          <a:prstGeom prst="rect">
            <a:avLst/>
          </a:prstGeom>
        </p:spPr>
      </p:pic>
      <p:grpSp>
        <p:nvGrpSpPr>
          <p:cNvPr id="204" name="Group 203"/>
          <p:cNvGrpSpPr/>
          <p:nvPr/>
        </p:nvGrpSpPr>
        <p:grpSpPr>
          <a:xfrm>
            <a:off x="4424287" y="23190212"/>
            <a:ext cx="2286016" cy="1154229"/>
            <a:chOff x="250825" y="2060575"/>
            <a:chExt cx="8640763" cy="3995738"/>
          </a:xfrm>
        </p:grpSpPr>
        <p:pic>
          <p:nvPicPr>
            <p:cNvPr id="202" name="Picture 5" descr="3d_model_magnifyied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>
            <a:xfrm>
              <a:off x="3563938" y="2060575"/>
              <a:ext cx="5327650" cy="3995738"/>
            </a:xfrm>
            <a:prstGeom prst="rect">
              <a:avLst/>
            </a:prstGeom>
            <a:noFill/>
          </p:spPr>
        </p:pic>
        <p:pic>
          <p:nvPicPr>
            <p:cNvPr id="203" name="Picture 6" descr="mesh_magnified"/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>
            <a:xfrm>
              <a:off x="250825" y="2060575"/>
              <a:ext cx="5327650" cy="3995738"/>
            </a:xfrm>
            <a:prstGeom prst="rect">
              <a:avLst/>
            </a:prstGeom>
            <a:noFill/>
          </p:spPr>
        </p:pic>
      </p:grpSp>
      <p:sp>
        <p:nvSpPr>
          <p:cNvPr id="205" name="Vertical Scroll 204"/>
          <p:cNvSpPr/>
          <p:nvPr/>
        </p:nvSpPr>
        <p:spPr>
          <a:xfrm>
            <a:off x="2995527" y="29691070"/>
            <a:ext cx="13930410" cy="4143404"/>
          </a:xfrm>
          <a:prstGeom prst="verticalScroll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4400" dirty="0" smtClean="0">
                <a:solidFill>
                  <a:schemeClr val="tx1"/>
                </a:solidFill>
              </a:rPr>
              <a:t>Võimalikud rakendused</a:t>
            </a:r>
          </a:p>
          <a:p>
            <a:pPr>
              <a:buFont typeface="Arial" pitchFamily="34" charset="0"/>
              <a:buChar char="•"/>
            </a:pPr>
            <a:r>
              <a:rPr lang="et-EE" sz="4000" dirty="0" err="1" smtClean="0">
                <a:solidFill>
                  <a:schemeClr val="tx1"/>
                </a:solidFill>
              </a:rPr>
              <a:t>Biomimeetilised</a:t>
            </a:r>
            <a:r>
              <a:rPr lang="et-EE" sz="4000" dirty="0" smtClean="0">
                <a:solidFill>
                  <a:schemeClr val="tx1"/>
                </a:solidFill>
              </a:rPr>
              <a:t> seadmed</a:t>
            </a:r>
          </a:p>
          <a:p>
            <a:pPr>
              <a:buFont typeface="Arial" pitchFamily="34" charset="0"/>
              <a:buChar char="•"/>
            </a:pPr>
            <a:r>
              <a:rPr lang="et-EE" sz="4000" dirty="0" smtClean="0">
                <a:solidFill>
                  <a:schemeClr val="tx1"/>
                </a:solidFill>
              </a:rPr>
              <a:t>Mikrovedelike juhtimine biomeditsiinilistes eksperimentides</a:t>
            </a:r>
          </a:p>
          <a:p>
            <a:pPr>
              <a:buFont typeface="Arial" pitchFamily="34" charset="0"/>
              <a:buChar char="•"/>
            </a:pPr>
            <a:r>
              <a:rPr lang="et-EE" sz="4000" dirty="0" smtClean="0">
                <a:solidFill>
                  <a:schemeClr val="tx1"/>
                </a:solidFill>
              </a:rPr>
              <a:t>Proteesid jt</a:t>
            </a:r>
          </a:p>
          <a:p>
            <a:pPr>
              <a:buFont typeface="Arial" pitchFamily="34" charset="0"/>
              <a:buChar char="•"/>
            </a:pPr>
            <a:r>
              <a:rPr lang="et-EE" sz="4000" dirty="0" smtClean="0">
                <a:solidFill>
                  <a:schemeClr val="tx1"/>
                </a:solidFill>
              </a:rPr>
              <a:t>Mikrorobotid</a:t>
            </a:r>
          </a:p>
          <a:p>
            <a:pPr algn="ctr"/>
            <a:endParaRPr lang="et-EE" sz="4400" dirty="0" smtClean="0">
              <a:solidFill>
                <a:schemeClr val="tx1"/>
              </a:solidFill>
            </a:endParaRPr>
          </a:p>
          <a:p>
            <a:pPr algn="ctr"/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206" name="Picture 4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11068021" y="31977086"/>
            <a:ext cx="16732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" name="Picture 5" descr="HybridAssistiveLimbs5a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13068285" y="31994932"/>
            <a:ext cx="2073275" cy="1555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" name="Picture 4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8139063" y="31905648"/>
            <a:ext cx="2517778" cy="1691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1" name="Vertical Scroll 210"/>
          <p:cNvSpPr/>
          <p:nvPr/>
        </p:nvSpPr>
        <p:spPr>
          <a:xfrm>
            <a:off x="2352585" y="34620292"/>
            <a:ext cx="11930146" cy="4786346"/>
          </a:xfrm>
          <a:prstGeom prst="verticalScroll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4400" dirty="0" smtClean="0">
                <a:solidFill>
                  <a:schemeClr val="tx1"/>
                </a:solidFill>
              </a:rPr>
              <a:t>Meeskond</a:t>
            </a:r>
            <a:endParaRPr lang="et-EE" sz="40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t-EE" sz="4000" b="1" dirty="0" smtClean="0">
                <a:solidFill>
                  <a:schemeClr val="tx1"/>
                </a:solidFill>
              </a:rPr>
              <a:t>12 doktoranti</a:t>
            </a:r>
          </a:p>
          <a:p>
            <a:pPr>
              <a:buFont typeface="Arial" pitchFamily="34" charset="0"/>
              <a:buChar char="•"/>
            </a:pPr>
            <a:r>
              <a:rPr lang="et-EE" sz="4000" b="1" dirty="0">
                <a:solidFill>
                  <a:schemeClr val="tx1"/>
                </a:solidFill>
              </a:rPr>
              <a:t> </a:t>
            </a:r>
            <a:r>
              <a:rPr lang="et-EE" sz="4000" dirty="0">
                <a:solidFill>
                  <a:schemeClr val="tx1"/>
                </a:solidFill>
              </a:rPr>
              <a:t> </a:t>
            </a:r>
            <a:r>
              <a:rPr lang="et-EE" sz="4000" dirty="0" smtClean="0">
                <a:solidFill>
                  <a:schemeClr val="tx1"/>
                </a:solidFill>
              </a:rPr>
              <a:t>a 10 magistrandi ja </a:t>
            </a:r>
            <a:r>
              <a:rPr lang="et-EE" sz="4000" dirty="0" err="1" smtClean="0">
                <a:solidFill>
                  <a:schemeClr val="tx1"/>
                </a:solidFill>
              </a:rPr>
              <a:t>bakatudengit</a:t>
            </a:r>
            <a:endParaRPr lang="et-EE" sz="40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t-EE" sz="4000" b="1" dirty="0">
                <a:solidFill>
                  <a:schemeClr val="tx1"/>
                </a:solidFill>
              </a:rPr>
              <a:t> </a:t>
            </a:r>
            <a:r>
              <a:rPr lang="et-EE" sz="4000" dirty="0" smtClean="0">
                <a:solidFill>
                  <a:schemeClr val="tx1"/>
                </a:solidFill>
              </a:rPr>
              <a:t>5 teadlast, 2 õppejõudu</a:t>
            </a:r>
            <a:endParaRPr lang="et-EE" sz="4000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et-EE" sz="40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et-EE" sz="4000" dirty="0">
              <a:solidFill>
                <a:schemeClr val="tx1"/>
              </a:solidFill>
            </a:endParaRPr>
          </a:p>
          <a:p>
            <a:pPr algn="ctr"/>
            <a:endParaRPr lang="et-EE" sz="4400" dirty="0" smtClean="0">
              <a:solidFill>
                <a:schemeClr val="tx1"/>
              </a:solidFill>
            </a:endParaRPr>
          </a:p>
          <a:p>
            <a:pPr algn="ctr"/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1030" name="Picture 6" descr="http://www.ims.ut.ee/mediawiki/upload/thumb/6/6d/DSCN2681.JPG/800px-DSCN2681.JPG">
            <a:hlinkClick r:id="rId25"/>
          </p:cNvPr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11068021" y="37549250"/>
            <a:ext cx="2000264" cy="1500198"/>
          </a:xfrm>
          <a:prstGeom prst="rect">
            <a:avLst/>
          </a:prstGeom>
          <a:noFill/>
        </p:spPr>
      </p:pic>
      <p:pic>
        <p:nvPicPr>
          <p:cNvPr id="1032" name="Picture 8" descr="http://www.ims.ut.ee/mediawiki/upload/3/3d/Matagant.jpg">
            <a:hlinkClick r:id="rId27"/>
          </p:cNvPr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3066965" y="37620688"/>
            <a:ext cx="1438682" cy="1490433"/>
          </a:xfrm>
          <a:prstGeom prst="rect">
            <a:avLst/>
          </a:prstGeom>
          <a:noFill/>
        </p:spPr>
      </p:pic>
      <p:pic>
        <p:nvPicPr>
          <p:cNvPr id="1034" name="Picture 10" descr="http://www.ims.ut.ee/mediawiki/upload/0/01/Ajz.jpg"/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4495725" y="37602829"/>
            <a:ext cx="2000264" cy="1500198"/>
          </a:xfrm>
          <a:prstGeom prst="rect">
            <a:avLst/>
          </a:prstGeom>
          <a:noFill/>
        </p:spPr>
      </p:pic>
      <p:pic>
        <p:nvPicPr>
          <p:cNvPr id="1036" name="Picture 12" descr="http://www.ims.ut.ee/mediawiki/upload/6/61/TT_thumb1.jpg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6495989" y="37568300"/>
            <a:ext cx="1428760" cy="1524011"/>
          </a:xfrm>
          <a:prstGeom prst="rect">
            <a:avLst/>
          </a:prstGeom>
          <a:noFill/>
        </p:spPr>
      </p:pic>
      <p:pic>
        <p:nvPicPr>
          <p:cNvPr id="1038" name="Picture 14" descr="http://www.ims.ut.ee/mediawiki/upload/7/70/Edox-KRUUSAMAE.png"/>
          <p:cNvPicPr>
            <a:picLocks noChangeAspect="1" noChangeArrowheads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7924748" y="37549250"/>
            <a:ext cx="2047889" cy="1535917"/>
          </a:xfrm>
          <a:prstGeom prst="rect">
            <a:avLst/>
          </a:prstGeom>
          <a:noFill/>
        </p:spPr>
      </p:pic>
      <p:pic>
        <p:nvPicPr>
          <p:cNvPr id="1042" name="Picture 18" descr="http://www.ims.ut.ee/mediawiki/upload/4/46/HeikiKasemagi-0180x0240.jpg"/>
          <p:cNvPicPr>
            <a:picLocks noChangeAspect="1" noChangeArrowheads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9925013" y="37549250"/>
            <a:ext cx="1143008" cy="1524010"/>
          </a:xfrm>
          <a:prstGeom prst="rect">
            <a:avLst/>
          </a:prstGeom>
          <a:noFill/>
        </p:spPr>
      </p:pic>
      <p:sp>
        <p:nvSpPr>
          <p:cNvPr id="220" name="Vertical Scroll 219"/>
          <p:cNvSpPr/>
          <p:nvPr/>
        </p:nvSpPr>
        <p:spPr>
          <a:xfrm>
            <a:off x="13211161" y="37049184"/>
            <a:ext cx="14787666" cy="5429288"/>
          </a:xfrm>
          <a:prstGeom prst="verticalScroll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4400" b="1" dirty="0" smtClean="0">
                <a:solidFill>
                  <a:srgbClr val="FF0000"/>
                </a:solidFill>
              </a:rPr>
              <a:t>Reklaaminurk</a:t>
            </a:r>
          </a:p>
          <a:p>
            <a:pPr algn="ctr"/>
            <a:endParaRPr lang="et-EE" sz="4400" dirty="0" smtClean="0">
              <a:solidFill>
                <a:srgbClr val="FF0000"/>
              </a:solidFill>
            </a:endParaRPr>
          </a:p>
          <a:p>
            <a:r>
              <a:rPr lang="et-EE" sz="4000" dirty="0" smtClean="0">
                <a:solidFill>
                  <a:schemeClr val="tx1"/>
                </a:solidFill>
              </a:rPr>
              <a:t>Tundub huvitav? Tule meeskonda!</a:t>
            </a:r>
          </a:p>
          <a:p>
            <a:r>
              <a:rPr lang="et-EE" sz="4000" dirty="0" smtClean="0">
                <a:solidFill>
                  <a:schemeClr val="tx1"/>
                </a:solidFill>
              </a:rPr>
              <a:t>Viimase 5 aasta jooksul on meil edukalt kaitstud 7 </a:t>
            </a:r>
            <a:r>
              <a:rPr lang="et-EE" sz="4000" dirty="0" err="1" smtClean="0">
                <a:solidFill>
                  <a:schemeClr val="tx1"/>
                </a:solidFill>
              </a:rPr>
              <a:t>PhD</a:t>
            </a:r>
            <a:r>
              <a:rPr lang="et-EE" sz="4000" dirty="0" smtClean="0">
                <a:solidFill>
                  <a:schemeClr val="tx1"/>
                </a:solidFill>
              </a:rPr>
              <a:t> kraadi!</a:t>
            </a:r>
          </a:p>
          <a:p>
            <a:r>
              <a:rPr lang="et-EE" sz="4000" dirty="0" smtClean="0">
                <a:solidFill>
                  <a:schemeClr val="tx1"/>
                </a:solidFill>
              </a:rPr>
              <a:t>Kontakt </a:t>
            </a:r>
            <a:r>
              <a:rPr lang="et-EE" sz="4000" dirty="0" err="1" smtClean="0">
                <a:solidFill>
                  <a:schemeClr val="tx1"/>
                </a:solidFill>
                <a:hlinkClick r:id="rId33"/>
              </a:rPr>
              <a:t>alvo@ut.ee</a:t>
            </a:r>
            <a:r>
              <a:rPr lang="et-EE" sz="4000" dirty="0" smtClean="0">
                <a:solidFill>
                  <a:schemeClr val="tx1"/>
                </a:solidFill>
              </a:rPr>
              <a:t> (</a:t>
            </a:r>
            <a:r>
              <a:rPr lang="et-EE" sz="4000" dirty="0" err="1" smtClean="0">
                <a:solidFill>
                  <a:schemeClr val="tx1"/>
                </a:solidFill>
              </a:rPr>
              <a:t>Alvo</a:t>
            </a:r>
            <a:r>
              <a:rPr lang="et-EE" sz="4000" dirty="0" smtClean="0">
                <a:solidFill>
                  <a:schemeClr val="tx1"/>
                </a:solidFill>
              </a:rPr>
              <a:t> </a:t>
            </a:r>
            <a:r>
              <a:rPr lang="et-EE" sz="4000" dirty="0" err="1" smtClean="0">
                <a:solidFill>
                  <a:schemeClr val="tx1"/>
                </a:solidFill>
              </a:rPr>
              <a:t>Aabloo</a:t>
            </a:r>
            <a:r>
              <a:rPr lang="et-EE" sz="4000" dirty="0" smtClean="0">
                <a:solidFill>
                  <a:schemeClr val="tx1"/>
                </a:solidFill>
              </a:rPr>
              <a:t>)</a:t>
            </a:r>
          </a:p>
          <a:p>
            <a:endParaRPr lang="et-EE" sz="4000" dirty="0" smtClean="0">
              <a:solidFill>
                <a:schemeClr val="tx1"/>
              </a:solidFill>
            </a:endParaRPr>
          </a:p>
          <a:p>
            <a:r>
              <a:rPr lang="et-EE" sz="4000" dirty="0" smtClean="0">
                <a:solidFill>
                  <a:schemeClr val="tx1"/>
                </a:solidFill>
              </a:rPr>
              <a:t>Ei taha Tartu kolida? Aga palun </a:t>
            </a:r>
            <a:r>
              <a:rPr lang="et-EE" sz="4000" dirty="0" smtClean="0">
                <a:solidFill>
                  <a:schemeClr val="tx1"/>
                </a:solidFill>
                <a:sym typeface="Wingdings" pitchFamily="2" charset="2"/>
              </a:rPr>
              <a:t>, vt. TTÜ </a:t>
            </a:r>
            <a:r>
              <a:rPr lang="et-EE" sz="4000" dirty="0">
                <a:solidFill>
                  <a:schemeClr val="tx1"/>
                </a:solidFill>
                <a:sym typeface="Wingdings" pitchFamily="2" charset="2"/>
              </a:rPr>
              <a:t>B</a:t>
            </a:r>
            <a:r>
              <a:rPr lang="et-EE" sz="4000" dirty="0" smtClean="0">
                <a:solidFill>
                  <a:schemeClr val="tx1"/>
                </a:solidFill>
                <a:sym typeface="Wingdings" pitchFamily="2" charset="2"/>
              </a:rPr>
              <a:t>iorobootika Keskusesse.</a:t>
            </a:r>
            <a:endParaRPr lang="et-EE" sz="4000" dirty="0">
              <a:solidFill>
                <a:schemeClr val="tx1"/>
              </a:solidFill>
              <a:sym typeface="Wingdings" pitchFamily="2" charset="2"/>
            </a:endParaRPr>
          </a:p>
          <a:p>
            <a:endParaRPr lang="et-EE" sz="4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1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01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2"/>
          <p:cNvGrpSpPr/>
          <p:nvPr/>
        </p:nvGrpSpPr>
        <p:grpSpPr>
          <a:xfrm>
            <a:off x="-39742851" y="-1749549"/>
            <a:ext cx="119543655" cy="63595802"/>
            <a:chOff x="-10358534" y="-3119494"/>
            <a:chExt cx="27075002" cy="14716228"/>
          </a:xfrm>
        </p:grpSpPr>
        <p:sp>
          <p:nvSpPr>
            <p:cNvPr id="109" name="Vertical Scroll 108"/>
            <p:cNvSpPr/>
            <p:nvPr/>
          </p:nvSpPr>
          <p:spPr>
            <a:xfrm>
              <a:off x="-10358534" y="-3119494"/>
              <a:ext cx="27075002" cy="14716228"/>
            </a:xfrm>
            <a:prstGeom prst="verticalScroll">
              <a:avLst/>
            </a:prstGeom>
            <a:gradFill flip="none" rotWithShape="1">
              <a:gsLst>
                <a:gs pos="0">
                  <a:srgbClr val="DDEBCF">
                    <a:alpha val="50000"/>
                  </a:srgbClr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81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5782" tIns="47891" rIns="95782" bIns="47891" rtlCol="0" anchor="ctr"/>
            <a:lstStyle/>
            <a:p>
              <a:pPr algn="ctr"/>
              <a:endParaRPr lang="en-US"/>
            </a:p>
          </p:txBody>
        </p:sp>
        <p:sp>
          <p:nvSpPr>
            <p:cNvPr id="108" name="Up Arrow 107"/>
            <p:cNvSpPr/>
            <p:nvPr/>
          </p:nvSpPr>
          <p:spPr>
            <a:xfrm rot="14165379">
              <a:off x="7391276" y="6108246"/>
              <a:ext cx="642942" cy="1797904"/>
            </a:xfrm>
            <a:prstGeom prst="up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lIns="95782" tIns="47891" rIns="95782" bIns="47891" rtlCol="0" anchor="ctr"/>
            <a:lstStyle/>
            <a:p>
              <a:pPr algn="ctr"/>
              <a:r>
                <a:rPr lang="et-EE" dirty="0" smtClean="0">
                  <a:solidFill>
                    <a:schemeClr val="tx1"/>
                  </a:solidFill>
                </a:rPr>
                <a:t>Juhtimine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-23" y="-190536"/>
              <a:ext cx="8001056" cy="2286016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5782" tIns="47891" rIns="95782" bIns="47891"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22348" y="595282"/>
              <a:ext cx="2631475" cy="313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t-EE" dirty="0" smtClean="0"/>
                <a:t>Kvantkeemilised arvutused</a:t>
              </a:r>
              <a:endParaRPr lang="et-EE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50910" y="595282"/>
              <a:ext cx="3078115" cy="42862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40" name="Down Arrow 39"/>
            <p:cNvSpPr/>
            <p:nvPr/>
          </p:nvSpPr>
          <p:spPr>
            <a:xfrm rot="17564201">
              <a:off x="3621170" y="617157"/>
              <a:ext cx="304365" cy="619130"/>
            </a:xfrm>
            <a:prstGeom prst="down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5782" tIns="47891" rIns="95782" bIns="47891" rtlCol="0" anchor="ctr"/>
            <a:lstStyle/>
            <a:p>
              <a:pPr algn="ctr"/>
              <a:endParaRPr lang="et-EE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429025" y="380968"/>
              <a:ext cx="939620" cy="314384"/>
            </a:xfrm>
            <a:prstGeom prst="rect">
              <a:avLst/>
            </a:prstGeom>
            <a:noFill/>
          </p:spPr>
          <p:txBody>
            <a:bodyPr wrap="none" lIns="95782" tIns="47891" rIns="95782" bIns="47891" rtlCol="0">
              <a:spAutoFit/>
            </a:bodyPr>
            <a:lstStyle/>
            <a:p>
              <a:r>
                <a:rPr lang="et-EE" dirty="0" smtClean="0"/>
                <a:t>Jõuväljad</a:t>
              </a:r>
              <a:endParaRPr lang="et-EE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714490" y="0"/>
              <a:ext cx="4111805" cy="314384"/>
            </a:xfrm>
            <a:prstGeom prst="rect">
              <a:avLst/>
            </a:prstGeom>
            <a:noFill/>
          </p:spPr>
          <p:txBody>
            <a:bodyPr wrap="none" lIns="95782" tIns="47891" rIns="95782" bIns="47891" rtlCol="0">
              <a:spAutoFit/>
            </a:bodyPr>
            <a:lstStyle/>
            <a:p>
              <a:r>
                <a:rPr lang="et-EE" b="1" dirty="0" smtClean="0"/>
                <a:t>Arvutisimulatsioonid atomaarsel tasemel</a:t>
              </a:r>
              <a:endParaRPr lang="et-EE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08881" y="956937"/>
              <a:ext cx="2454866" cy="313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t-EE" dirty="0" smtClean="0"/>
                <a:t>Molekulaardünaamika</a:t>
              </a:r>
              <a:endParaRPr lang="et-EE" dirty="0"/>
            </a:p>
          </p:txBody>
        </p:sp>
        <p:sp>
          <p:nvSpPr>
            <p:cNvPr id="62" name="Flowchart: Punched Tape 61"/>
            <p:cNvSpPr/>
            <p:nvPr/>
          </p:nvSpPr>
          <p:spPr>
            <a:xfrm>
              <a:off x="4143381" y="666720"/>
              <a:ext cx="3143272" cy="928694"/>
            </a:xfrm>
            <a:prstGeom prst="flowChartPunchedTap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5782" tIns="47891" rIns="95782" bIns="47891"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-7858204" y="-690603"/>
              <a:ext cx="7143799" cy="2928958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64999">
                  <a:srgbClr val="F0EBD5"/>
                </a:gs>
                <a:gs pos="100000">
                  <a:srgbClr val="D1C39F"/>
                </a:gs>
              </a:gsLst>
              <a:path path="circle">
                <a:fillToRect l="100000" t="100000"/>
              </a:path>
              <a:tileRect r="-100000" b="-100000"/>
            </a:gradFill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5782" tIns="47891" rIns="95782" bIns="47891"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lowchart: Punched Tape 69"/>
            <p:cNvSpPr/>
            <p:nvPr/>
          </p:nvSpPr>
          <p:spPr>
            <a:xfrm>
              <a:off x="-4214867" y="-119099"/>
              <a:ext cx="2214578" cy="804672"/>
            </a:xfrm>
            <a:prstGeom prst="flowChartPunchedTap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5782" tIns="47891" rIns="95782" bIns="47891" rtlCol="0" anchor="ctr"/>
            <a:lstStyle/>
            <a:p>
              <a:pPr algn="ctr"/>
              <a:r>
                <a:rPr lang="et-EE" dirty="0" smtClean="0">
                  <a:solidFill>
                    <a:schemeClr val="tx1"/>
                  </a:solidFill>
                </a:rPr>
                <a:t>Ioonpolümeerid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-7000948" y="238091"/>
              <a:ext cx="2286016" cy="42862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5782" tIns="47891" rIns="95782" bIns="47891" rtlCol="0" anchor="ctr"/>
            <a:lstStyle/>
            <a:p>
              <a:pPr algn="ctr"/>
              <a:r>
                <a:rPr lang="et-EE" dirty="0" smtClean="0">
                  <a:solidFill>
                    <a:schemeClr val="tx1"/>
                  </a:solidFill>
                </a:rPr>
                <a:t>Juhtivad polümeerid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3" name="Explosion 1 72"/>
            <p:cNvSpPr/>
            <p:nvPr/>
          </p:nvSpPr>
          <p:spPr>
            <a:xfrm>
              <a:off x="-6500882" y="1095347"/>
              <a:ext cx="2286016" cy="914400"/>
            </a:xfrm>
            <a:prstGeom prst="irregularSeal1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5782" tIns="47891" rIns="95782" bIns="47891" rtlCol="0" anchor="ctr"/>
            <a:lstStyle/>
            <a:p>
              <a:pPr algn="ctr"/>
              <a:r>
                <a:rPr lang="et-EE" dirty="0" smtClean="0">
                  <a:solidFill>
                    <a:schemeClr val="tx1"/>
                  </a:solidFill>
                </a:rPr>
                <a:t>Süntees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4" name="Explosion 1 73"/>
            <p:cNvSpPr/>
            <p:nvPr/>
          </p:nvSpPr>
          <p:spPr>
            <a:xfrm>
              <a:off x="-4214867" y="952471"/>
              <a:ext cx="2628912" cy="928694"/>
            </a:xfrm>
            <a:prstGeom prst="irregularSeal1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5782" tIns="47891" rIns="95782" bIns="47891" rtlCol="0" anchor="ctr"/>
            <a:lstStyle/>
            <a:p>
              <a:pPr algn="ctr"/>
              <a:r>
                <a:rPr lang="et-EE" dirty="0" smtClean="0">
                  <a:solidFill>
                    <a:schemeClr val="tx1"/>
                  </a:solidFill>
                </a:rPr>
                <a:t>Analüüs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5" name="Quad Arrow 74"/>
            <p:cNvSpPr/>
            <p:nvPr/>
          </p:nvSpPr>
          <p:spPr>
            <a:xfrm>
              <a:off x="-4804680" y="666719"/>
              <a:ext cx="608076" cy="573210"/>
            </a:xfrm>
            <a:prstGeom prst="quad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5782" tIns="47891" rIns="95782" bIns="47891"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-6215130" y="-476289"/>
              <a:ext cx="4357717" cy="313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t-EE" b="1" dirty="0" err="1" smtClean="0"/>
                <a:t>Polümeersed</a:t>
              </a:r>
              <a:r>
                <a:rPr lang="et-EE" b="1" dirty="0" smtClean="0"/>
                <a:t> </a:t>
              </a:r>
              <a:r>
                <a:rPr lang="et-EE" b="1" dirty="0" err="1" smtClean="0"/>
                <a:t>komposiitmaterjalid</a:t>
              </a:r>
              <a:endParaRPr lang="en-US" b="1" dirty="0"/>
            </a:p>
          </p:txBody>
        </p:sp>
        <p:sp>
          <p:nvSpPr>
            <p:cNvPr id="90" name="Oval 89"/>
            <p:cNvSpPr/>
            <p:nvPr/>
          </p:nvSpPr>
          <p:spPr>
            <a:xfrm>
              <a:off x="-7715328" y="3738553"/>
              <a:ext cx="7429551" cy="2357455"/>
            </a:xfrm>
            <a:prstGeom prst="ellipse">
              <a:avLst/>
            </a:prstGeom>
            <a:gradFill flip="none" rotWithShape="1"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5782" tIns="47891" rIns="95782" bIns="47891" rtlCol="0" anchor="ctr"/>
            <a:lstStyle/>
            <a:p>
              <a:pPr algn="ctr"/>
              <a:endParaRPr lang="en-US"/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-6572320" y="4524371"/>
              <a:ext cx="3129045" cy="4762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-6535816" y="4524371"/>
              <a:ext cx="2695722" cy="313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t-EE" dirty="0" smtClean="0"/>
                <a:t>Lõplike Elementide Meetod</a:t>
              </a:r>
              <a:endParaRPr lang="et-EE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-4214866" y="5167314"/>
              <a:ext cx="2500306" cy="51594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-4141099" y="5167314"/>
              <a:ext cx="2062171" cy="31336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t-EE" dirty="0" smtClean="0"/>
                <a:t>Füüsikalised mudelid</a:t>
              </a:r>
              <a:endParaRPr lang="et-EE" dirty="0"/>
            </a:p>
          </p:txBody>
        </p:sp>
        <p:sp>
          <p:nvSpPr>
            <p:cNvPr id="88" name="Rounded Rectangle 87"/>
            <p:cNvSpPr/>
            <p:nvPr/>
          </p:nvSpPr>
          <p:spPr>
            <a:xfrm>
              <a:off x="-6143692" y="5167314"/>
              <a:ext cx="1714511" cy="4762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-6123690" y="5167314"/>
              <a:ext cx="1466625" cy="313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t-EE" dirty="0" smtClean="0"/>
                <a:t>Makromudelid</a:t>
              </a:r>
              <a:endParaRPr lang="et-EE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-5429312" y="3881429"/>
              <a:ext cx="2428892" cy="313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t-EE" b="1" dirty="0" smtClean="0"/>
                <a:t>Arvutisimulatsioonid</a:t>
              </a:r>
              <a:endParaRPr lang="en-US" b="1" dirty="0"/>
            </a:p>
          </p:txBody>
        </p:sp>
        <p:sp>
          <p:nvSpPr>
            <p:cNvPr id="81" name="Oval 80"/>
            <p:cNvSpPr/>
            <p:nvPr/>
          </p:nvSpPr>
          <p:spPr>
            <a:xfrm>
              <a:off x="6715124" y="4024306"/>
              <a:ext cx="7572427" cy="2500330"/>
            </a:xfrm>
            <a:prstGeom prst="ellipse">
              <a:avLst/>
            </a:prstGeom>
            <a:gradFill flip="none" rotWithShape="1">
              <a:gsLst>
                <a:gs pos="0">
                  <a:srgbClr val="FF9933"/>
                </a:gs>
                <a:gs pos="64999">
                  <a:srgbClr val="F0EBD5"/>
                </a:gs>
                <a:gs pos="100000">
                  <a:srgbClr val="D1C39F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5782" tIns="47891" rIns="95782" bIns="47891"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9929834" y="5453066"/>
              <a:ext cx="3286148" cy="50006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072710" y="5524504"/>
              <a:ext cx="2859243" cy="31336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t-EE" dirty="0" err="1" smtClean="0"/>
                <a:t>Elektromehaanilised</a:t>
              </a:r>
              <a:r>
                <a:rPr lang="et-EE" dirty="0" smtClean="0"/>
                <a:t> mudelid</a:t>
              </a:r>
              <a:endParaRPr lang="et-EE" dirty="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8286736" y="5524504"/>
              <a:ext cx="1285884" cy="42862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334361" y="5524504"/>
              <a:ext cx="1015038" cy="31336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t-EE" dirty="0" smtClean="0"/>
                <a:t>Tagasiside</a:t>
              </a:r>
              <a:endParaRPr lang="et-EE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9144016" y="4238620"/>
              <a:ext cx="2428892" cy="313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t-EE" b="1" dirty="0" smtClean="0"/>
                <a:t>Kontroll ja juhtimine</a:t>
              </a:r>
              <a:endParaRPr lang="en-US" b="1" dirty="0"/>
            </a:p>
          </p:txBody>
        </p:sp>
        <p:sp>
          <p:nvSpPr>
            <p:cNvPr id="93" name="Rounded Rectangle 92"/>
            <p:cNvSpPr/>
            <p:nvPr/>
          </p:nvSpPr>
          <p:spPr>
            <a:xfrm>
              <a:off x="8001008" y="4738686"/>
              <a:ext cx="2500306" cy="51594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8143884" y="4810124"/>
              <a:ext cx="2062171" cy="31336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t-EE" dirty="0" smtClean="0"/>
                <a:t>Füüsikalised mudelid</a:t>
              </a:r>
              <a:endParaRPr lang="et-EE" dirty="0"/>
            </a:p>
          </p:txBody>
        </p:sp>
        <p:sp>
          <p:nvSpPr>
            <p:cNvPr id="100" name="Oval 99"/>
            <p:cNvSpPr/>
            <p:nvPr/>
          </p:nvSpPr>
          <p:spPr>
            <a:xfrm>
              <a:off x="-357213" y="6691291"/>
              <a:ext cx="7179494" cy="2357455"/>
            </a:xfrm>
            <a:prstGeom prst="ellipse">
              <a:avLst/>
            </a:prstGeom>
            <a:gradFill flip="none" rotWithShape="1">
              <a:gsLst>
                <a:gs pos="0">
                  <a:srgbClr val="FC9FCB"/>
                </a:gs>
                <a:gs pos="13000">
                  <a:srgbClr val="F8B049"/>
                </a:gs>
                <a:gs pos="21001">
                  <a:srgbClr val="F8B049"/>
                </a:gs>
                <a:gs pos="63000">
                  <a:srgbClr val="FEE7F2"/>
                </a:gs>
                <a:gs pos="67000">
                  <a:srgbClr val="F952A0"/>
                </a:gs>
                <a:gs pos="69000">
                  <a:srgbClr val="C50849"/>
                </a:gs>
                <a:gs pos="82001">
                  <a:srgbClr val="B43E85"/>
                </a:gs>
                <a:gs pos="100000">
                  <a:srgbClr val="F8B049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5782" tIns="47891" rIns="95782" bIns="47891"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607176" y="7405671"/>
              <a:ext cx="2500330" cy="57150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5782" tIns="47891" rIns="95782" bIns="47891" rtlCol="0" anchor="ctr"/>
            <a:lstStyle/>
            <a:p>
              <a:pPr algn="ctr"/>
              <a:r>
                <a:rPr lang="et-EE" dirty="0" err="1" smtClean="0">
                  <a:solidFill>
                    <a:schemeClr val="tx1"/>
                  </a:solidFill>
                </a:rPr>
                <a:t>Juhtlelektroonika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1107242" y="8191490"/>
              <a:ext cx="2500330" cy="57150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5782" tIns="47891" rIns="95782" bIns="47891" rtlCol="0" anchor="ctr"/>
            <a:lstStyle/>
            <a:p>
              <a:pPr algn="ctr"/>
              <a:r>
                <a:rPr lang="et-EE" dirty="0" smtClean="0">
                  <a:solidFill>
                    <a:schemeClr val="tx1"/>
                  </a:solidFill>
                </a:rPr>
                <a:t>Programm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9" name="Rounded Rectangle 98"/>
            <p:cNvSpPr/>
            <p:nvPr/>
          </p:nvSpPr>
          <p:spPr>
            <a:xfrm>
              <a:off x="3679009" y="7548547"/>
              <a:ext cx="2500330" cy="57150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5782" tIns="47891" rIns="95782" bIns="47891" rtlCol="0" anchor="ctr"/>
            <a:lstStyle/>
            <a:p>
              <a:pPr algn="ctr"/>
              <a:r>
                <a:rPr lang="et-EE" dirty="0" err="1" smtClean="0">
                  <a:solidFill>
                    <a:schemeClr val="tx1"/>
                  </a:solidFill>
                </a:rPr>
                <a:t>Aktuaator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2500307" y="6834167"/>
              <a:ext cx="1785950" cy="313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t-EE" b="1" dirty="0" err="1" smtClean="0"/>
                <a:t>Prototüüpimine</a:t>
              </a:r>
              <a:endParaRPr lang="en-US" b="1" dirty="0"/>
            </a:p>
          </p:txBody>
        </p:sp>
        <p:sp>
          <p:nvSpPr>
            <p:cNvPr id="102" name="Curved Up Ribbon 101"/>
            <p:cNvSpPr/>
            <p:nvPr/>
          </p:nvSpPr>
          <p:spPr>
            <a:xfrm>
              <a:off x="71414" y="9953659"/>
              <a:ext cx="6286544" cy="1166786"/>
            </a:xfrm>
            <a:prstGeom prst="ellipseRibbon2">
              <a:avLst/>
            </a:pr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path path="rect">
                <a:fillToRect l="100000" t="100000"/>
              </a:path>
              <a:tileRect r="-100000" b="-100000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5782" tIns="47891" rIns="95782" bIns="47891" rtlCol="0" anchor="ctr"/>
            <a:lstStyle/>
            <a:p>
              <a:pPr algn="ctr"/>
              <a:r>
                <a:rPr lang="et-EE" dirty="0" smtClean="0">
                  <a:solidFill>
                    <a:schemeClr val="tx1"/>
                  </a:solidFill>
                </a:rPr>
                <a:t>Rakendus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6" name="Left-Right-Up Arrow 105"/>
            <p:cNvSpPr/>
            <p:nvPr/>
          </p:nvSpPr>
          <p:spPr>
            <a:xfrm>
              <a:off x="285729" y="2309793"/>
              <a:ext cx="6429419" cy="3500461"/>
            </a:xfrm>
            <a:prstGeom prst="leftRightUp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5782" tIns="47891" rIns="95782" bIns="47891" rtlCol="0" anchor="ctr"/>
            <a:lstStyle/>
            <a:p>
              <a:pPr algn="ctr"/>
              <a:r>
                <a:rPr lang="et-EE" dirty="0" smtClean="0">
                  <a:solidFill>
                    <a:schemeClr val="tx1"/>
                  </a:solidFill>
                </a:rPr>
                <a:t>Seostab </a:t>
              </a:r>
              <a:r>
                <a:rPr lang="et-EE" dirty="0" err="1" smtClean="0">
                  <a:solidFill>
                    <a:schemeClr val="tx1"/>
                  </a:solidFill>
                </a:rPr>
                <a:t>elektromehaanilised</a:t>
              </a:r>
              <a:r>
                <a:rPr lang="et-EE" dirty="0" smtClean="0">
                  <a:solidFill>
                    <a:schemeClr val="tx1"/>
                  </a:solidFill>
                </a:rPr>
                <a:t> mudelid atomistlike mudelitega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7" name="Left-Right-Up Arrow 106"/>
            <p:cNvSpPr/>
            <p:nvPr/>
          </p:nvSpPr>
          <p:spPr>
            <a:xfrm rot="19350650">
              <a:off x="-1856425" y="1468957"/>
              <a:ext cx="3061536" cy="2198928"/>
            </a:xfrm>
            <a:prstGeom prst="leftRightUp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5782" tIns="47891" rIns="95782" bIns="47891" rtlCol="0" anchor="ctr"/>
            <a:lstStyle/>
            <a:p>
              <a:pPr algn="ctr"/>
              <a:r>
                <a:rPr lang="et-EE" dirty="0" smtClean="0">
                  <a:solidFill>
                    <a:schemeClr val="tx1"/>
                  </a:solidFill>
                </a:rPr>
                <a:t>Mudeli kontroll</a:t>
              </a:r>
            </a:p>
            <a:p>
              <a:pPr algn="ctr"/>
              <a:r>
                <a:rPr lang="et-EE" dirty="0" smtClean="0">
                  <a:solidFill>
                    <a:schemeClr val="tx1"/>
                  </a:solidFill>
                </a:rPr>
                <a:t>Omaduste seletamine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167</Words>
  <Application>Microsoft Office PowerPoint</Application>
  <PresentationFormat>Custom</PresentationFormat>
  <Paragraphs>65</Paragraphs>
  <Slides>2</Slides>
  <Notes>0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Office Theme</vt:lpstr>
      <vt:lpstr>Equation</vt:lpstr>
      <vt:lpstr>Slide 1</vt:lpstr>
      <vt:lpstr>Slide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Alvo Aabloo</dc:creator>
  <cp:lastModifiedBy>Alvo Aabloo</cp:lastModifiedBy>
  <cp:revision>29</cp:revision>
  <dcterms:created xsi:type="dcterms:W3CDTF">2008-12-02T22:41:32Z</dcterms:created>
  <dcterms:modified xsi:type="dcterms:W3CDTF">2008-12-03T06:08:49Z</dcterms:modified>
</cp:coreProperties>
</file>