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9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67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10" autoAdjust="0"/>
  </p:normalViewPr>
  <p:slideViewPr>
    <p:cSldViewPr>
      <p:cViewPr>
        <p:scale>
          <a:sx n="75" d="100"/>
          <a:sy n="75" d="100"/>
        </p:scale>
        <p:origin x="-2028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C88BC-459E-49B3-A3D8-E953F8CB8688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t-EE"/>
        </a:p>
      </dgm:t>
    </dgm:pt>
    <dgm:pt modelId="{3C9E8796-ABB0-4BBE-8085-4DA7C823DA46}">
      <dgm:prSet/>
      <dgm:spPr>
        <a:gradFill rotWithShape="0">
          <a:gsLst>
            <a:gs pos="0">
              <a:srgbClr val="004974"/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ctr" rtl="0"/>
          <a:r>
            <a:rPr lang="et-EE" b="1" dirty="0" smtClean="0"/>
            <a:t>Kirjeldada seos IPMC </a:t>
          </a:r>
          <a:r>
            <a:rPr lang="et-EE" b="1" u="sng" dirty="0" smtClean="0"/>
            <a:t>elektriliste</a:t>
          </a:r>
          <a:r>
            <a:rPr lang="et-EE" b="1" dirty="0" smtClean="0"/>
            <a:t> omaduste ja </a:t>
          </a:r>
          <a:r>
            <a:rPr lang="et-EE" b="1" u="sng" dirty="0" smtClean="0"/>
            <a:t>mehaanilise</a:t>
          </a:r>
          <a:r>
            <a:rPr lang="et-EE" b="1" dirty="0" smtClean="0"/>
            <a:t> painde vahel</a:t>
          </a:r>
          <a:endParaRPr lang="et-EE" b="1" dirty="0"/>
        </a:p>
      </dgm:t>
    </dgm:pt>
    <dgm:pt modelId="{947ED4DA-0F71-4405-B291-39182171E2F0}" type="parTrans" cxnId="{204FA709-E5A7-4B74-8441-579B241C4862}">
      <dgm:prSet/>
      <dgm:spPr/>
      <dgm:t>
        <a:bodyPr/>
        <a:lstStyle/>
        <a:p>
          <a:endParaRPr lang="et-EE"/>
        </a:p>
      </dgm:t>
    </dgm:pt>
    <dgm:pt modelId="{440E0555-DA0A-449E-96C3-257CA7A5CA6F}" type="sibTrans" cxnId="{204FA709-E5A7-4B74-8441-579B241C4862}">
      <dgm:prSet/>
      <dgm:spPr/>
      <dgm:t>
        <a:bodyPr/>
        <a:lstStyle/>
        <a:p>
          <a:endParaRPr lang="et-EE"/>
        </a:p>
      </dgm:t>
    </dgm:pt>
    <dgm:pt modelId="{6E9BF463-425D-43B5-A6AF-CB9244D53BA1}" type="pres">
      <dgm:prSet presAssocID="{2FBC88BC-459E-49B3-A3D8-E953F8CB86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1BBC1A44-77A2-4EAE-BD87-D377E0C8ADF9}" type="pres">
      <dgm:prSet presAssocID="{3C9E8796-ABB0-4BBE-8085-4DA7C823DA4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A326D302-C891-4931-A851-D36E591CC5B0}" type="presOf" srcId="{2FBC88BC-459E-49B3-A3D8-E953F8CB8688}" destId="{6E9BF463-425D-43B5-A6AF-CB9244D53BA1}" srcOrd="0" destOrd="0" presId="urn:microsoft.com/office/officeart/2005/8/layout/vList2"/>
    <dgm:cxn modelId="{DCA77C8D-F3E9-4ED2-B230-2982A2C7ED77}" type="presOf" srcId="{3C9E8796-ABB0-4BBE-8085-4DA7C823DA46}" destId="{1BBC1A44-77A2-4EAE-BD87-D377E0C8ADF9}" srcOrd="0" destOrd="0" presId="urn:microsoft.com/office/officeart/2005/8/layout/vList2"/>
    <dgm:cxn modelId="{204FA709-E5A7-4B74-8441-579B241C4862}" srcId="{2FBC88BC-459E-49B3-A3D8-E953F8CB8688}" destId="{3C9E8796-ABB0-4BBE-8085-4DA7C823DA46}" srcOrd="0" destOrd="0" parTransId="{947ED4DA-0F71-4405-B291-39182171E2F0}" sibTransId="{440E0555-DA0A-449E-96C3-257CA7A5CA6F}"/>
    <dgm:cxn modelId="{436BE9CC-4827-4FF3-A0A5-5448FC5BD3E9}" type="presParOf" srcId="{6E9BF463-425D-43B5-A6AF-CB9244D53BA1}" destId="{1BBC1A44-77A2-4EAE-BD87-D377E0C8ADF9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CD6F7-058F-4266-91BE-DEF68D889447}" type="datetimeFigureOut">
              <a:rPr lang="et-EE" smtClean="0"/>
              <a:pPr/>
              <a:t>3.06.2008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FFAA3-3C5D-4D16-B5C1-D6ED15EEE9C8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FFAA3-3C5D-4D16-B5C1-D6ED15EEE9C8}" type="slidenum">
              <a:rPr lang="et-EE" smtClean="0"/>
              <a:pPr/>
              <a:t>8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CC6A-10F3-41B2-8F3F-96589597B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3883-72B9-41CE-8400-D3A5AD918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73113"/>
            <a:ext cx="1943100" cy="5322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73113"/>
            <a:ext cx="5676900" cy="5322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BCA4-23CD-4CD0-9E79-FA38D8133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F685F-59FB-46AF-85F0-BD223543F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304CA-3171-4EAB-BA15-6EF1B8D8A1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D303D-9679-484E-8C16-5444A0BFC2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A43F-45C8-4C65-8007-6074D0242C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5564-BBB1-4DE7-BFC4-98BF87ED7C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9027-A270-4360-A323-4295E4AD7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1D4A5-97A9-4DCA-9F32-392734427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AF17-BDE8-441F-B547-B9A6E4184D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ut_pp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fld id="{37F4E5EC-EDFC-4D0D-AC8C-12670295D0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497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49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49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9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1470025"/>
          </a:xfrm>
        </p:spPr>
        <p:txBody>
          <a:bodyPr/>
          <a:lstStyle/>
          <a:p>
            <a:pPr eaLnBrk="1" hangingPunct="1"/>
            <a:r>
              <a:rPr lang="et-EE" b="1" dirty="0" smtClean="0"/>
              <a:t>ISETUNDLIK IPMC TÄITUR</a:t>
            </a:r>
            <a:endParaRPr lang="en-GB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43314"/>
            <a:ext cx="6400800" cy="622300"/>
          </a:xfrm>
        </p:spPr>
        <p:txBody>
          <a:bodyPr/>
          <a:lstStyle/>
          <a:p>
            <a:pPr eaLnBrk="1" hangingPunct="1"/>
            <a:r>
              <a:rPr lang="et-EE" sz="2800" dirty="0" smtClean="0"/>
              <a:t>Magistritöö (20 AP)</a:t>
            </a:r>
            <a:endParaRPr lang="en-GB" sz="2800" dirty="0" smtClean="0"/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2842146" y="4857760"/>
            <a:ext cx="58827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t-EE" sz="2800" dirty="0" smtClean="0">
                <a:solidFill>
                  <a:srgbClr val="004974"/>
                </a:solidFill>
                <a:latin typeface="Arial" charset="0"/>
              </a:rPr>
              <a:t>Juhendajad: Andres </a:t>
            </a:r>
            <a:r>
              <a:rPr lang="et-EE" sz="2800" dirty="0" smtClean="0">
                <a:solidFill>
                  <a:srgbClr val="004974"/>
                </a:solidFill>
                <a:latin typeface="Arial" charset="0"/>
              </a:rPr>
              <a:t>Punning, Ph. D</a:t>
            </a:r>
            <a:endParaRPr lang="et-EE" sz="2800" dirty="0">
              <a:solidFill>
                <a:srgbClr val="004974"/>
              </a:solidFill>
              <a:latin typeface="Arial" charset="0"/>
            </a:endParaRPr>
          </a:p>
          <a:p>
            <a:pPr algn="r"/>
            <a:r>
              <a:rPr lang="et-EE" sz="2800" dirty="0" smtClean="0">
                <a:solidFill>
                  <a:srgbClr val="004974"/>
                </a:solidFill>
                <a:latin typeface="Arial" charset="0"/>
              </a:rPr>
              <a:t>Prof. Alvo Aabloo</a:t>
            </a:r>
            <a:endParaRPr lang="et-EE" sz="2800" dirty="0">
              <a:solidFill>
                <a:srgbClr val="004974"/>
              </a:solidFill>
              <a:latin typeface="Arial" charset="0"/>
            </a:endParaRPr>
          </a:p>
        </p:txBody>
      </p:sp>
      <p:sp>
        <p:nvSpPr>
          <p:cNvPr id="2053" name="Text Box 16"/>
          <p:cNvSpPr txBox="1">
            <a:spLocks noChangeArrowheads="1"/>
          </p:cNvSpPr>
          <p:nvPr/>
        </p:nvSpPr>
        <p:spPr bwMode="auto">
          <a:xfrm>
            <a:off x="3203575" y="2195508"/>
            <a:ext cx="27384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t-EE" sz="2800" dirty="0">
                <a:solidFill>
                  <a:srgbClr val="004974"/>
                </a:solidFill>
                <a:latin typeface="Arial" charset="0"/>
              </a:rPr>
              <a:t>Karl Kruusamäe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6578" y="6191928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rgbClr val="004974"/>
                </a:solidFill>
                <a:latin typeface="Arial" charset="0"/>
              </a:rPr>
              <a:t>4. juuni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Mõõtmiste ülesehitus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1268" name="Picture 4" descr="D:\Temp\Õppematerjalid\Magister\eksperimendiskee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27210"/>
            <a:ext cx="8572560" cy="5215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b="1" smtClean="0"/>
              <a:t>Signaalid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2292" name="Picture 4" descr="D:\Temp\Õppematerjalid\Magister\thesisgraphs\UinJaUout_3_e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857231"/>
            <a:ext cx="3071834" cy="59422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Tulemused: Musclesheet</a:t>
            </a:r>
            <a:r>
              <a:rPr lang="et-EE" b="1" baseline="30000" dirty="0" smtClean="0"/>
              <a:t>TM</a:t>
            </a:r>
          </a:p>
        </p:txBody>
      </p:sp>
      <p:pic>
        <p:nvPicPr>
          <p:cNvPr id="13320" name="Picture 8" descr="D:\Temp\Õppematerjalid\Magister\thesisgraphs\uued\self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6963" y="4086586"/>
            <a:ext cx="3885169" cy="2700000"/>
          </a:xfrm>
          <a:prstGeom prst="rect">
            <a:avLst/>
          </a:prstGeom>
          <a:noFill/>
        </p:spPr>
      </p:pic>
      <p:pic>
        <p:nvPicPr>
          <p:cNvPr id="13318" name="Picture 6" descr="D:\Temp\Õppematerjalid\Magister\thesisgraphs\uued\self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961" y="1571612"/>
            <a:ext cx="3885163" cy="2700000"/>
          </a:xfrm>
          <a:prstGeom prst="rect">
            <a:avLst/>
          </a:prstGeom>
          <a:noFill/>
        </p:spPr>
      </p:pic>
      <p:pic>
        <p:nvPicPr>
          <p:cNvPr id="13319" name="Picture 7" descr="D:\Temp\Õppematerjalid\Magister\thesisgraphs\uued\self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7359" y="1571612"/>
            <a:ext cx="3885169" cy="2700000"/>
          </a:xfrm>
          <a:prstGeom prst="rect">
            <a:avLst/>
          </a:prstGeom>
          <a:noFill/>
        </p:spPr>
      </p:pic>
      <p:pic>
        <p:nvPicPr>
          <p:cNvPr id="13321" name="Picture 9" descr="D:\Temp\Õppematerjalid\Magister\thesisgraphs\uued\legend.png"/>
          <p:cNvPicPr>
            <a:picLocks noChangeAspect="1" noChangeArrowheads="1"/>
          </p:cNvPicPr>
          <p:nvPr/>
        </p:nvPicPr>
        <p:blipFill>
          <a:blip r:embed="rId5"/>
          <a:srcRect b="54504"/>
          <a:stretch>
            <a:fillRect/>
          </a:stretch>
        </p:blipFill>
        <p:spPr bwMode="auto">
          <a:xfrm>
            <a:off x="5613422" y="4832374"/>
            <a:ext cx="2030412" cy="954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1857364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4974"/>
                </a:solidFill>
                <a:latin typeface="+mn-lt"/>
              </a:rPr>
              <a:t>Tõke puudub</a:t>
            </a:r>
            <a:endParaRPr lang="et-EE" dirty="0">
              <a:solidFill>
                <a:srgbClr val="004974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32669" y="1857364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4974"/>
                </a:solidFill>
                <a:latin typeface="+mn-lt"/>
              </a:rPr>
              <a:t>5 mm</a:t>
            </a:r>
            <a:endParaRPr lang="et-EE" dirty="0">
              <a:solidFill>
                <a:srgbClr val="004974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439609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4974"/>
                </a:solidFill>
                <a:latin typeface="+mn-lt"/>
              </a:rPr>
              <a:t>0 mm</a:t>
            </a:r>
            <a:endParaRPr lang="et-EE" dirty="0">
              <a:solidFill>
                <a:srgbClr val="004974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Tulemused: kohalik IPMC</a:t>
            </a:r>
          </a:p>
        </p:txBody>
      </p:sp>
      <p:pic>
        <p:nvPicPr>
          <p:cNvPr id="14341" name="Picture 5" descr="D:\Temp\Õppematerjalid\Magister\thesisgraphs\uued\self3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217" y="2405826"/>
            <a:ext cx="4247783" cy="2952000"/>
          </a:xfrm>
          <a:prstGeom prst="rect">
            <a:avLst/>
          </a:prstGeom>
          <a:noFill/>
        </p:spPr>
      </p:pic>
      <p:pic>
        <p:nvPicPr>
          <p:cNvPr id="14342" name="Picture 6" descr="D:\Temp\Õppematerjalid\Magister\thesisgraphs\uued\self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1935" y="2405826"/>
            <a:ext cx="4247783" cy="295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17195" y="2395831"/>
            <a:ext cx="1983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4974"/>
                </a:solidFill>
                <a:latin typeface="+mn-lt"/>
              </a:rPr>
              <a:t>Tõke puudub</a:t>
            </a:r>
            <a:endParaRPr lang="et-EE" dirty="0">
              <a:solidFill>
                <a:srgbClr val="00497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2357430"/>
            <a:ext cx="2956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solidFill>
                  <a:srgbClr val="004974"/>
                </a:solidFill>
                <a:latin typeface="+mn-lt"/>
              </a:rPr>
              <a:t>Tõkke kaugus 0 mm</a:t>
            </a:r>
            <a:endParaRPr lang="et-EE" dirty="0">
              <a:solidFill>
                <a:srgbClr val="004974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Matemaatiline mudel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t-EE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t-EE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t-EE" sz="1200" i="1">
                <a:ea typeface="MS PMincho" pitchFamily="18" charset="-128"/>
              </a:rPr>
              <a:t>U</a:t>
            </a:r>
            <a:r>
              <a:rPr lang="et-EE" sz="1200" i="1" baseline="-30000">
                <a:ea typeface="MS PMincho" pitchFamily="18" charset="-128"/>
              </a:rPr>
              <a:t>S</a:t>
            </a:r>
            <a:r>
              <a:rPr lang="et-EE" sz="1200" i="1">
                <a:ea typeface="MS PMincho" pitchFamily="18" charset="-128"/>
              </a:rPr>
              <a:t> = ae</a:t>
            </a:r>
            <a:r>
              <a:rPr lang="et-EE" sz="1200" i="1" baseline="30000">
                <a:ea typeface="MS PMincho" pitchFamily="18" charset="-128"/>
              </a:rPr>
              <a:t>-bs</a:t>
            </a:r>
            <a:r>
              <a:rPr lang="et-EE" sz="1200" i="1">
                <a:ea typeface="MS PMincho" pitchFamily="18" charset="-128"/>
              </a:rPr>
              <a:t> + c,</a:t>
            </a:r>
            <a:endParaRPr lang="et-EE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85813" y="2786063"/>
            <a:ext cx="24860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3200" i="1"/>
              <a:t>U</a:t>
            </a:r>
            <a:r>
              <a:rPr lang="et-EE" sz="3200" i="1" baseline="-25000"/>
              <a:t>S</a:t>
            </a:r>
            <a:r>
              <a:rPr lang="et-EE" sz="3200" i="1"/>
              <a:t> = ae</a:t>
            </a:r>
            <a:r>
              <a:rPr lang="et-EE" sz="3200" i="1" baseline="30000"/>
              <a:t>-bs</a:t>
            </a:r>
            <a:r>
              <a:rPr lang="et-EE" sz="3200" i="1"/>
              <a:t> + c</a:t>
            </a:r>
            <a:endParaRPr lang="et-EE" sz="3200"/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t-EE" sz="1200">
                <a:ea typeface="MS PMincho" pitchFamily="18" charset="-128"/>
              </a:rPr>
              <a:t>U</a:t>
            </a:r>
            <a:r>
              <a:rPr lang="et-EE" sz="1200" baseline="-30000">
                <a:ea typeface="MS PMincho" pitchFamily="18" charset="-128"/>
              </a:rPr>
              <a:t>S</a:t>
            </a:r>
            <a:r>
              <a:rPr lang="et-EE" sz="1200">
                <a:ea typeface="MS PMincho" pitchFamily="18" charset="-128"/>
              </a:rPr>
              <a:t> = 2,14e</a:t>
            </a:r>
            <a:r>
              <a:rPr lang="et-EE" sz="1200" baseline="30000">
                <a:ea typeface="MS PMincho" pitchFamily="18" charset="-128"/>
              </a:rPr>
              <a:t>-0,1314s</a:t>
            </a:r>
            <a:r>
              <a:rPr lang="et-EE" sz="1200">
                <a:ea typeface="MS PMincho" pitchFamily="18" charset="-128"/>
              </a:rPr>
              <a:t> – 0,1</a:t>
            </a:r>
            <a:endParaRPr lang="et-EE"/>
          </a:p>
        </p:txBody>
      </p:sp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14313" y="4500563"/>
            <a:ext cx="38719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t-EE" sz="3200" i="1" dirty="0"/>
              <a:t>U</a:t>
            </a:r>
            <a:r>
              <a:rPr lang="et-EE" sz="3200" i="1" baseline="-25000" dirty="0"/>
              <a:t>S</a:t>
            </a:r>
            <a:r>
              <a:rPr lang="et-EE" sz="3200" i="1" dirty="0"/>
              <a:t> = 2,14e</a:t>
            </a:r>
            <a:r>
              <a:rPr lang="et-EE" sz="3200" i="1" baseline="30000" dirty="0"/>
              <a:t>-0,1314s</a:t>
            </a:r>
            <a:r>
              <a:rPr lang="et-EE" sz="3200" i="1" dirty="0"/>
              <a:t> – 0,1</a:t>
            </a:r>
          </a:p>
        </p:txBody>
      </p:sp>
      <p:pic>
        <p:nvPicPr>
          <p:cNvPr id="15370" name="Picture 10" descr="D:\Temp\Õppematerjalid\Magister\thesisgraphs\ex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987570"/>
            <a:ext cx="4467225" cy="4370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Matemaatiline mudel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t-EE"/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714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t-EE"/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t-EE" sz="1200" i="1">
                <a:ea typeface="MS PMincho" pitchFamily="18" charset="-128"/>
              </a:rPr>
              <a:t>U</a:t>
            </a:r>
            <a:r>
              <a:rPr lang="et-EE" sz="1200" i="1" baseline="-30000">
                <a:ea typeface="MS PMincho" pitchFamily="18" charset="-128"/>
              </a:rPr>
              <a:t>S</a:t>
            </a:r>
            <a:r>
              <a:rPr lang="et-EE" sz="1200" i="1">
                <a:ea typeface="MS PMincho" pitchFamily="18" charset="-128"/>
              </a:rPr>
              <a:t> = ae</a:t>
            </a:r>
            <a:r>
              <a:rPr lang="et-EE" sz="1200" i="1" baseline="30000">
                <a:ea typeface="MS PMincho" pitchFamily="18" charset="-128"/>
              </a:rPr>
              <a:t>-bs</a:t>
            </a:r>
            <a:r>
              <a:rPr lang="et-EE" sz="1200" i="1">
                <a:ea typeface="MS PMincho" pitchFamily="18" charset="-128"/>
              </a:rPr>
              <a:t> + c,</a:t>
            </a:r>
            <a:endParaRPr lang="et-EE"/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785813" y="2786063"/>
            <a:ext cx="24860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t-EE" sz="3200" i="1"/>
              <a:t>U</a:t>
            </a:r>
            <a:r>
              <a:rPr lang="et-EE" sz="3200" i="1" baseline="-25000"/>
              <a:t>S</a:t>
            </a:r>
            <a:r>
              <a:rPr lang="et-EE" sz="3200" i="1"/>
              <a:t> = ae</a:t>
            </a:r>
            <a:r>
              <a:rPr lang="et-EE" sz="3200" i="1" baseline="30000"/>
              <a:t>-bs</a:t>
            </a:r>
            <a:r>
              <a:rPr lang="et-EE" sz="3200" i="1"/>
              <a:t> + c</a:t>
            </a:r>
            <a:endParaRPr lang="et-EE" sz="3200"/>
          </a:p>
        </p:txBody>
      </p:sp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t-EE" sz="1200">
                <a:ea typeface="MS PMincho" pitchFamily="18" charset="-128"/>
              </a:rPr>
              <a:t>U</a:t>
            </a:r>
            <a:r>
              <a:rPr lang="et-EE" sz="1200" baseline="-30000">
                <a:ea typeface="MS PMincho" pitchFamily="18" charset="-128"/>
              </a:rPr>
              <a:t>S</a:t>
            </a:r>
            <a:r>
              <a:rPr lang="et-EE" sz="1200">
                <a:ea typeface="MS PMincho" pitchFamily="18" charset="-128"/>
              </a:rPr>
              <a:t> = 2,14e</a:t>
            </a:r>
            <a:r>
              <a:rPr lang="et-EE" sz="1200" baseline="30000">
                <a:ea typeface="MS PMincho" pitchFamily="18" charset="-128"/>
              </a:rPr>
              <a:t>-0,1314s</a:t>
            </a:r>
            <a:r>
              <a:rPr lang="et-EE" sz="1200">
                <a:ea typeface="MS PMincho" pitchFamily="18" charset="-128"/>
              </a:rPr>
              <a:t> – 0,1</a:t>
            </a:r>
            <a:endParaRPr lang="et-EE"/>
          </a:p>
        </p:txBody>
      </p:sp>
      <p:pic>
        <p:nvPicPr>
          <p:cNvPr id="15370" name="Picture 10" descr="D:\Temp\Õppematerjalid\Magister\thesisgraphs\exp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3372" y="2017313"/>
            <a:ext cx="4467225" cy="4310902"/>
          </a:xfrm>
          <a:prstGeom prst="rect">
            <a:avLst/>
          </a:prstGeom>
          <a:noFill/>
        </p:spPr>
      </p:pic>
      <p:sp>
        <p:nvSpPr>
          <p:cNvPr id="15369" name="TextBox 10"/>
          <p:cNvSpPr txBox="1">
            <a:spLocks noChangeArrowheads="1"/>
          </p:cNvSpPr>
          <p:nvPr/>
        </p:nvSpPr>
        <p:spPr bwMode="auto">
          <a:xfrm>
            <a:off x="214313" y="4500563"/>
            <a:ext cx="400049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t-EE" sz="3200" i="1" dirty="0"/>
              <a:t>U</a:t>
            </a:r>
            <a:r>
              <a:rPr lang="et-EE" sz="3200" i="1" baseline="-25000" dirty="0"/>
              <a:t>S</a:t>
            </a:r>
            <a:r>
              <a:rPr lang="et-EE" sz="3200" i="1" dirty="0"/>
              <a:t> = </a:t>
            </a:r>
            <a:r>
              <a:rPr lang="et-EE" sz="3200" i="1" dirty="0" smtClean="0"/>
              <a:t>-</a:t>
            </a:r>
            <a:r>
              <a:rPr lang="et-EE" sz="3200" i="1" dirty="0" smtClean="0"/>
              <a:t>3,70e</a:t>
            </a:r>
            <a:r>
              <a:rPr lang="et-EE" sz="3200" i="1" baseline="30000" dirty="0" smtClean="0"/>
              <a:t>-0,1194s </a:t>
            </a:r>
            <a:r>
              <a:rPr lang="et-EE" sz="3200" i="1" dirty="0" smtClean="0"/>
              <a:t>+ </a:t>
            </a:r>
            <a:r>
              <a:rPr lang="et-EE" sz="3200" i="1" dirty="0" smtClean="0"/>
              <a:t>0,6</a:t>
            </a:r>
            <a:endParaRPr lang="et-EE" sz="32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IROS 2008</a:t>
            </a:r>
            <a:endParaRPr lang="et-EE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7" y="2714620"/>
            <a:ext cx="8572559" cy="24288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t-EE" b="1" dirty="0" smtClean="0">
                <a:solidFill>
                  <a:srgbClr val="004974"/>
                </a:solidFill>
                <a:latin typeface="+mj-lt"/>
              </a:rPr>
              <a:t>Kruusamäe, K., Punning, A., Aabloo, A. ja Kruusmaa M. </a:t>
            </a:r>
            <a:r>
              <a:rPr lang="en-US" dirty="0" smtClean="0">
                <a:solidFill>
                  <a:srgbClr val="004974"/>
                </a:solidFill>
                <a:latin typeface="+mj-lt"/>
              </a:rPr>
              <a:t>Experiments with the Surface Impedance of a Self-Sensitive </a:t>
            </a:r>
            <a:r>
              <a:rPr lang="en-US" dirty="0" err="1" smtClean="0">
                <a:solidFill>
                  <a:srgbClr val="004974"/>
                </a:solidFill>
                <a:latin typeface="+mj-lt"/>
              </a:rPr>
              <a:t>Ionomeric</a:t>
            </a:r>
            <a:r>
              <a:rPr lang="en-US" dirty="0" smtClean="0">
                <a:solidFill>
                  <a:srgbClr val="004974"/>
                </a:solidFill>
                <a:latin typeface="+mj-lt"/>
              </a:rPr>
              <a:t> Polymer Metal Composite (IPMC) Actuator</a:t>
            </a:r>
            <a:r>
              <a:rPr lang="et-EE" dirty="0" smtClean="0">
                <a:solidFill>
                  <a:srgbClr val="004974"/>
                </a:solidFill>
                <a:latin typeface="+mj-lt"/>
              </a:rPr>
              <a:t>. </a:t>
            </a:r>
            <a:r>
              <a:rPr lang="en-US" i="1" dirty="0" smtClean="0">
                <a:solidFill>
                  <a:srgbClr val="004974"/>
                </a:solidFill>
                <a:latin typeface="+mj-lt"/>
              </a:rPr>
              <a:t>2008 </a:t>
            </a:r>
            <a:r>
              <a:rPr lang="en-US" i="1" dirty="0">
                <a:solidFill>
                  <a:srgbClr val="004974"/>
                </a:solidFill>
                <a:latin typeface="+mj-lt"/>
              </a:rPr>
              <a:t>IEEE/RSJ International Conference on Intelligent Robots and </a:t>
            </a:r>
            <a:r>
              <a:rPr lang="en-US" i="1" dirty="0" smtClean="0">
                <a:solidFill>
                  <a:srgbClr val="004974"/>
                </a:solidFill>
                <a:latin typeface="+mj-lt"/>
              </a:rPr>
              <a:t>Systems</a:t>
            </a:r>
            <a:r>
              <a:rPr lang="et-EE" i="1" dirty="0">
                <a:solidFill>
                  <a:srgbClr val="004974"/>
                </a:solidFill>
                <a:latin typeface="+mj-lt"/>
              </a:rPr>
              <a:t>.</a:t>
            </a:r>
            <a:r>
              <a:rPr lang="et-EE" dirty="0" smtClean="0">
                <a:solidFill>
                  <a:srgbClr val="004974"/>
                </a:solidFill>
                <a:latin typeface="+mj-lt"/>
              </a:rPr>
              <a:t> 22-26. september 2008. a.</a:t>
            </a:r>
            <a:r>
              <a:rPr lang="fr-FR" dirty="0" smtClean="0">
                <a:solidFill>
                  <a:srgbClr val="004974"/>
                </a:solidFill>
                <a:latin typeface="+mj-lt"/>
              </a:rPr>
              <a:t>, </a:t>
            </a:r>
            <a:r>
              <a:rPr lang="et-EE" dirty="0" smtClean="0">
                <a:solidFill>
                  <a:srgbClr val="004974"/>
                </a:solidFill>
                <a:latin typeface="+mj-lt"/>
              </a:rPr>
              <a:t>Nizza</a:t>
            </a:r>
            <a:r>
              <a:rPr lang="fr-FR" dirty="0" smtClean="0">
                <a:solidFill>
                  <a:srgbClr val="004974"/>
                </a:solidFill>
                <a:latin typeface="+mj-lt"/>
              </a:rPr>
              <a:t>, </a:t>
            </a:r>
            <a:r>
              <a:rPr lang="et-EE" dirty="0" smtClean="0">
                <a:solidFill>
                  <a:srgbClr val="004974"/>
                </a:solidFill>
                <a:latin typeface="+mj-lt"/>
              </a:rPr>
              <a:t>Prantsusmaa</a:t>
            </a:r>
            <a:endParaRPr lang="et-EE" dirty="0">
              <a:solidFill>
                <a:srgbClr val="004974"/>
              </a:solidFill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Kokkuvõte</a:t>
            </a:r>
            <a:endParaRPr lang="et-E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5926"/>
            <a:ext cx="7815290" cy="4662510"/>
          </a:xfrm>
        </p:spPr>
        <p:txBody>
          <a:bodyPr/>
          <a:lstStyle/>
          <a:p>
            <a:r>
              <a:rPr lang="et-EE" sz="2800" dirty="0" smtClean="0"/>
              <a:t>Ülevaade IPMC rakendusvõimalustest</a:t>
            </a:r>
          </a:p>
          <a:p>
            <a:r>
              <a:rPr lang="et-EE" sz="2800" dirty="0" smtClean="0"/>
              <a:t>Isetundliku IPMC täituri kontseptsioon</a:t>
            </a:r>
          </a:p>
          <a:p>
            <a:r>
              <a:rPr lang="et-EE" sz="2800" dirty="0" smtClean="0"/>
              <a:t>Katseseadme loomine</a:t>
            </a:r>
          </a:p>
          <a:p>
            <a:pPr lvl="1"/>
            <a:r>
              <a:rPr lang="et-EE" dirty="0" smtClean="0"/>
              <a:t>riistvara</a:t>
            </a:r>
          </a:p>
          <a:p>
            <a:pPr lvl="1"/>
            <a:r>
              <a:rPr lang="et-EE" dirty="0" smtClean="0"/>
              <a:t>tarkvara</a:t>
            </a:r>
          </a:p>
          <a:p>
            <a:r>
              <a:rPr lang="et-EE" sz="2800" b="1" dirty="0" smtClean="0"/>
              <a:t>Matemaatiline mudel kirjeldab seose vahelduvkomponendi </a:t>
            </a:r>
            <a:r>
              <a:rPr lang="et-EE" sz="2800" b="1" u="sng" dirty="0" smtClean="0"/>
              <a:t>amplituudi</a:t>
            </a:r>
            <a:r>
              <a:rPr lang="et-EE" sz="2800" b="1" dirty="0" smtClean="0"/>
              <a:t> ja tõkke </a:t>
            </a:r>
            <a:r>
              <a:rPr lang="et-EE" sz="2800" b="1" u="sng" dirty="0" smtClean="0"/>
              <a:t>kauguse</a:t>
            </a:r>
            <a:r>
              <a:rPr lang="et-EE" sz="2800" b="1" dirty="0" smtClean="0"/>
              <a:t> vahel</a:t>
            </a:r>
            <a:endParaRPr lang="et-EE" sz="2800" b="1" i="1" dirty="0" smtClean="0"/>
          </a:p>
          <a:p>
            <a:r>
              <a:rPr lang="en-US" sz="2800" i="1" dirty="0" smtClean="0"/>
              <a:t>2008</a:t>
            </a:r>
            <a:r>
              <a:rPr lang="et-EE" sz="2800" i="1" dirty="0" smtClean="0"/>
              <a:t> </a:t>
            </a:r>
            <a:r>
              <a:rPr lang="en-US" sz="2800" i="1" dirty="0" smtClean="0"/>
              <a:t>IEEE/RSJ International Conference on Intelligent Robots and Systems</a:t>
            </a:r>
            <a:endParaRPr lang="et-EE" sz="2800" i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Tänan tähelepanu eest!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t-EE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Sissejuhatus | Töö struktuur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t-EE" sz="2800" dirty="0" smtClean="0"/>
              <a:t>1. IPMC ülevaade</a:t>
            </a:r>
          </a:p>
          <a:p>
            <a:pPr lvl="1" eaLnBrk="1" hangingPunct="1"/>
            <a:r>
              <a:rPr lang="et-EE" sz="2400" dirty="0" smtClean="0"/>
              <a:t>IPMC täiturina / andurina</a:t>
            </a:r>
          </a:p>
          <a:p>
            <a:pPr lvl="1" eaLnBrk="1" hangingPunct="1"/>
            <a:r>
              <a:rPr lang="et-EE" sz="2400" dirty="0" smtClean="0"/>
              <a:t>IPMC rakendused</a:t>
            </a:r>
          </a:p>
          <a:p>
            <a:pPr lvl="1" eaLnBrk="1" hangingPunct="1"/>
            <a:r>
              <a:rPr lang="et-EE" sz="2400" dirty="0" smtClean="0"/>
              <a:t>Integreeritud IPMC aktuaator-sensorsüsteemid</a:t>
            </a:r>
            <a:endParaRPr lang="et-EE" sz="1600" dirty="0" smtClean="0"/>
          </a:p>
          <a:p>
            <a:pPr eaLnBrk="1" hangingPunct="1">
              <a:buFontTx/>
              <a:buNone/>
            </a:pPr>
            <a:r>
              <a:rPr lang="et-EE" sz="2800" dirty="0" smtClean="0"/>
              <a:t>2. Isetundlik IPMC täitur</a:t>
            </a:r>
          </a:p>
          <a:p>
            <a:pPr eaLnBrk="1" hangingPunct="1">
              <a:buFontTx/>
              <a:buNone/>
            </a:pPr>
            <a:r>
              <a:rPr lang="et-EE" sz="2800" dirty="0" smtClean="0"/>
              <a:t>3. Mõõtmised</a:t>
            </a:r>
            <a:endParaRPr lang="et-EE" sz="2000" dirty="0" smtClean="0"/>
          </a:p>
          <a:p>
            <a:pPr lvl="1" eaLnBrk="1" hangingPunct="1"/>
            <a:r>
              <a:rPr lang="et-EE" dirty="0" smtClean="0"/>
              <a:t>Probleemipüstitus</a:t>
            </a:r>
          </a:p>
          <a:p>
            <a:pPr lvl="1" eaLnBrk="1" hangingPunct="1"/>
            <a:r>
              <a:rPr lang="et-EE" dirty="0" smtClean="0"/>
              <a:t>Eksperimendi kirjeldus</a:t>
            </a:r>
          </a:p>
          <a:p>
            <a:pPr lvl="1" eaLnBrk="1" hangingPunct="1"/>
            <a:r>
              <a:rPr lang="et-EE" dirty="0" smtClean="0"/>
              <a:t>Tulemused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IPMC ülevaade</a:t>
            </a:r>
          </a:p>
        </p:txBody>
      </p:sp>
      <p:pic>
        <p:nvPicPr>
          <p:cNvPr id="4099" name="Content Placeholder 3" descr="töötab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3214688"/>
            <a:ext cx="6015037" cy="3184525"/>
          </a:xfrm>
        </p:spPr>
      </p:pic>
      <p:sp>
        <p:nvSpPr>
          <p:cNvPr id="5" name="TextBox 4"/>
          <p:cNvSpPr txBox="1"/>
          <p:nvPr/>
        </p:nvSpPr>
        <p:spPr>
          <a:xfrm>
            <a:off x="2357438" y="1785938"/>
            <a:ext cx="44291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t-EE" sz="2800" dirty="0">
                <a:solidFill>
                  <a:srgbClr val="004974"/>
                </a:solidFill>
                <a:latin typeface="+mj-lt"/>
                <a:ea typeface="+mj-ea"/>
                <a:cs typeface="+mj-cs"/>
              </a:rPr>
              <a:t>IPMC täitur e. aktuaator</a:t>
            </a:r>
          </a:p>
          <a:p>
            <a:pPr algn="ctr">
              <a:defRPr/>
            </a:pPr>
            <a:r>
              <a:rPr lang="et-EE" sz="2800" dirty="0">
                <a:solidFill>
                  <a:srgbClr val="004974"/>
                </a:solidFill>
                <a:latin typeface="+mj-lt"/>
                <a:ea typeface="+mj-ea"/>
                <a:cs typeface="+mj-cs"/>
              </a:rPr>
              <a:t>IPMC andur e. sensor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b="1" smtClean="0"/>
              <a:t>IPMC rakendused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814888" cy="4114800"/>
          </a:xfrm>
        </p:spPr>
        <p:txBody>
          <a:bodyPr/>
          <a:lstStyle/>
          <a:p>
            <a:pPr eaLnBrk="1" hangingPunct="1"/>
            <a:r>
              <a:rPr lang="et-EE" dirty="0" smtClean="0"/>
              <a:t>Aktuaatorid</a:t>
            </a:r>
          </a:p>
          <a:p>
            <a:pPr eaLnBrk="1" hangingPunct="1"/>
            <a:endParaRPr lang="et-EE" dirty="0" smtClean="0"/>
          </a:p>
          <a:p>
            <a:pPr eaLnBrk="1" hangingPunct="1"/>
            <a:r>
              <a:rPr lang="et-EE" dirty="0" smtClean="0"/>
              <a:t>Robootika</a:t>
            </a:r>
          </a:p>
          <a:p>
            <a:pPr eaLnBrk="1" hangingPunct="1"/>
            <a:endParaRPr lang="et-EE" dirty="0" smtClean="0"/>
          </a:p>
          <a:p>
            <a:pPr eaLnBrk="1" hangingPunct="1"/>
            <a:r>
              <a:rPr lang="et-EE" dirty="0" smtClean="0"/>
              <a:t>Meditsiin</a:t>
            </a:r>
          </a:p>
          <a:p>
            <a:pPr eaLnBrk="1" hangingPunct="1"/>
            <a:endParaRPr lang="et-EE" dirty="0" smtClean="0"/>
          </a:p>
          <a:p>
            <a:pPr eaLnBrk="1" hangingPunct="1"/>
            <a:r>
              <a:rPr lang="et-EE" dirty="0" smtClean="0"/>
              <a:t>Aktuaator-sensor süsteemid</a:t>
            </a:r>
          </a:p>
        </p:txBody>
      </p:sp>
      <p:pic>
        <p:nvPicPr>
          <p:cNvPr id="5124" name="Picture 5" descr="D:\Temp\Õppematerjalid\Magister\thesisdraws\haara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462" y="2068514"/>
            <a:ext cx="31750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D:\Temp\Õppematerjalid\Magister\thesisdraws\haarats_fo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944958"/>
            <a:ext cx="38989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IPMC robootikas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 t="17588" r="4706"/>
          <a:stretch>
            <a:fillRect/>
          </a:stretch>
        </p:blipFill>
        <p:spPr bwMode="auto">
          <a:xfrm>
            <a:off x="4713112" y="4056142"/>
            <a:ext cx="3716540" cy="2301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4214842" cy="300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IPMC meditsiinis</a:t>
            </a:r>
          </a:p>
        </p:txBody>
      </p:sp>
      <p:pic>
        <p:nvPicPr>
          <p:cNvPr id="7171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88" y="2857500"/>
            <a:ext cx="5494337" cy="3667125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0258"/>
            <a:ext cx="2714625" cy="2571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Aktuaator-sensorsüsteemid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198" name="Picture 6" descr="D:\Temp\Õppematerjalid\Magister\thesisdraws\ak-sen-k6rvu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169" y="1928802"/>
            <a:ext cx="6506541" cy="21431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9" name="Picture 7" descr="D:\Temp\Õppematerjalid\Magister\thesisdraws\ak-sen-kih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2714" y="4265630"/>
            <a:ext cx="6503996" cy="20736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Isetundlik IPMC täitur</a:t>
            </a:r>
          </a:p>
        </p:txBody>
      </p:sp>
      <p:pic>
        <p:nvPicPr>
          <p:cNvPr id="9219" name="Content Placeholder 3" descr="SirgeJaKover_01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99" y="2643182"/>
            <a:ext cx="2786065" cy="2617213"/>
          </a:xfrm>
          <a:ln>
            <a:solidFill>
              <a:schemeClr val="tx1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53" y="1928802"/>
            <a:ext cx="1928813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566161"/>
            <a:ext cx="3214710" cy="30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smtClean="0"/>
              <a:t>Mõõtmised: Probleemipüstitus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3124207"/>
          <a:ext cx="8715404" cy="136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255</Words>
  <Application>Microsoft PowerPoint</Application>
  <PresentationFormat>On-screen Show (4:3)</PresentationFormat>
  <Paragraphs>64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ISETUNDLIK IPMC TÄITUR</vt:lpstr>
      <vt:lpstr>Sissejuhatus | Töö struktuur</vt:lpstr>
      <vt:lpstr>IPMC ülevaade</vt:lpstr>
      <vt:lpstr>IPMC rakendused</vt:lpstr>
      <vt:lpstr>IPMC robootikas</vt:lpstr>
      <vt:lpstr>IPMC meditsiinis</vt:lpstr>
      <vt:lpstr>Aktuaator-sensorsüsteemid</vt:lpstr>
      <vt:lpstr>Isetundlik IPMC täitur</vt:lpstr>
      <vt:lpstr>Mõõtmised: Probleemipüstitus</vt:lpstr>
      <vt:lpstr>Mõõtmiste ülesehitus</vt:lpstr>
      <vt:lpstr>Signaalid</vt:lpstr>
      <vt:lpstr>Tulemused: MusclesheetTM</vt:lpstr>
      <vt:lpstr>Tulemused: kohalik IPMC</vt:lpstr>
      <vt:lpstr>Matemaatiline mudel</vt:lpstr>
      <vt:lpstr>Matemaatiline mudel</vt:lpstr>
      <vt:lpstr>IROS 2008</vt:lpstr>
      <vt:lpstr>Kokkuvõte</vt:lpstr>
      <vt:lpstr>Tänan tähelepanu eest!</vt:lpstr>
    </vt:vector>
  </TitlesOfParts>
  <Company>TÜ multimeediakeskus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Peeter</dc:creator>
  <cp:lastModifiedBy>Karl Kruusamäe</cp:lastModifiedBy>
  <cp:revision>35</cp:revision>
  <dcterms:created xsi:type="dcterms:W3CDTF">2003-06-18T12:09:05Z</dcterms:created>
  <dcterms:modified xsi:type="dcterms:W3CDTF">2008-06-03T19:53:58Z</dcterms:modified>
</cp:coreProperties>
</file>