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70" r:id="rId7"/>
    <p:sldId id="262" r:id="rId8"/>
    <p:sldId id="257" r:id="rId9"/>
    <p:sldId id="271" r:id="rId10"/>
    <p:sldId id="263" r:id="rId11"/>
    <p:sldId id="258" r:id="rId12"/>
    <p:sldId id="273" r:id="rId13"/>
    <p:sldId id="265" r:id="rId14"/>
    <p:sldId id="268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Diabetes and </a:t>
            </a:r>
            <a:r>
              <a:rPr lang="et-EE" dirty="0" err="1" smtClean="0"/>
              <a:t>noninvensive</a:t>
            </a:r>
            <a:r>
              <a:rPr lang="et-EE" dirty="0" smtClean="0"/>
              <a:t> </a:t>
            </a:r>
            <a:r>
              <a:rPr lang="et-EE" dirty="0" err="1" smtClean="0"/>
              <a:t>sensing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glucose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Presentation in Journal Club 04.11.2014</a:t>
            </a:r>
          </a:p>
          <a:p>
            <a:r>
              <a:rPr lang="et-EE" dirty="0" smtClean="0"/>
              <a:t> Veiko Vunder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292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bo-Gluc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82" y="1600200"/>
            <a:ext cx="3657600" cy="35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err="1" smtClean="0"/>
              <a:t>Thermal/Electromagnetic/Ultrasonic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424939"/>
            <a:ext cx="4648200" cy="2400300"/>
          </a:xfrm>
        </p:spPr>
        <p:txBody>
          <a:bodyPr/>
          <a:lstStyle/>
          <a:p>
            <a:r>
              <a:rPr lang="et-EE" dirty="0" err="1" smtClean="0"/>
              <a:t>Noninvasive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Fast</a:t>
            </a:r>
            <a:endParaRPr lang="et-EE" dirty="0" smtClean="0"/>
          </a:p>
          <a:p>
            <a:r>
              <a:rPr lang="et-EE" dirty="0" err="1" smtClean="0"/>
              <a:t>Accuracy</a:t>
            </a:r>
            <a:r>
              <a:rPr lang="et-EE" dirty="0" smtClean="0"/>
              <a:t>?</a:t>
            </a:r>
          </a:p>
          <a:p>
            <a:endParaRPr lang="et-EE" dirty="0"/>
          </a:p>
        </p:txBody>
      </p:sp>
      <p:pic>
        <p:nvPicPr>
          <p:cNvPr id="2052" name="Picture 4" descr=" photo GlucoTrack02_zps0f2891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photo GlucoTrack01_zps1daa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0" y="1424939"/>
            <a:ext cx="4206240" cy="54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b="1" dirty="0"/>
              <a:t>Noninvasive </a:t>
            </a:r>
            <a:r>
              <a:rPr lang="et-EE" sz="3600" b="1" i="1" dirty="0"/>
              <a:t>in vivo </a:t>
            </a:r>
            <a:r>
              <a:rPr lang="et-EE" sz="3600" b="1" dirty="0"/>
              <a:t>glucose </a:t>
            </a:r>
            <a:r>
              <a:rPr lang="et-EE" sz="3600" b="1" dirty="0" smtClean="0"/>
              <a:t>sensing on human subjects </a:t>
            </a:r>
            <a:r>
              <a:rPr lang="et-EE" sz="3600" b="1" dirty="0"/>
              <a:t>using </a:t>
            </a:r>
            <a:r>
              <a:rPr lang="et-EE" sz="3600" b="1" dirty="0" err="1"/>
              <a:t>mid-infrared</a:t>
            </a:r>
            <a:r>
              <a:rPr lang="et-EE" sz="3600" b="1" dirty="0"/>
              <a:t> </a:t>
            </a:r>
            <a:r>
              <a:rPr lang="et-EE" sz="3600" b="1" dirty="0" err="1" smtClean="0"/>
              <a:t>light</a:t>
            </a:r>
            <a:r>
              <a:rPr lang="et-EE" sz="3600" b="1" dirty="0" smtClean="0"/>
              <a:t> </a:t>
            </a:r>
            <a:r>
              <a:rPr lang="et-EE" sz="1800" b="1" i="1" dirty="0" smtClean="0"/>
              <a:t>(</a:t>
            </a:r>
            <a:r>
              <a:rPr lang="et-EE" sz="1800" b="1" i="1" dirty="0" err="1" smtClean="0"/>
              <a:t>biomedical</a:t>
            </a:r>
            <a:r>
              <a:rPr lang="et-EE" sz="1800" b="1" i="1" dirty="0" smtClean="0"/>
              <a:t> </a:t>
            </a:r>
            <a:r>
              <a:rPr lang="et-EE" sz="1800" b="1" i="1" dirty="0" err="1" smtClean="0"/>
              <a:t>optics</a:t>
            </a:r>
            <a:r>
              <a:rPr lang="et-EE" sz="1800" b="1" i="1" dirty="0" smtClean="0"/>
              <a:t> </a:t>
            </a:r>
            <a:r>
              <a:rPr lang="et-EE" sz="1800" b="1" i="1" dirty="0" err="1" smtClean="0"/>
              <a:t>express</a:t>
            </a:r>
            <a:r>
              <a:rPr lang="et-EE" sz="1800" b="1" i="1" dirty="0" smtClean="0"/>
              <a:t>), </a:t>
            </a:r>
            <a:r>
              <a:rPr lang="et-EE" sz="1800" b="1" dirty="0" err="1"/>
              <a:t>Sabbir</a:t>
            </a:r>
            <a:r>
              <a:rPr lang="et-EE" sz="1800" b="1" dirty="0"/>
              <a:t> </a:t>
            </a:r>
            <a:r>
              <a:rPr lang="et-EE" sz="1800" b="1" dirty="0" err="1" smtClean="0"/>
              <a:t>Liakat</a:t>
            </a:r>
            <a:r>
              <a:rPr lang="et-EE" sz="1800" b="1" dirty="0" smtClean="0"/>
              <a:t>, et </a:t>
            </a:r>
            <a:r>
              <a:rPr lang="et-EE" sz="1800" b="1" dirty="0" err="1" smtClean="0"/>
              <a:t>al</a:t>
            </a:r>
            <a:r>
              <a:rPr lang="et-EE" sz="1800" b="1" dirty="0" smtClean="0"/>
              <a:t>, </a:t>
            </a:r>
            <a:r>
              <a:rPr lang="et-EE" sz="1800" b="1" dirty="0" err="1" smtClean="0"/>
              <a:t>Princeton</a:t>
            </a:r>
            <a:r>
              <a:rPr lang="et-EE" sz="1800" b="1" dirty="0" smtClean="0"/>
              <a:t> </a:t>
            </a:r>
            <a:r>
              <a:rPr lang="et-EE" sz="1800" b="1" dirty="0" err="1" smtClean="0"/>
              <a:t>univ</a:t>
            </a:r>
            <a:r>
              <a:rPr lang="et-EE" sz="1800" b="1" dirty="0" smtClean="0"/>
              <a:t>.</a:t>
            </a:r>
            <a:endParaRPr lang="et-EE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/>
              <a:t>near-infrared</a:t>
            </a:r>
            <a:r>
              <a:rPr lang="et-EE" dirty="0" smtClean="0"/>
              <a:t> </a:t>
            </a:r>
            <a:r>
              <a:rPr lang="et-EE" dirty="0" err="1"/>
              <a:t>light</a:t>
            </a:r>
            <a:r>
              <a:rPr lang="et-EE" dirty="0"/>
              <a:t> 1.3 </a:t>
            </a:r>
            <a:r>
              <a:rPr lang="el-GR" dirty="0"/>
              <a:t>–</a:t>
            </a:r>
            <a:r>
              <a:rPr lang="et-EE" dirty="0"/>
              <a:t> 1.9 </a:t>
            </a:r>
            <a:r>
              <a:rPr lang="el-GR" dirty="0"/>
              <a:t>μ</a:t>
            </a:r>
            <a:r>
              <a:rPr lang="et-EE" dirty="0"/>
              <a:t>m</a:t>
            </a:r>
          </a:p>
          <a:p>
            <a:pPr lvl="1"/>
            <a:r>
              <a:rPr lang="et-EE" dirty="0" err="1"/>
              <a:t>Difficult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distinct</a:t>
            </a:r>
            <a:r>
              <a:rPr lang="et-EE" dirty="0"/>
              <a:t> </a:t>
            </a:r>
            <a:r>
              <a:rPr lang="en-US" dirty="0"/>
              <a:t>glucose from other </a:t>
            </a:r>
            <a:r>
              <a:rPr lang="et-EE" dirty="0"/>
              <a:t>p</a:t>
            </a:r>
            <a:r>
              <a:rPr lang="en-US" dirty="0" err="1"/>
              <a:t>roteins</a:t>
            </a:r>
            <a:r>
              <a:rPr lang="et-EE" dirty="0"/>
              <a:t> and </a:t>
            </a:r>
            <a:r>
              <a:rPr lang="et-EE" dirty="0" err="1" smtClean="0"/>
              <a:t>acids</a:t>
            </a:r>
            <a:endParaRPr lang="et-EE" dirty="0" smtClean="0"/>
          </a:p>
          <a:p>
            <a:pPr lvl="1"/>
            <a:endParaRPr lang="et-EE" dirty="0"/>
          </a:p>
          <a:p>
            <a:r>
              <a:rPr lang="et-EE" dirty="0" err="1"/>
              <a:t>mid-IR</a:t>
            </a:r>
            <a:r>
              <a:rPr lang="et-EE" dirty="0"/>
              <a:t> </a:t>
            </a:r>
            <a:r>
              <a:rPr lang="el-GR" dirty="0"/>
              <a:t>8 – 10 μ</a:t>
            </a:r>
            <a:r>
              <a:rPr lang="et-EE" dirty="0"/>
              <a:t>m</a:t>
            </a:r>
          </a:p>
          <a:p>
            <a:pPr lvl="1"/>
            <a:r>
              <a:rPr lang="en-US" dirty="0"/>
              <a:t>vibrational glucose absorption features</a:t>
            </a:r>
            <a:endParaRPr lang="et-EE" b="1" dirty="0"/>
          </a:p>
          <a:p>
            <a:pPr lvl="1"/>
            <a:r>
              <a:rPr lang="et-EE" dirty="0" err="1"/>
              <a:t>high</a:t>
            </a:r>
            <a:r>
              <a:rPr lang="et-EE" dirty="0"/>
              <a:t> </a:t>
            </a:r>
            <a:r>
              <a:rPr lang="et-EE" dirty="0" err="1"/>
              <a:t>water</a:t>
            </a:r>
            <a:r>
              <a:rPr lang="et-EE" dirty="0"/>
              <a:t> </a:t>
            </a:r>
            <a:r>
              <a:rPr lang="et-EE" dirty="0" err="1"/>
              <a:t>absorption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5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b="1" dirty="0" err="1" smtClean="0"/>
              <a:t>The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method</a:t>
            </a:r>
            <a:endParaRPr lang="et-EE" sz="1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6779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905000"/>
            <a:ext cx="18288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Photoconductive Mercury Cadmium Telluride </a:t>
            </a:r>
            <a:r>
              <a:rPr lang="en-US" dirty="0" smtClean="0"/>
              <a:t>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Aqueous</a:t>
            </a:r>
            <a:r>
              <a:rPr lang="et-EE" dirty="0" smtClean="0"/>
              <a:t> </a:t>
            </a:r>
            <a:r>
              <a:rPr lang="et-EE" dirty="0" err="1" smtClean="0"/>
              <a:t>glucose</a:t>
            </a:r>
            <a:r>
              <a:rPr lang="et-EE" dirty="0" smtClean="0"/>
              <a:t> vs </a:t>
            </a:r>
            <a:r>
              <a:rPr lang="et-EE" dirty="0" err="1" smtClean="0"/>
              <a:t>human</a:t>
            </a:r>
            <a:r>
              <a:rPr lang="et-EE" dirty="0" smtClean="0"/>
              <a:t> </a:t>
            </a:r>
            <a:r>
              <a:rPr lang="et-EE" dirty="0" err="1" smtClean="0"/>
              <a:t>spectra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38813" cy="44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Spectra of a </a:t>
            </a:r>
            <a:r>
              <a:rPr lang="et-EE" dirty="0" smtClean="0"/>
              <a:t>palm</a:t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 err="1" smtClean="0"/>
              <a:t>during</a:t>
            </a:r>
            <a:r>
              <a:rPr lang="et-EE" dirty="0" smtClean="0"/>
              <a:t> </a:t>
            </a:r>
            <a:r>
              <a:rPr lang="et-EE" dirty="0" smtClean="0"/>
              <a:t>eating </a:t>
            </a:r>
            <a:r>
              <a:rPr lang="et-EE" dirty="0" err="1" smtClean="0"/>
              <a:t>jellybeans</a:t>
            </a:r>
            <a:r>
              <a:rPr lang="et-EE" dirty="0" smtClean="0"/>
              <a:t>)</a:t>
            </a:r>
            <a:endParaRPr lang="et-E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1008"/>
            <a:ext cx="8229600" cy="35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10 </a:t>
            </a:r>
            <a:r>
              <a:rPr lang="et-EE" dirty="0" err="1" smtClean="0"/>
              <a:t>mid-IR</a:t>
            </a:r>
            <a:r>
              <a:rPr lang="et-EE" dirty="0" smtClean="0"/>
              <a:t> </a:t>
            </a:r>
            <a:r>
              <a:rPr lang="et-EE" dirty="0" err="1" smtClean="0"/>
              <a:t>human</a:t>
            </a:r>
            <a:r>
              <a:rPr lang="et-EE" dirty="0" smtClean="0"/>
              <a:t> </a:t>
            </a:r>
            <a:r>
              <a:rPr lang="et-EE" dirty="0" err="1" smtClean="0"/>
              <a:t>spectras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00200"/>
            <a:ext cx="5115114" cy="52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Clarke</a:t>
            </a:r>
            <a:r>
              <a:rPr lang="et-EE" dirty="0" smtClean="0"/>
              <a:t> </a:t>
            </a:r>
            <a:r>
              <a:rPr lang="et-EE" dirty="0" err="1" smtClean="0"/>
              <a:t>error</a:t>
            </a:r>
            <a:r>
              <a:rPr lang="et-EE" dirty="0" smtClean="0"/>
              <a:t> </a:t>
            </a:r>
            <a:r>
              <a:rPr lang="et-EE" dirty="0" err="1" smtClean="0"/>
              <a:t>grid</a:t>
            </a:r>
            <a:endParaRPr lang="et-E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3895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Thanks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567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About diabetes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t-EE" dirty="0" smtClean="0"/>
          </a:p>
          <a:p>
            <a:r>
              <a:rPr lang="et-EE" dirty="0" err="1" smtClean="0"/>
              <a:t>Diabetes</a:t>
            </a:r>
            <a:endParaRPr lang="et-EE" dirty="0"/>
          </a:p>
          <a:p>
            <a:pPr lvl="1"/>
            <a:r>
              <a:rPr lang="et-EE" dirty="0" err="1" smtClean="0"/>
              <a:t>defects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releasing</a:t>
            </a:r>
            <a:r>
              <a:rPr lang="et-EE" dirty="0" smtClean="0"/>
              <a:t> </a:t>
            </a:r>
            <a:r>
              <a:rPr lang="et-EE" dirty="0" err="1" smtClean="0"/>
              <a:t>insulin</a:t>
            </a:r>
            <a:endParaRPr lang="et-EE" dirty="0" smtClean="0"/>
          </a:p>
          <a:p>
            <a:pPr lvl="1"/>
            <a:r>
              <a:rPr lang="et-EE" dirty="0" err="1"/>
              <a:t>d</a:t>
            </a:r>
            <a:r>
              <a:rPr lang="et-EE" dirty="0" err="1" smtClean="0"/>
              <a:t>efective</a:t>
            </a:r>
            <a:r>
              <a:rPr lang="et-EE" dirty="0" smtClean="0"/>
              <a:t> </a:t>
            </a:r>
            <a:r>
              <a:rPr lang="et-EE" dirty="0" err="1" smtClean="0"/>
              <a:t>insulin</a:t>
            </a:r>
            <a:endParaRPr lang="et-EE" dirty="0" smtClean="0"/>
          </a:p>
          <a:p>
            <a:pPr lvl="1"/>
            <a:r>
              <a:rPr lang="et-EE" dirty="0" err="1"/>
              <a:t>t</a:t>
            </a:r>
            <a:r>
              <a:rPr lang="et-EE" dirty="0" err="1" smtClean="0"/>
              <a:t>he</a:t>
            </a:r>
            <a:r>
              <a:rPr lang="et-EE" dirty="0" smtClean="0"/>
              <a:t> </a:t>
            </a:r>
            <a:r>
              <a:rPr lang="et-EE" dirty="0" err="1" smtClean="0"/>
              <a:t>cells</a:t>
            </a:r>
            <a:r>
              <a:rPr lang="et-EE" dirty="0" smtClean="0"/>
              <a:t> are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responding</a:t>
            </a:r>
            <a:endParaRPr lang="et-EE" dirty="0" smtClean="0"/>
          </a:p>
          <a:p>
            <a:pPr lvl="1"/>
            <a:endParaRPr lang="et-EE" dirty="0" smtClean="0"/>
          </a:p>
          <a:p>
            <a:r>
              <a:rPr lang="en-US" dirty="0" smtClean="0"/>
              <a:t>Insulin</a:t>
            </a:r>
            <a:endParaRPr lang="et-EE" dirty="0" smtClean="0"/>
          </a:p>
          <a:p>
            <a:pPr lvl="1"/>
            <a:r>
              <a:rPr lang="en-US" dirty="0" smtClean="0"/>
              <a:t>released </a:t>
            </a:r>
            <a:r>
              <a:rPr lang="en-US" dirty="0"/>
              <a:t>into the blood by beta </a:t>
            </a:r>
            <a:r>
              <a:rPr lang="en-US" dirty="0" smtClean="0"/>
              <a:t>cells</a:t>
            </a:r>
            <a:r>
              <a:rPr lang="et-EE" dirty="0" smtClean="0"/>
              <a:t> </a:t>
            </a:r>
            <a:r>
              <a:rPr lang="et-EE" dirty="0" smtClean="0"/>
              <a:t>(</a:t>
            </a:r>
            <a:r>
              <a:rPr lang="et-EE" dirty="0" err="1" smtClean="0"/>
              <a:t>after</a:t>
            </a:r>
            <a:r>
              <a:rPr lang="et-EE" dirty="0" smtClean="0"/>
              <a:t> eating)</a:t>
            </a:r>
            <a:endParaRPr lang="et-EE" dirty="0" smtClean="0"/>
          </a:p>
          <a:p>
            <a:pPr lvl="1"/>
            <a:r>
              <a:rPr lang="et-EE" dirty="0" smtClean="0"/>
              <a:t>Stimulates transport of glucose into fat and </a:t>
            </a:r>
            <a:r>
              <a:rPr lang="et-EE" dirty="0" err="1" smtClean="0"/>
              <a:t>muscle</a:t>
            </a:r>
            <a:r>
              <a:rPr lang="et-EE" dirty="0" smtClean="0"/>
              <a:t> </a:t>
            </a:r>
            <a:r>
              <a:rPr lang="et-EE" dirty="0" err="1" smtClean="0"/>
              <a:t>cells</a:t>
            </a:r>
            <a:endParaRPr lang="et-EE" dirty="0" smtClean="0"/>
          </a:p>
          <a:p>
            <a:pPr lvl="1"/>
            <a:endParaRPr lang="et-EE" dirty="0" smtClean="0"/>
          </a:p>
          <a:p>
            <a:r>
              <a:rPr lang="et-EE" dirty="0" smtClean="0"/>
              <a:t>Glucagon</a:t>
            </a:r>
          </a:p>
          <a:p>
            <a:pPr lvl="1"/>
            <a:r>
              <a:rPr lang="et-EE" dirty="0" smtClean="0"/>
              <a:t>Hormone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stimulates</a:t>
            </a:r>
            <a:r>
              <a:rPr lang="et-EE" dirty="0" smtClean="0"/>
              <a:t> </a:t>
            </a:r>
            <a:r>
              <a:rPr lang="et-EE" dirty="0" err="1" smtClean="0"/>
              <a:t>glycogen</a:t>
            </a:r>
            <a:r>
              <a:rPr lang="et-EE" dirty="0" smtClean="0"/>
              <a:t> </a:t>
            </a:r>
            <a:r>
              <a:rPr lang="et-EE" dirty="0" smtClean="0"/>
              <a:t>conversion into glucose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21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34608"/>
            <a:ext cx="1808786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About diabetes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</a:t>
            </a:r>
            <a:r>
              <a:rPr lang="en-US" dirty="0" err="1" smtClean="0"/>
              <a:t>uge</a:t>
            </a:r>
            <a:r>
              <a:rPr lang="en-US" dirty="0" smtClean="0"/>
              <a:t> </a:t>
            </a:r>
            <a:r>
              <a:rPr lang="en-US" dirty="0"/>
              <a:t>and growing </a:t>
            </a:r>
            <a:r>
              <a:rPr lang="en-US" dirty="0" smtClean="0"/>
              <a:t>problem</a:t>
            </a:r>
            <a:r>
              <a:rPr lang="et-EE" dirty="0" smtClean="0"/>
              <a:t> </a:t>
            </a:r>
            <a:r>
              <a:rPr lang="en-US" dirty="0" smtClean="0"/>
              <a:t>affecting </a:t>
            </a:r>
            <a:r>
              <a:rPr lang="en-US" dirty="0"/>
              <a:t>one in every 19 people on the </a:t>
            </a:r>
            <a:r>
              <a:rPr lang="en-US" dirty="0" smtClean="0"/>
              <a:t>planet</a:t>
            </a:r>
            <a:endParaRPr lang="et-EE" dirty="0" smtClean="0"/>
          </a:p>
          <a:p>
            <a:r>
              <a:rPr lang="en-US" dirty="0"/>
              <a:t>8th leading cause of </a:t>
            </a:r>
            <a:r>
              <a:rPr lang="en-US" dirty="0" smtClean="0"/>
              <a:t>death</a:t>
            </a:r>
            <a:endParaRPr lang="et-EE" dirty="0" smtClean="0"/>
          </a:p>
          <a:p>
            <a:pPr lvl="1"/>
            <a:r>
              <a:rPr lang="en-US" dirty="0" smtClean="0"/>
              <a:t>Uncontrolled </a:t>
            </a:r>
            <a:r>
              <a:rPr lang="en-US" dirty="0"/>
              <a:t>blood sugar </a:t>
            </a:r>
            <a:r>
              <a:rPr lang="et-EE" dirty="0" smtClean="0"/>
              <a:t>-&gt; </a:t>
            </a:r>
            <a:r>
              <a:rPr lang="en-US" dirty="0" smtClean="0"/>
              <a:t>damage to</a:t>
            </a:r>
            <a:r>
              <a:rPr lang="et-EE" dirty="0" smtClean="0"/>
              <a:t>:</a:t>
            </a:r>
          </a:p>
          <a:p>
            <a:pPr lvl="2"/>
            <a:r>
              <a:rPr lang="en-US" dirty="0" smtClean="0"/>
              <a:t>Eyes</a:t>
            </a:r>
            <a:endParaRPr lang="et-EE" dirty="0" smtClean="0"/>
          </a:p>
          <a:p>
            <a:pPr lvl="2"/>
            <a:r>
              <a:rPr lang="en-US" dirty="0" smtClean="0"/>
              <a:t>Kidneys</a:t>
            </a:r>
            <a:endParaRPr lang="et-EE" dirty="0" smtClean="0"/>
          </a:p>
          <a:p>
            <a:pPr lvl="2"/>
            <a:r>
              <a:rPr lang="en-US" dirty="0" smtClean="0"/>
              <a:t>Heart</a:t>
            </a:r>
            <a:r>
              <a:rPr lang="et-EE" dirty="0" smtClean="0"/>
              <a:t>, …</a:t>
            </a:r>
          </a:p>
          <a:p>
            <a:pPr lvl="1"/>
            <a:endParaRPr lang="et-E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48" y="4467957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29857"/>
            <a:ext cx="1762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About</a:t>
            </a:r>
            <a:r>
              <a:rPr lang="et-EE" dirty="0" smtClean="0"/>
              <a:t> </a:t>
            </a:r>
            <a:r>
              <a:rPr lang="et-EE" dirty="0" err="1" smtClean="0"/>
              <a:t>diabetes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Glucose levels </a:t>
            </a:r>
            <a:r>
              <a:rPr lang="en-US" dirty="0" smtClean="0"/>
              <a:t>change</a:t>
            </a:r>
            <a:r>
              <a:rPr lang="et-EE" dirty="0" smtClean="0"/>
              <a:t>s</a:t>
            </a:r>
          </a:p>
          <a:p>
            <a:pPr lvl="1"/>
            <a:r>
              <a:rPr lang="en-US" dirty="0" smtClean="0"/>
              <a:t> activity </a:t>
            </a:r>
            <a:r>
              <a:rPr lang="en-US" dirty="0"/>
              <a:t>like </a:t>
            </a:r>
            <a:r>
              <a:rPr lang="en-US" dirty="0" smtClean="0"/>
              <a:t>exercising</a:t>
            </a:r>
            <a:endParaRPr lang="et-EE" dirty="0" smtClean="0"/>
          </a:p>
          <a:p>
            <a:pPr lvl="1"/>
            <a:r>
              <a:rPr lang="et-EE" dirty="0" smtClean="0"/>
              <a:t>e</a:t>
            </a:r>
            <a:r>
              <a:rPr lang="en-US" dirty="0" err="1" smtClean="0"/>
              <a:t>ating</a:t>
            </a:r>
            <a:endParaRPr lang="et-EE" dirty="0" smtClean="0"/>
          </a:p>
          <a:p>
            <a:pPr lvl="1"/>
            <a:r>
              <a:rPr lang="en-US" dirty="0" smtClean="0"/>
              <a:t>sweating</a:t>
            </a:r>
            <a:endParaRPr lang="et-EE" dirty="0"/>
          </a:p>
          <a:p>
            <a:r>
              <a:rPr lang="et-EE" dirty="0" smtClean="0"/>
              <a:t>Need for continous monitoring</a:t>
            </a:r>
          </a:p>
        </p:txBody>
      </p:sp>
    </p:spTree>
    <p:extLst>
      <p:ext uri="{BB962C8B-B14F-4D97-AF65-F5344CB8AC3E}">
        <p14:creationId xmlns:p14="http://schemas.microsoft.com/office/powerpoint/2010/main" val="15754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28" y="1168298"/>
            <a:ext cx="3840572" cy="25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How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measure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glucose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Blood test</a:t>
            </a:r>
          </a:p>
          <a:p>
            <a:pPr lvl="1"/>
            <a:r>
              <a:rPr lang="et-EE" dirty="0" smtClean="0"/>
              <a:t>D</a:t>
            </a:r>
            <a:r>
              <a:rPr lang="en-US" dirty="0" err="1" smtClean="0"/>
              <a:t>isruptive</a:t>
            </a:r>
            <a:endParaRPr lang="et-EE" dirty="0" smtClean="0"/>
          </a:p>
          <a:p>
            <a:pPr lvl="1"/>
            <a:r>
              <a:rPr lang="en-US" dirty="0" smtClean="0"/>
              <a:t>Painful</a:t>
            </a:r>
            <a:endParaRPr lang="et-EE" dirty="0" smtClean="0"/>
          </a:p>
          <a:p>
            <a:pPr lvl="1"/>
            <a:r>
              <a:rPr lang="et-EE" dirty="0" err="1" smtClean="0"/>
              <a:t>Accurate</a:t>
            </a:r>
            <a:endParaRPr lang="et-EE" dirty="0" smtClean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b="1" dirty="0" smtClean="0"/>
              <a:t>Need </a:t>
            </a:r>
            <a:r>
              <a:rPr lang="et-EE" b="1" dirty="0" err="1" smtClean="0"/>
              <a:t>for</a:t>
            </a:r>
            <a:r>
              <a:rPr lang="et-EE" b="1" dirty="0" smtClean="0"/>
              <a:t> a </a:t>
            </a:r>
            <a:r>
              <a:rPr lang="et-EE" b="1" dirty="0" err="1" smtClean="0"/>
              <a:t>non-invasive</a:t>
            </a:r>
            <a:r>
              <a:rPr lang="et-EE" b="1" dirty="0" smtClean="0"/>
              <a:t> </a:t>
            </a:r>
            <a:r>
              <a:rPr lang="et-EE" b="1" dirty="0" err="1" smtClean="0"/>
              <a:t>method</a:t>
            </a:r>
            <a:endParaRPr lang="et-EE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648200"/>
            <a:ext cx="4314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720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Noninvasive</a:t>
            </a:r>
            <a:r>
              <a:rPr lang="et-EE" dirty="0" smtClean="0"/>
              <a:t> </a:t>
            </a:r>
            <a:r>
              <a:rPr lang="et-EE" dirty="0" err="1" smtClean="0"/>
              <a:t>possibilities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Tears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other</a:t>
            </a:r>
            <a:r>
              <a:rPr lang="et-EE" dirty="0" smtClean="0"/>
              <a:t> </a:t>
            </a:r>
            <a:r>
              <a:rPr lang="et-EE" dirty="0" err="1" smtClean="0"/>
              <a:t>body</a:t>
            </a:r>
            <a:r>
              <a:rPr lang="et-EE" dirty="0" smtClean="0"/>
              <a:t> </a:t>
            </a:r>
            <a:r>
              <a:rPr lang="et-EE" dirty="0" err="1" smtClean="0"/>
              <a:t>fluids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err="1" smtClean="0"/>
              <a:t>Thermal/Electromagnetic/Ultrasonic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48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54" y="2743200"/>
            <a:ext cx="4038600" cy="371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Tears</a:t>
            </a:r>
            <a:r>
              <a:rPr lang="et-EE" dirty="0" smtClean="0"/>
              <a:t>,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smtClean="0"/>
              <a:t>lenses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781800" cy="1142999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Method 1:</a:t>
            </a:r>
          </a:p>
          <a:p>
            <a:pPr lvl="1"/>
            <a:r>
              <a:rPr lang="en-US" dirty="0" err="1" smtClean="0"/>
              <a:t>boronic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t-EE" dirty="0" smtClean="0"/>
              <a:t>+ </a:t>
            </a:r>
            <a:r>
              <a:rPr lang="en-US" dirty="0" smtClean="0"/>
              <a:t>sugar </a:t>
            </a:r>
            <a:r>
              <a:rPr lang="et-EE" dirty="0"/>
              <a:t>= </a:t>
            </a:r>
            <a:r>
              <a:rPr lang="en-US" dirty="0"/>
              <a:t>fluorescence</a:t>
            </a:r>
            <a:endParaRPr lang="et-EE" dirty="0"/>
          </a:p>
          <a:p>
            <a:pPr lvl="1"/>
            <a:r>
              <a:rPr lang="en-US" dirty="0" smtClean="0"/>
              <a:t>glow</a:t>
            </a:r>
            <a:r>
              <a:rPr lang="et-EE" dirty="0"/>
              <a:t>s if</a:t>
            </a:r>
            <a:r>
              <a:rPr lang="en-US" dirty="0"/>
              <a:t> blue light is shown on the </a:t>
            </a:r>
            <a:r>
              <a:rPr lang="en-US" dirty="0" smtClean="0"/>
              <a:t>eyes</a:t>
            </a:r>
            <a:endParaRPr lang="et-EE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667000"/>
            <a:ext cx="45720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t-EE" dirty="0" err="1"/>
              <a:t>Method</a:t>
            </a:r>
            <a:r>
              <a:rPr lang="et-EE" dirty="0"/>
              <a:t>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boronic</a:t>
            </a:r>
            <a:r>
              <a:rPr lang="en-US" dirty="0"/>
              <a:t> acid </a:t>
            </a:r>
            <a:r>
              <a:rPr lang="et-EE" dirty="0" smtClean="0"/>
              <a:t>+ </a:t>
            </a:r>
            <a:r>
              <a:rPr lang="en-US" dirty="0" smtClean="0"/>
              <a:t>polymer chains</a:t>
            </a:r>
            <a:r>
              <a:rPr lang="et-EE" dirty="0"/>
              <a:t> </a:t>
            </a:r>
            <a:r>
              <a:rPr lang="et-EE" dirty="0" err="1" smtClean="0"/>
              <a:t>with</a:t>
            </a:r>
            <a:r>
              <a:rPr lang="en-US" dirty="0" smtClean="0"/>
              <a:t> </a:t>
            </a:r>
            <a:r>
              <a:rPr lang="en-US" dirty="0"/>
              <a:t>receptors </a:t>
            </a:r>
            <a:r>
              <a:rPr lang="et-EE" dirty="0" smtClean="0"/>
              <a:t>+ </a:t>
            </a:r>
            <a:r>
              <a:rPr lang="en-US" dirty="0" smtClean="0"/>
              <a:t>glucose</a:t>
            </a:r>
            <a:r>
              <a:rPr lang="et-EE" dirty="0" smtClean="0"/>
              <a:t> = </a:t>
            </a:r>
            <a:r>
              <a:rPr lang="et-EE" dirty="0" err="1" smtClean="0"/>
              <a:t>rainbow</a:t>
            </a:r>
            <a:endParaRPr lang="et-E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 err="1"/>
              <a:t>Color</a:t>
            </a:r>
            <a:r>
              <a:rPr lang="et-EE" dirty="0"/>
              <a:t> </a:t>
            </a:r>
            <a:r>
              <a:rPr lang="et-EE" dirty="0" err="1"/>
              <a:t>visible</a:t>
            </a:r>
            <a:r>
              <a:rPr lang="et-EE" dirty="0"/>
              <a:t> on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lower</a:t>
            </a:r>
            <a:r>
              <a:rPr lang="et-EE" dirty="0"/>
              <a:t> part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lenses</a:t>
            </a:r>
            <a:endParaRPr lang="et-E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05" y="4733344"/>
            <a:ext cx="2838789" cy="21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6" y="2286000"/>
            <a:ext cx="4502944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Google</a:t>
            </a:r>
            <a:r>
              <a:rPr lang="et-EE" dirty="0" smtClean="0"/>
              <a:t> </a:t>
            </a:r>
            <a:r>
              <a:rPr lang="et-EE" dirty="0" err="1" smtClean="0"/>
              <a:t>Contact</a:t>
            </a:r>
            <a:r>
              <a:rPr lang="et-EE" dirty="0" smtClean="0"/>
              <a:t> </a:t>
            </a:r>
            <a:r>
              <a:rPr lang="et-EE" dirty="0" err="1" smtClean="0"/>
              <a:t>Lens</a:t>
            </a:r>
            <a:r>
              <a:rPr lang="et-EE" dirty="0" smtClean="0"/>
              <a:t> </a:t>
            </a:r>
            <a:r>
              <a:rPr lang="et-EE" dirty="0" err="1" smtClean="0"/>
              <a:t>project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Analyze</a:t>
            </a:r>
            <a:r>
              <a:rPr lang="et-EE" dirty="0" smtClean="0"/>
              <a:t> </a:t>
            </a:r>
            <a:r>
              <a:rPr lang="et-EE" dirty="0" smtClean="0"/>
              <a:t>glucose level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tears</a:t>
            </a:r>
            <a:endParaRPr lang="et-EE" dirty="0"/>
          </a:p>
          <a:p>
            <a:r>
              <a:rPr lang="et-EE" dirty="0" err="1" smtClean="0"/>
              <a:t>Display</a:t>
            </a:r>
            <a:r>
              <a:rPr lang="et-EE" dirty="0" smtClean="0"/>
              <a:t> </a:t>
            </a:r>
            <a:r>
              <a:rPr lang="et-EE" dirty="0" err="1" smtClean="0"/>
              <a:t>th</a:t>
            </a:r>
            <a:r>
              <a:rPr lang="et-EE" dirty="0" err="1" smtClean="0"/>
              <a:t>e</a:t>
            </a:r>
            <a:r>
              <a:rPr lang="et-EE" dirty="0" smtClean="0"/>
              <a:t> </a:t>
            </a:r>
            <a:r>
              <a:rPr lang="et-EE" dirty="0" err="1" smtClean="0"/>
              <a:t>reading</a:t>
            </a:r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9912"/>
            <a:ext cx="532460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Blood</a:t>
            </a:r>
            <a:r>
              <a:rPr lang="et-EE" dirty="0" smtClean="0"/>
              <a:t> </a:t>
            </a:r>
            <a:r>
              <a:rPr lang="et-EE" dirty="0" err="1" smtClean="0"/>
              <a:t>glycose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r>
              <a:rPr lang="et-EE" dirty="0" smtClean="0"/>
              <a:t> </a:t>
            </a:r>
            <a:r>
              <a:rPr lang="et-EE" dirty="0" err="1" smtClean="0"/>
              <a:t>reaches</a:t>
            </a:r>
            <a:r>
              <a:rPr lang="et-EE" dirty="0" smtClean="0"/>
              <a:t> </a:t>
            </a:r>
            <a:r>
              <a:rPr lang="et-EE" dirty="0" err="1" smtClean="0"/>
              <a:t>tears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smtClean="0"/>
              <a:t>30 </a:t>
            </a:r>
            <a:r>
              <a:rPr lang="et-EE" dirty="0" err="1" smtClean="0"/>
              <a:t>minutes</a:t>
            </a:r>
            <a:r>
              <a:rPr lang="et-EE" dirty="0" smtClean="0"/>
              <a:t>!!!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280855" cy="35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285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Diabetes and noninvensive sensing of glucose</vt:lpstr>
      <vt:lpstr>About diabetes</vt:lpstr>
      <vt:lpstr>About diabetes</vt:lpstr>
      <vt:lpstr>About diabetes</vt:lpstr>
      <vt:lpstr>How to measure the level of glucose?</vt:lpstr>
      <vt:lpstr>Noninvasive possibilities</vt:lpstr>
      <vt:lpstr>Tears, contact lenses</vt:lpstr>
      <vt:lpstr>Google Contact Lens project</vt:lpstr>
      <vt:lpstr>Blood glycose level reaches tears in  30 minutes!!!</vt:lpstr>
      <vt:lpstr>Thermal/Electromagnetic/Ultrasonic</vt:lpstr>
      <vt:lpstr>Noninvasive in vivo glucose sensing on human subjects using mid-infrared light (biomedical optics express), Sabbir Liakat, et al, Princeton univ.</vt:lpstr>
      <vt:lpstr>The method</vt:lpstr>
      <vt:lpstr>Aqueous glucose vs human spectra</vt:lpstr>
      <vt:lpstr>Spectra of a palm (during eating jellybeans)</vt:lpstr>
      <vt:lpstr>10 mid-IR human spectras</vt:lpstr>
      <vt:lpstr>Clarke error grid</vt:lpstr>
      <vt:lpstr>Thanks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its noninvensive sensing</dc:title>
  <dc:creator>Veiko Vunder</dc:creator>
  <cp:lastModifiedBy>Veiko</cp:lastModifiedBy>
  <cp:revision>27</cp:revision>
  <dcterms:created xsi:type="dcterms:W3CDTF">2006-08-16T00:00:00Z</dcterms:created>
  <dcterms:modified xsi:type="dcterms:W3CDTF">2014-11-03T07:59:23Z</dcterms:modified>
</cp:coreProperties>
</file>